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7" r:id="rId1"/>
  </p:sldMasterIdLst>
  <p:notesMasterIdLst>
    <p:notesMasterId r:id="rId17"/>
  </p:notesMasterIdLst>
  <p:handoutMasterIdLst>
    <p:handoutMasterId r:id="rId18"/>
  </p:handoutMasterIdLst>
  <p:sldIdLst>
    <p:sldId id="350" r:id="rId2"/>
    <p:sldId id="357" r:id="rId3"/>
    <p:sldId id="332" r:id="rId4"/>
    <p:sldId id="351" r:id="rId5"/>
    <p:sldId id="353" r:id="rId6"/>
    <p:sldId id="354" r:id="rId7"/>
    <p:sldId id="355" r:id="rId8"/>
    <p:sldId id="352" r:id="rId9"/>
    <p:sldId id="356" r:id="rId10"/>
    <p:sldId id="337" r:id="rId11"/>
    <p:sldId id="347" r:id="rId12"/>
    <p:sldId id="358" r:id="rId13"/>
    <p:sldId id="348" r:id="rId14"/>
    <p:sldId id="349" r:id="rId15"/>
    <p:sldId id="359" r:id="rId16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 Miale" initials="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C2773"/>
    <a:srgbClr val="7B9B22"/>
    <a:srgbClr val="F37A1F"/>
    <a:srgbClr val="666666"/>
    <a:srgbClr val="EBE6D6"/>
    <a:srgbClr val="AAA68A"/>
    <a:srgbClr val="5A4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2279" autoAdjust="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7985E-F579-44CC-8931-99012C822C6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E2FF0-27A2-4C43-A019-CC66409F7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8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FF636-BABC-411E-ADF9-6FBE880730AE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21E46-53CA-42EE-B952-216187EFF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1E46-53CA-42EE-B952-216187EFF3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91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1E46-53CA-42EE-B952-216187EFF3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90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1E46-53CA-42EE-B952-216187EFF3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30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1E46-53CA-42EE-B952-216187EFF3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80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1E46-53CA-42EE-B952-216187EFF3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1E46-53CA-42EE-B952-216187EFF3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1E46-53CA-42EE-B952-216187EFF3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9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1E46-53CA-42EE-B952-216187EFF3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36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1E46-53CA-42EE-B952-216187EFF3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6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1E46-53CA-42EE-B952-216187EFF3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97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1E46-53CA-42EE-B952-216187EFF3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39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1E46-53CA-42EE-B952-216187EFF3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76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1E46-53CA-42EE-B952-216187EFF3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6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9D778095-9598-4890-B1F7-C703E3A912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7D20DC3-58B7-4325-A07E-C9A646999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1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8095-9598-4890-B1F7-C703E3A912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0DC3-58B7-4325-A07E-C9A646999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8095-9598-4890-B1F7-C703E3A912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0DC3-58B7-4325-A07E-C9A646999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57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/ Phot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00200" cy="45720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705600" cy="1143000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lang="en-US" sz="4500" b="1" kern="1200" dirty="0">
                <a:solidFill>
                  <a:srgbClr val="7B9B2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6705600" cy="4419599"/>
          </a:xfrm>
        </p:spPr>
        <p:txBody>
          <a:bodyPr/>
          <a:lstStyle>
            <a:lvl1pPr marL="0" indent="0">
              <a:buNone/>
              <a:defRPr sz="2000">
                <a:solidFill>
                  <a:srgbClr val="5A492E"/>
                </a:solidFill>
              </a:defRPr>
            </a:lvl1pPr>
            <a:lvl2pPr marL="174625" indent="-174625">
              <a:spcBef>
                <a:spcPts val="900"/>
              </a:spcBef>
              <a:buFont typeface="Arial" pitchFamily="34" charset="0"/>
              <a:buChar char="•"/>
              <a:defRPr lang="en-US" sz="2000" kern="1200" dirty="0" smtClean="0">
                <a:solidFill>
                  <a:srgbClr val="5A492E"/>
                </a:solidFill>
                <a:latin typeface="+mn-lt"/>
                <a:ea typeface="+mn-ea"/>
                <a:cs typeface="+mn-cs"/>
              </a:defRPr>
            </a:lvl2pPr>
            <a:lvl3pPr marL="457200" indent="-282575">
              <a:buFont typeface="Calibri" pitchFamily="34" charset="0"/>
              <a:buChar char="―"/>
              <a:defRPr sz="1800">
                <a:solidFill>
                  <a:srgbClr val="5A492E"/>
                </a:solidFill>
              </a:defRPr>
            </a:lvl3pPr>
            <a:lvl4pPr marL="739775" indent="-228600">
              <a:defRPr sz="1600">
                <a:solidFill>
                  <a:srgbClr val="5A492E"/>
                </a:solidFill>
              </a:defRPr>
            </a:lvl4pPr>
            <a:lvl5pPr marL="968375" indent="-228600">
              <a:defRPr sz="1600">
                <a:solidFill>
                  <a:srgbClr val="5A492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10200" y="640080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AAA68A"/>
                </a:solidFill>
              </a:defRPr>
            </a:lvl1pPr>
          </a:lstStyle>
          <a:p>
            <a:r>
              <a:rPr lang="en-US" dirty="0" smtClean="0"/>
              <a:t>Share Our Strength’s Cooking Matters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40475"/>
            <a:ext cx="685800" cy="365125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AAA68A"/>
                </a:solidFill>
              </a:defRPr>
            </a:lvl1pPr>
          </a:lstStyle>
          <a:p>
            <a:fld id="{E494A18F-73E3-4D1D-B27D-E8866FB9A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rby\Dropbox\Opus-Jade\cooking matters\round 1\final graphics\cover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Sorby\Dropbox\Opus-Jade\cooking matters\round 1\final graphics\logo-color-0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8" y="304800"/>
            <a:ext cx="1528335" cy="25603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63975"/>
            <a:ext cx="4191000" cy="1470025"/>
          </a:xfrm>
        </p:spPr>
        <p:txBody>
          <a:bodyPr anchor="t" anchorCtr="0">
            <a:normAutofit/>
          </a:bodyPr>
          <a:lstStyle>
            <a:lvl1pPr algn="l">
              <a:lnSpc>
                <a:spcPts val="4300"/>
              </a:lnSpc>
              <a:defRPr sz="4200" b="1">
                <a:solidFill>
                  <a:srgbClr val="7B9B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352800"/>
            <a:ext cx="4114800" cy="4572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2" descr="C:\Users\Sorby\Dropbox\Opus-Jade\cooking matters\round 1\sponsor logos-02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52" y="5943600"/>
            <a:ext cx="1079800" cy="701040"/>
          </a:xfrm>
          <a:prstGeom prst="rect">
            <a:avLst/>
          </a:prstGeom>
          <a:noFill/>
        </p:spPr>
      </p:pic>
      <p:pic>
        <p:nvPicPr>
          <p:cNvPr id="7" name="Picture 3" descr="C:\Users\Sorby\Dropbox\Opus-Jade\cooking matters\round 1\sponsor logos-03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6096000"/>
            <a:ext cx="1489183" cy="4267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530352" y="56388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NATIONAL SPONSORS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8213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 Photo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52600" y="0"/>
            <a:ext cx="7391400" cy="6858000"/>
          </a:xfrm>
          <a:prstGeom prst="rect">
            <a:avLst/>
          </a:prstGeom>
          <a:solidFill>
            <a:srgbClr val="EB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00200" cy="45720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705600" cy="1143000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lang="en-US" sz="4500" b="1" kern="1200" dirty="0">
                <a:solidFill>
                  <a:srgbClr val="7B9B2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6705600" cy="4419599"/>
          </a:xfrm>
        </p:spPr>
        <p:txBody>
          <a:bodyPr/>
          <a:lstStyle>
            <a:lvl1pPr marL="0" indent="0">
              <a:buNone/>
              <a:defRPr sz="2000">
                <a:solidFill>
                  <a:srgbClr val="5A492E"/>
                </a:solidFill>
              </a:defRPr>
            </a:lvl1pPr>
            <a:lvl2pPr marL="174625" indent="-174625">
              <a:spcBef>
                <a:spcPts val="900"/>
              </a:spcBef>
              <a:buFont typeface="Arial" pitchFamily="34" charset="0"/>
              <a:buChar char="•"/>
              <a:defRPr lang="en-US" sz="2000" kern="1200" dirty="0" smtClean="0">
                <a:solidFill>
                  <a:srgbClr val="5A492E"/>
                </a:solidFill>
                <a:latin typeface="+mn-lt"/>
                <a:ea typeface="+mn-ea"/>
                <a:cs typeface="+mn-cs"/>
              </a:defRPr>
            </a:lvl2pPr>
            <a:lvl3pPr marL="457200" indent="-282575">
              <a:buFont typeface="Calibri" pitchFamily="34" charset="0"/>
              <a:buChar char="―"/>
              <a:defRPr sz="1800">
                <a:solidFill>
                  <a:srgbClr val="5A492E"/>
                </a:solidFill>
              </a:defRPr>
            </a:lvl3pPr>
            <a:lvl4pPr marL="739775" indent="-228600">
              <a:defRPr sz="1600">
                <a:solidFill>
                  <a:srgbClr val="5A492E"/>
                </a:solidFill>
              </a:defRPr>
            </a:lvl4pPr>
            <a:lvl5pPr marL="968375" indent="-228600">
              <a:defRPr sz="1600">
                <a:solidFill>
                  <a:srgbClr val="5A492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600200" y="0"/>
            <a:ext cx="192024" cy="6858000"/>
          </a:xfrm>
          <a:prstGeom prst="rect">
            <a:avLst/>
          </a:prstGeom>
          <a:solidFill>
            <a:srgbClr val="7B9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Sorby\Dropbox\Opus-Jade\cooking matters\round 1\final graphics\logo-color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76800"/>
            <a:ext cx="978410" cy="1639065"/>
          </a:xfrm>
          <a:prstGeom prst="rect">
            <a:avLst/>
          </a:prstGeom>
          <a:noFill/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10200" y="640080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AAA68A"/>
                </a:solidFill>
              </a:defRPr>
            </a:lvl1pPr>
          </a:lstStyle>
          <a:p>
            <a:r>
              <a:rPr lang="en-US" dirty="0" smtClean="0"/>
              <a:t>Share Our Strength’s Cooking Matters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40475"/>
            <a:ext cx="685800" cy="365125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AAA68A"/>
                </a:solidFill>
              </a:defRPr>
            </a:lvl1pPr>
          </a:lstStyle>
          <a:p>
            <a:fld id="{E494A18F-73E3-4D1D-B27D-E8866FB9A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74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ith green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28999"/>
            <a:ext cx="5943600" cy="1143000"/>
          </a:xfrm>
        </p:spPr>
        <p:txBody>
          <a:bodyPr anchor="t" anchorCtr="0">
            <a:normAutofit/>
          </a:bodyPr>
          <a:lstStyle>
            <a:lvl1pPr marL="0" indent="0" algn="l">
              <a:defRPr sz="3600" i="1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667000" cy="286207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667000" y="0"/>
            <a:ext cx="2667000" cy="286207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334000" y="0"/>
            <a:ext cx="3810000" cy="286207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096000" cy="2862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096000" y="0"/>
            <a:ext cx="609600" cy="2862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705600" y="0"/>
            <a:ext cx="76200" cy="2862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781800" y="0"/>
            <a:ext cx="2362200" cy="2862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Share Our Strength’s Cooking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94A18F-73E3-4D1D-B27D-E8866FB9A2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:\Users\Sorby\Dropbox\Opus-Jade\cooking matters\round 1\final graphics\logo-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267200"/>
            <a:ext cx="1423419" cy="2209804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33400" y="533400"/>
            <a:ext cx="6324600" cy="4191000"/>
          </a:xfrm>
        </p:spPr>
        <p:txBody>
          <a:bodyPr>
            <a:normAutofit/>
          </a:bodyPr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8095-9598-4890-B1F7-C703E3A912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0DC3-58B7-4325-A07E-C9A646999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5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8095-9598-4890-B1F7-C703E3A912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0DC3-58B7-4325-A07E-C9A646999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1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8095-9598-4890-B1F7-C703E3A912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0DC3-58B7-4325-A07E-C9A646999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3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8095-9598-4890-B1F7-C703E3A912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0DC3-58B7-4325-A07E-C9A646999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8095-9598-4890-B1F7-C703E3A912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0DC3-58B7-4325-A07E-C9A646999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9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8095-9598-4890-B1F7-C703E3A912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0DC3-58B7-4325-A07E-C9A646999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0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8095-9598-4890-B1F7-C703E3A912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7D20DC3-58B7-4325-A07E-C9A646999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3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9D778095-9598-4890-B1F7-C703E3A912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7D20DC3-58B7-4325-A07E-C9A646999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92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D778095-9598-4890-B1F7-C703E3A912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A7D20DC3-58B7-4325-A07E-C9A646999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6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  <p:sldLayoutId id="2147483649" r:id="rId13"/>
    <p:sldLayoutId id="2147483661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2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3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4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5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6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33400" y="533400"/>
            <a:ext cx="7924800" cy="5867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Kristen Miale\Documents\1 Cooking Matters\Logos\2010 GSFB-Logo_1200x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48225"/>
            <a:ext cx="3352800" cy="115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" y="1074492"/>
            <a:ext cx="8153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Welcome Partner Agencies!</a:t>
            </a:r>
          </a:p>
          <a:p>
            <a:pPr algn="ctr"/>
            <a:endParaRPr 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2014 Agency Networking </a:t>
            </a:r>
            <a:r>
              <a:rPr lang="en-US" sz="4800" dirty="0" smtClean="0">
                <a:solidFill>
                  <a:srgbClr val="002060"/>
                </a:solidFill>
              </a:rPr>
              <a:t>Conference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Monday, May 12, 2014 - Brewer</a:t>
            </a:r>
          </a:p>
          <a:p>
            <a:pPr algn="ctr"/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057400"/>
            <a:ext cx="9144000" cy="118872"/>
          </a:xfrm>
          <a:prstGeom prst="rect">
            <a:avLst/>
          </a:prstGeom>
          <a:solidFill>
            <a:srgbClr val="2C2773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595325" y="533400"/>
            <a:ext cx="7924800" cy="5867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215217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2C2773"/>
                </a:solidFill>
              </a:rPr>
              <a:t>Identifying Community Partnerships </a:t>
            </a:r>
            <a:br>
              <a:rPr lang="en-US" dirty="0" smtClean="0">
                <a:solidFill>
                  <a:srgbClr val="2C2773"/>
                </a:solidFill>
              </a:rPr>
            </a:br>
            <a:r>
              <a:rPr lang="en-US" dirty="0" smtClean="0">
                <a:solidFill>
                  <a:srgbClr val="2C2773"/>
                </a:solidFill>
              </a:rPr>
              <a:t> </a:t>
            </a:r>
            <a:r>
              <a:rPr lang="en-US" sz="3600" b="0" dirty="0" smtClean="0">
                <a:solidFill>
                  <a:srgbClr val="2C2773"/>
                </a:solidFill>
              </a:rPr>
              <a:t>Building Community Awareness</a:t>
            </a:r>
            <a:br>
              <a:rPr lang="en-US" sz="3600" b="0" dirty="0" smtClean="0">
                <a:solidFill>
                  <a:srgbClr val="2C2773"/>
                </a:solidFill>
              </a:rPr>
            </a:br>
            <a:r>
              <a:rPr lang="en-US" sz="3600" b="0" dirty="0" smtClean="0">
                <a:solidFill>
                  <a:srgbClr val="2C2773"/>
                </a:solidFill>
              </a:rPr>
              <a:t> &amp; Fundraising Strategies</a:t>
            </a:r>
            <a:endParaRPr lang="en-US" sz="3600" b="0" dirty="0">
              <a:solidFill>
                <a:srgbClr val="2C277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5325" y="2667000"/>
            <a:ext cx="8458200" cy="2942273"/>
          </a:xfrm>
        </p:spPr>
        <p:txBody>
          <a:bodyPr>
            <a:normAutofit/>
          </a:bodyPr>
          <a:lstStyle/>
          <a:p>
            <a:r>
              <a:rPr lang="en-US" sz="2600" i="1" u="sng" dirty="0">
                <a:solidFill>
                  <a:srgbClr val="002060"/>
                </a:solidFill>
              </a:rPr>
              <a:t>Panelists:</a:t>
            </a:r>
            <a:endParaRPr lang="en-US" sz="2600" dirty="0">
              <a:solidFill>
                <a:srgbClr val="002060"/>
              </a:solidFill>
            </a:endParaRPr>
          </a:p>
          <a:p>
            <a:r>
              <a:rPr lang="en-US" sz="2600" dirty="0">
                <a:solidFill>
                  <a:srgbClr val="002060"/>
                </a:solidFill>
              </a:rPr>
              <a:t>    </a:t>
            </a:r>
            <a:r>
              <a:rPr lang="en-US" sz="2600" i="1" dirty="0" smtClean="0">
                <a:solidFill>
                  <a:srgbClr val="002060"/>
                </a:solidFill>
              </a:rPr>
              <a:t>Melvin </a:t>
            </a:r>
            <a:r>
              <a:rPr lang="en-US" sz="2600" i="1" dirty="0" err="1" smtClean="0">
                <a:solidFill>
                  <a:srgbClr val="002060"/>
                </a:solidFill>
              </a:rPr>
              <a:t>Voisine</a:t>
            </a:r>
            <a:r>
              <a:rPr lang="en-US" sz="2600" i="1" dirty="0" smtClean="0">
                <a:solidFill>
                  <a:srgbClr val="002060"/>
                </a:solidFill>
              </a:rPr>
              <a:t>, Lincoln Community Food Pantry</a:t>
            </a:r>
            <a:endParaRPr lang="en-US" sz="2600" dirty="0">
              <a:solidFill>
                <a:srgbClr val="002060"/>
              </a:solidFill>
            </a:endParaRPr>
          </a:p>
          <a:p>
            <a:r>
              <a:rPr lang="en-US" sz="2600" i="1" dirty="0">
                <a:solidFill>
                  <a:srgbClr val="002060"/>
                </a:solidFill>
              </a:rPr>
              <a:t>    </a:t>
            </a:r>
            <a:r>
              <a:rPr lang="en-US" sz="2600" i="1" dirty="0" smtClean="0">
                <a:solidFill>
                  <a:srgbClr val="002060"/>
                </a:solidFill>
              </a:rPr>
              <a:t>Wendy Harrington, Maine Sea Coast Mission, </a:t>
            </a:r>
            <a:r>
              <a:rPr lang="en-US" sz="2600" i="1" dirty="0" err="1" smtClean="0">
                <a:solidFill>
                  <a:srgbClr val="002060"/>
                </a:solidFill>
              </a:rPr>
              <a:t>Cherryfield</a:t>
            </a:r>
            <a:endParaRPr lang="en-US" sz="2600" dirty="0">
              <a:solidFill>
                <a:srgbClr val="002060"/>
              </a:solidFill>
            </a:endParaRPr>
          </a:p>
          <a:p>
            <a:r>
              <a:rPr lang="en-US" sz="2600" i="1" dirty="0">
                <a:solidFill>
                  <a:srgbClr val="002060"/>
                </a:solidFill>
              </a:rPr>
              <a:t>    </a:t>
            </a:r>
            <a:r>
              <a:rPr lang="en-US" sz="2600" i="1" dirty="0" smtClean="0">
                <a:solidFill>
                  <a:srgbClr val="002060"/>
                </a:solidFill>
              </a:rPr>
              <a:t>Kate </a:t>
            </a:r>
            <a:r>
              <a:rPr lang="en-US" sz="2600" i="1" dirty="0" err="1" smtClean="0">
                <a:solidFill>
                  <a:srgbClr val="002060"/>
                </a:solidFill>
              </a:rPr>
              <a:t>Sebelin</a:t>
            </a:r>
            <a:r>
              <a:rPr lang="en-US" sz="2600" i="1" dirty="0" smtClean="0">
                <a:solidFill>
                  <a:srgbClr val="002060"/>
                </a:solidFill>
              </a:rPr>
              <a:t>, Bar Harbor Food Pantry </a:t>
            </a:r>
            <a:endParaRPr lang="en-US" sz="2600" dirty="0">
              <a:solidFill>
                <a:srgbClr val="002060"/>
              </a:solidFill>
            </a:endParaRPr>
          </a:p>
          <a:p>
            <a:r>
              <a:rPr lang="en-US" sz="2600" i="1" dirty="0">
                <a:solidFill>
                  <a:srgbClr val="002060"/>
                </a:solidFill>
              </a:rPr>
              <a:t>    </a:t>
            </a:r>
            <a:r>
              <a:rPr lang="en-US" sz="2600" i="1" dirty="0" smtClean="0">
                <a:solidFill>
                  <a:srgbClr val="002060"/>
                </a:solidFill>
              </a:rPr>
              <a:t>Rick </a:t>
            </a:r>
            <a:r>
              <a:rPr lang="en-US" sz="2600" i="1" dirty="0" err="1" smtClean="0">
                <a:solidFill>
                  <a:srgbClr val="002060"/>
                </a:solidFill>
              </a:rPr>
              <a:t>Traub</a:t>
            </a:r>
            <a:r>
              <a:rPr lang="en-US" sz="2600" i="1" dirty="0" smtClean="0">
                <a:solidFill>
                  <a:srgbClr val="002060"/>
                </a:solidFill>
              </a:rPr>
              <a:t>, Tree of Life Food Pantry, Blue Hill</a:t>
            </a:r>
            <a:endParaRPr lang="en-US" sz="2600" dirty="0" smtClean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361846"/>
            <a:ext cx="9144000" cy="118872"/>
          </a:xfrm>
          <a:prstGeom prst="rect">
            <a:avLst/>
          </a:prstGeom>
          <a:solidFill>
            <a:srgbClr val="2C2773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C:\Users\Kristen Miale\Documents\1 Cooking Matters\Logos\2010 GSFB-Logo_1200x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22051"/>
            <a:ext cx="2743200" cy="9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1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595325" y="533400"/>
            <a:ext cx="7924800" cy="5867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5325" y="1506668"/>
            <a:ext cx="8153400" cy="9228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2C2773"/>
                </a:solidFill>
              </a:rPr>
              <a:t>Strategies for Moving Food More Efficiently and to More </a:t>
            </a:r>
            <a:r>
              <a:rPr lang="en-US" dirty="0" smtClean="0">
                <a:solidFill>
                  <a:srgbClr val="2C2773"/>
                </a:solidFill>
              </a:rPr>
              <a:t>People</a:t>
            </a:r>
            <a:r>
              <a:rPr lang="en-US" dirty="0">
                <a:solidFill>
                  <a:srgbClr val="2C2773"/>
                </a:solidFill>
              </a:rPr>
              <a:t/>
            </a:r>
            <a:br>
              <a:rPr lang="en-US" dirty="0">
                <a:solidFill>
                  <a:srgbClr val="2C2773"/>
                </a:solidFill>
              </a:rPr>
            </a:br>
            <a:r>
              <a:rPr lang="en-US" sz="3600" b="0" dirty="0">
                <a:solidFill>
                  <a:srgbClr val="2C2773"/>
                </a:solidFill>
              </a:rPr>
              <a:t>Prioritizing Nutritious Foods</a:t>
            </a:r>
            <a:endParaRPr lang="en-US" sz="3600" b="0" dirty="0">
              <a:solidFill>
                <a:srgbClr val="2C2773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5325" y="2733602"/>
            <a:ext cx="8458200" cy="2942273"/>
          </a:xfrm>
        </p:spPr>
        <p:txBody>
          <a:bodyPr>
            <a:normAutofit/>
          </a:bodyPr>
          <a:lstStyle/>
          <a:p>
            <a:r>
              <a:rPr lang="en-US" sz="2600" i="1" u="sng" dirty="0">
                <a:solidFill>
                  <a:srgbClr val="002060"/>
                </a:solidFill>
                <a:ea typeface="Times New Roman" panose="02020603050405020304" pitchFamily="18" charset="0"/>
                <a:cs typeface="Microsoft Sans Serif" panose="020B0604020202020204" pitchFamily="34" charset="0"/>
              </a:rPr>
              <a:t>Panelists:</a:t>
            </a:r>
            <a:endParaRPr lang="en-US" sz="26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2060"/>
                </a:solidFill>
                <a:ea typeface="Times New Roman" panose="02020603050405020304" pitchFamily="18" charset="0"/>
                <a:cs typeface="Microsoft Sans Serif" panose="020B0604020202020204" pitchFamily="34" charset="0"/>
              </a:rPr>
              <a:t>    </a:t>
            </a:r>
            <a:r>
              <a:rPr lang="en-US" sz="26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Microsoft Sans Serif" panose="020B0604020202020204" pitchFamily="34" charset="0"/>
              </a:rPr>
              <a:t>Brenda Leavitt, Brewer Area Food Pantry</a:t>
            </a:r>
            <a:endParaRPr lang="en-US" sz="26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i="1" dirty="0">
                <a:solidFill>
                  <a:srgbClr val="002060"/>
                </a:solidFill>
                <a:ea typeface="Times New Roman" panose="02020603050405020304" pitchFamily="18" charset="0"/>
                <a:cs typeface="Microsoft Sans Serif" panose="020B0604020202020204" pitchFamily="34" charset="0"/>
              </a:rPr>
              <a:t>    </a:t>
            </a:r>
            <a:r>
              <a:rPr lang="en-US" sz="26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Microsoft Sans Serif" panose="020B0604020202020204" pitchFamily="34" charset="0"/>
              </a:rPr>
              <a:t>Sara </a:t>
            </a:r>
            <a:r>
              <a:rPr lang="en-US" sz="2600" i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Microsoft Sans Serif" panose="020B0604020202020204" pitchFamily="34" charset="0"/>
              </a:rPr>
              <a:t>Trunzo</a:t>
            </a:r>
            <a:r>
              <a:rPr lang="en-US" sz="26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Microsoft Sans Serif" panose="020B0604020202020204" pitchFamily="34" charset="0"/>
              </a:rPr>
              <a:t>, Veggies for All/Maine Farmland Trust</a:t>
            </a:r>
            <a:endParaRPr lang="en-US" sz="26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i="1" dirty="0">
                <a:solidFill>
                  <a:srgbClr val="002060"/>
                </a:solidFill>
                <a:ea typeface="Times New Roman" panose="02020603050405020304" pitchFamily="18" charset="0"/>
                <a:cs typeface="Microsoft Sans Serif" panose="020B0604020202020204" pitchFamily="34" charset="0"/>
              </a:rPr>
              <a:t>    </a:t>
            </a:r>
            <a:r>
              <a:rPr lang="en-US" sz="26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Microsoft Sans Serif" panose="020B0604020202020204" pitchFamily="34" charset="0"/>
              </a:rPr>
              <a:t>Bob </a:t>
            </a:r>
            <a:r>
              <a:rPr lang="en-US" sz="2600" i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Microsoft Sans Serif" panose="020B0604020202020204" pitchFamily="34" charset="0"/>
              </a:rPr>
              <a:t>VanDeventer</a:t>
            </a:r>
            <a:r>
              <a:rPr lang="en-US" sz="26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Microsoft Sans Serif" panose="020B0604020202020204" pitchFamily="34" charset="0"/>
              </a:rPr>
              <a:t>, Volunteer Regional Food Pantry, Unity</a:t>
            </a:r>
          </a:p>
          <a:p>
            <a:r>
              <a:rPr lang="en-US" sz="2600" i="1" dirty="0">
                <a:solidFill>
                  <a:srgbClr val="002060"/>
                </a:solidFill>
                <a:cs typeface="Microsoft Sans Serif" panose="020B0604020202020204" pitchFamily="34" charset="0"/>
              </a:rPr>
              <a:t> </a:t>
            </a:r>
            <a:r>
              <a:rPr lang="en-US" sz="2600" i="1" dirty="0" smtClean="0">
                <a:solidFill>
                  <a:srgbClr val="002060"/>
                </a:solidFill>
                <a:cs typeface="Microsoft Sans Serif" panose="020B0604020202020204" pitchFamily="34" charset="0"/>
              </a:rPr>
              <a:t>   Hannah </a:t>
            </a:r>
            <a:r>
              <a:rPr lang="en-US" sz="2600" i="1" dirty="0" err="1" smtClean="0">
                <a:solidFill>
                  <a:srgbClr val="002060"/>
                </a:solidFill>
                <a:cs typeface="Microsoft Sans Serif" panose="020B0604020202020204" pitchFamily="34" charset="0"/>
              </a:rPr>
              <a:t>Semler</a:t>
            </a:r>
            <a:r>
              <a:rPr lang="en-US" sz="2600" i="1" dirty="0" smtClean="0">
                <a:solidFill>
                  <a:srgbClr val="002060"/>
                </a:solidFill>
                <a:cs typeface="Microsoft Sans Serif" panose="020B0604020202020204" pitchFamily="34" charset="0"/>
              </a:rPr>
              <a:t>, Healthy Acadia </a:t>
            </a:r>
            <a:endParaRPr lang="en-US" sz="2600" dirty="0">
              <a:solidFill>
                <a:srgbClr val="002060"/>
              </a:solidFill>
            </a:endParaRPr>
          </a:p>
          <a:p>
            <a:endParaRPr lang="en-US" sz="2600" dirty="0" smtClean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522117"/>
            <a:ext cx="9144000" cy="118872"/>
          </a:xfrm>
          <a:prstGeom prst="rect">
            <a:avLst/>
          </a:prstGeom>
          <a:solidFill>
            <a:srgbClr val="2C2773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C:\Users\Kristen Miale\Documents\1 Cooking Matters\Logos\2010 GSFB-Logo_1200x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22051"/>
            <a:ext cx="2743200" cy="9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6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533400" y="533400"/>
            <a:ext cx="7924800" cy="5867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Kristen Miale\Documents\1 Cooking Matters\Logos\2010 GSFB-Logo_1200x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48225"/>
            <a:ext cx="3352800" cy="115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300" y="1074492"/>
            <a:ext cx="8153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Lunch Presentation</a:t>
            </a:r>
            <a:endParaRPr lang="en-US" sz="4800" b="1" dirty="0">
              <a:solidFill>
                <a:srgbClr val="002060"/>
              </a:solidFill>
            </a:endParaRPr>
          </a:p>
          <a:p>
            <a:pPr algn="ctr"/>
            <a:endParaRPr lang="en-US" sz="3200" dirty="0" smtClean="0">
              <a:solidFill>
                <a:srgbClr val="002060"/>
              </a:solidFill>
            </a:endParaRPr>
          </a:p>
          <a:p>
            <a:pPr algn="ctr"/>
            <a:endParaRPr lang="en-US" sz="2600" i="1" dirty="0" smtClean="0">
              <a:solidFill>
                <a:srgbClr val="002060"/>
              </a:solidFill>
            </a:endParaRPr>
          </a:p>
          <a:p>
            <a:r>
              <a:rPr lang="en-US" sz="2600" i="1" dirty="0" smtClean="0">
                <a:solidFill>
                  <a:srgbClr val="002060"/>
                </a:solidFill>
              </a:rPr>
              <a:t>   </a:t>
            </a:r>
            <a:endParaRPr lang="en-US" sz="2600" i="1" dirty="0">
              <a:solidFill>
                <a:srgbClr val="002060"/>
              </a:solidFill>
            </a:endParaRPr>
          </a:p>
          <a:p>
            <a:r>
              <a:rPr lang="en-US" sz="2600" i="1" dirty="0" smtClean="0">
                <a:solidFill>
                  <a:srgbClr val="002060"/>
                </a:solidFill>
              </a:rPr>
              <a:t>    Courtney Kennedy, Nutrition &amp; Education Manager</a:t>
            </a:r>
          </a:p>
          <a:p>
            <a:r>
              <a:rPr lang="en-US" sz="2600" i="1" dirty="0" smtClean="0">
                <a:solidFill>
                  <a:srgbClr val="002060"/>
                </a:solidFill>
              </a:rPr>
              <a:t>    Nancy Perry, Food Sourcing &amp; </a:t>
            </a:r>
            <a:r>
              <a:rPr lang="en-US" sz="2600" i="1" smtClean="0">
                <a:solidFill>
                  <a:srgbClr val="002060"/>
                </a:solidFill>
              </a:rPr>
              <a:t>Mainers Feeding Mainers 	Manager</a:t>
            </a:r>
            <a:endParaRPr lang="en-US" sz="2600" dirty="0" smtClean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2522117"/>
            <a:ext cx="9144000" cy="118872"/>
          </a:xfrm>
          <a:prstGeom prst="rect">
            <a:avLst/>
          </a:prstGeom>
          <a:solidFill>
            <a:srgbClr val="2C2773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595325" y="533400"/>
            <a:ext cx="7924800" cy="5867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1025" y="2315807"/>
            <a:ext cx="8153400" cy="9228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2C2773"/>
                </a:solidFill>
              </a:rPr>
              <a:t>Connecting the Dots: </a:t>
            </a:r>
            <a:r>
              <a:rPr lang="en-US" dirty="0" smtClean="0">
                <a:solidFill>
                  <a:srgbClr val="2C2773"/>
                </a:solidFill>
              </a:rPr>
              <a:t/>
            </a:r>
            <a:br>
              <a:rPr lang="en-US" dirty="0" smtClean="0">
                <a:solidFill>
                  <a:srgbClr val="2C2773"/>
                </a:solidFill>
              </a:rPr>
            </a:br>
            <a:r>
              <a:rPr lang="en-US" dirty="0" smtClean="0">
                <a:solidFill>
                  <a:srgbClr val="2C2773"/>
                </a:solidFill>
              </a:rPr>
              <a:t>Identifying </a:t>
            </a:r>
            <a:r>
              <a:rPr lang="en-US" dirty="0">
                <a:solidFill>
                  <a:srgbClr val="2C2773"/>
                </a:solidFill>
              </a:rPr>
              <a:t>our Shared Challenges, </a:t>
            </a:r>
            <a:r>
              <a:rPr lang="en-US" dirty="0" smtClean="0">
                <a:solidFill>
                  <a:srgbClr val="2C2773"/>
                </a:solidFill>
              </a:rPr>
              <a:t/>
            </a:r>
            <a:br>
              <a:rPr lang="en-US" dirty="0" smtClean="0">
                <a:solidFill>
                  <a:srgbClr val="2C2773"/>
                </a:solidFill>
              </a:rPr>
            </a:br>
            <a:r>
              <a:rPr lang="en-US" dirty="0" smtClean="0">
                <a:solidFill>
                  <a:srgbClr val="2C2773"/>
                </a:solidFill>
              </a:rPr>
              <a:t>Needs &amp; </a:t>
            </a:r>
            <a:r>
              <a:rPr lang="en-US" dirty="0">
                <a:solidFill>
                  <a:srgbClr val="2C2773"/>
                </a:solidFill>
              </a:rPr>
              <a:t>Opportunities</a:t>
            </a:r>
            <a:endParaRPr lang="en-US" dirty="0">
              <a:solidFill>
                <a:srgbClr val="2C277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25" y="3964212"/>
            <a:ext cx="9144000" cy="118872"/>
          </a:xfrm>
          <a:prstGeom prst="rect">
            <a:avLst/>
          </a:prstGeom>
          <a:solidFill>
            <a:srgbClr val="2C2773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2" descr="C:\Users\Kristen Miale\Documents\1 Cooking Matters\Logos\2010 GSFB-Logo_1200x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06" y="4662187"/>
            <a:ext cx="3352800" cy="115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1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595325" y="533400"/>
            <a:ext cx="7924800" cy="5867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5325" y="2103046"/>
            <a:ext cx="8153400" cy="9228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2C2773"/>
                </a:solidFill>
              </a:rPr>
              <a:t>Birds of a Feather: </a:t>
            </a:r>
            <a:r>
              <a:rPr lang="en-US" dirty="0" smtClean="0">
                <a:solidFill>
                  <a:srgbClr val="2C2773"/>
                </a:solidFill>
              </a:rPr>
              <a:t/>
            </a:r>
            <a:br>
              <a:rPr lang="en-US" dirty="0" smtClean="0">
                <a:solidFill>
                  <a:srgbClr val="2C2773"/>
                </a:solidFill>
              </a:rPr>
            </a:br>
            <a:r>
              <a:rPr lang="en-US" dirty="0" smtClean="0">
                <a:solidFill>
                  <a:srgbClr val="2C2773"/>
                </a:solidFill>
              </a:rPr>
              <a:t>Round </a:t>
            </a:r>
            <a:r>
              <a:rPr lang="en-US" dirty="0">
                <a:solidFill>
                  <a:srgbClr val="2C2773"/>
                </a:solidFill>
              </a:rPr>
              <a:t>Table Discussion </a:t>
            </a:r>
            <a:r>
              <a:rPr lang="en-US" dirty="0" smtClean="0">
                <a:solidFill>
                  <a:srgbClr val="2C2773"/>
                </a:solidFill>
              </a:rPr>
              <a:t/>
            </a:r>
            <a:br>
              <a:rPr lang="en-US" dirty="0" smtClean="0">
                <a:solidFill>
                  <a:srgbClr val="2C2773"/>
                </a:solidFill>
              </a:rPr>
            </a:br>
            <a:r>
              <a:rPr lang="en-US" dirty="0" smtClean="0">
                <a:solidFill>
                  <a:srgbClr val="2C2773"/>
                </a:solidFill>
              </a:rPr>
              <a:t>&amp; </a:t>
            </a:r>
            <a:r>
              <a:rPr lang="en-US" dirty="0">
                <a:solidFill>
                  <a:srgbClr val="2C2773"/>
                </a:solidFill>
              </a:rPr>
              <a:t>Peer Conversations</a:t>
            </a:r>
            <a:endParaRPr lang="en-US" dirty="0">
              <a:solidFill>
                <a:srgbClr val="2C277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5400" y="3713792"/>
            <a:ext cx="9144000" cy="118872"/>
          </a:xfrm>
          <a:prstGeom prst="rect">
            <a:avLst/>
          </a:prstGeom>
          <a:solidFill>
            <a:srgbClr val="2C2773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2" descr="C:\Users\Kristen Miale\Documents\1 Cooking Matters\Logos\2010 GSFB-Logo_1200x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07259"/>
            <a:ext cx="3352800" cy="115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9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595325" y="533400"/>
            <a:ext cx="7924800" cy="5867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5325" y="2103046"/>
            <a:ext cx="8153400" cy="9228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2C2773"/>
                </a:solidFill>
              </a:rPr>
              <a:t>Thank you!</a:t>
            </a:r>
            <a:endParaRPr lang="en-US" dirty="0">
              <a:solidFill>
                <a:srgbClr val="2C277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5400" y="3713792"/>
            <a:ext cx="9144000" cy="118872"/>
          </a:xfrm>
          <a:prstGeom prst="rect">
            <a:avLst/>
          </a:prstGeom>
          <a:solidFill>
            <a:srgbClr val="2C2773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2" descr="C:\Users\Kristen Miale\Documents\1 Cooking Matters\Logos\2010 GSFB-Logo_1200x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07259"/>
            <a:ext cx="3352800" cy="115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533400" y="533400"/>
            <a:ext cx="7924800" cy="5867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Kristen Miale\Documents\1 Cooking Matters\Logos\2010 GSFB-Logo_1200x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48225"/>
            <a:ext cx="3352800" cy="115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" y="1074492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Welcome &amp; Introductions</a:t>
            </a:r>
            <a:endParaRPr lang="en-US" sz="4800" b="1" dirty="0">
              <a:solidFill>
                <a:srgbClr val="002060"/>
              </a:solidFill>
            </a:endParaRPr>
          </a:p>
          <a:p>
            <a:pPr algn="ctr"/>
            <a:endParaRPr 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Framing the Day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Accomplishments &amp; Challenges</a:t>
            </a:r>
          </a:p>
          <a:p>
            <a:pPr algn="ctr"/>
            <a:endParaRPr lang="en-US" sz="2600" i="1" dirty="0" smtClean="0">
              <a:solidFill>
                <a:srgbClr val="002060"/>
              </a:solidFill>
            </a:endParaRPr>
          </a:p>
          <a:p>
            <a:r>
              <a:rPr lang="en-US" sz="2600" i="1" dirty="0" smtClean="0">
                <a:solidFill>
                  <a:srgbClr val="002060"/>
                </a:solidFill>
              </a:rPr>
              <a:t>    Kathy Helming, Vice President of Agency Services</a:t>
            </a:r>
            <a:endParaRPr lang="en-US" sz="2600" i="1" dirty="0">
              <a:solidFill>
                <a:srgbClr val="002060"/>
              </a:solidFill>
            </a:endParaRPr>
          </a:p>
          <a:p>
            <a:r>
              <a:rPr lang="en-US" sz="2800" i="1" dirty="0" smtClean="0">
                <a:solidFill>
                  <a:srgbClr val="002060"/>
                </a:solidFill>
              </a:rPr>
              <a:t>    </a:t>
            </a:r>
            <a:r>
              <a:rPr lang="en-US" sz="2600" i="1" dirty="0" smtClean="0">
                <a:solidFill>
                  <a:srgbClr val="002060"/>
                </a:solidFill>
              </a:rPr>
              <a:t>Kristen </a:t>
            </a:r>
            <a:r>
              <a:rPr lang="en-US" sz="2600" i="1" dirty="0">
                <a:solidFill>
                  <a:srgbClr val="002060"/>
                </a:solidFill>
              </a:rPr>
              <a:t>Miale, President</a:t>
            </a:r>
            <a:endParaRPr lang="en-US" sz="2600" dirty="0" smtClean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57400"/>
            <a:ext cx="9144000" cy="118872"/>
          </a:xfrm>
          <a:prstGeom prst="rect">
            <a:avLst/>
          </a:prstGeom>
          <a:solidFill>
            <a:srgbClr val="2C2773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33400" y="533400"/>
            <a:ext cx="7924800" cy="5867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284771"/>
              </p:ext>
            </p:extLst>
          </p:nvPr>
        </p:nvGraphicFramePr>
        <p:xfrm>
          <a:off x="1295400" y="928480"/>
          <a:ext cx="6324600" cy="536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4" imgW="5257908" imgH="4457683" progId="Excel.Sheet.12">
                  <p:embed/>
                </p:oleObj>
              </mc:Choice>
              <mc:Fallback>
                <p:oleObj name="Worksheet" r:id="rId4" imgW="5257908" imgH="44576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928480"/>
                        <a:ext cx="6324600" cy="5362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83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33400" y="533400"/>
            <a:ext cx="7924800" cy="5867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996863"/>
              </p:ext>
            </p:extLst>
          </p:nvPr>
        </p:nvGraphicFramePr>
        <p:xfrm>
          <a:off x="727849" y="1600200"/>
          <a:ext cx="7535902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Worksheet" r:id="rId4" imgW="8172460" imgH="3790947" progId="Excel.Sheet.12">
                  <p:embed/>
                </p:oleObj>
              </mc:Choice>
              <mc:Fallback>
                <p:oleObj name="Worksheet" r:id="rId4" imgW="8172460" imgH="37909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7849" y="1600200"/>
                        <a:ext cx="7535902" cy="349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47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33400" y="533400"/>
            <a:ext cx="7924800" cy="5867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716780"/>
              </p:ext>
            </p:extLst>
          </p:nvPr>
        </p:nvGraphicFramePr>
        <p:xfrm>
          <a:off x="2276475" y="633413"/>
          <a:ext cx="4591050" cy="559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Worksheet" r:id="rId4" imgW="4591154" imgH="5591134" progId="Excel.Sheet.12">
                  <p:embed/>
                </p:oleObj>
              </mc:Choice>
              <mc:Fallback>
                <p:oleObj name="Worksheet" r:id="rId4" imgW="4591154" imgH="55911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6475" y="633413"/>
                        <a:ext cx="4591050" cy="559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71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33400" y="533400"/>
            <a:ext cx="7924800" cy="5867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787465"/>
              </p:ext>
            </p:extLst>
          </p:nvPr>
        </p:nvGraphicFramePr>
        <p:xfrm>
          <a:off x="2209800" y="628650"/>
          <a:ext cx="4724400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Worksheet" r:id="rId4" imgW="4724505" imgH="5600582" progId="Excel.Sheet.12">
                  <p:embed/>
                </p:oleObj>
              </mc:Choice>
              <mc:Fallback>
                <p:oleObj name="Worksheet" r:id="rId4" imgW="4724505" imgH="56005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9800" y="628650"/>
                        <a:ext cx="4724400" cy="560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38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457200" y="533400"/>
            <a:ext cx="7924800" cy="5867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683142"/>
              </p:ext>
            </p:extLst>
          </p:nvPr>
        </p:nvGraphicFramePr>
        <p:xfrm>
          <a:off x="2443162" y="676251"/>
          <a:ext cx="3952875" cy="5581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Worksheet" r:id="rId4" imgW="3791050" imgH="5353053" progId="Excel.Sheet.12">
                  <p:embed/>
                </p:oleObj>
              </mc:Choice>
              <mc:Fallback>
                <p:oleObj name="Worksheet" r:id="rId4" imgW="3791050" imgH="53530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3162" y="676251"/>
                        <a:ext cx="3952875" cy="5581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30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33400" y="533400"/>
            <a:ext cx="7924800" cy="5867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089639"/>
              </p:ext>
            </p:extLst>
          </p:nvPr>
        </p:nvGraphicFramePr>
        <p:xfrm>
          <a:off x="747398" y="2174081"/>
          <a:ext cx="7496804" cy="258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Worksheet" r:id="rId4" imgW="7924924" imgH="2733617" progId="Excel.Sheet.12">
                  <p:embed/>
                </p:oleObj>
              </mc:Choice>
              <mc:Fallback>
                <p:oleObj name="Worksheet" r:id="rId4" imgW="7924924" imgH="27336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7398" y="2174081"/>
                        <a:ext cx="7496804" cy="2586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37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33400" y="533400"/>
            <a:ext cx="7924800" cy="5867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00200"/>
            <a:ext cx="621198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1997</TotalTime>
  <Words>173</Words>
  <Application>Microsoft Office PowerPoint</Application>
  <PresentationFormat>On-screen Show (4:3)</PresentationFormat>
  <Paragraphs>50</Paragraphs>
  <Slides>15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Microsoft Sans Serif</vt:lpstr>
      <vt:lpstr>Times New Roman</vt:lpstr>
      <vt:lpstr>Metropolitan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Identifying Community Partnerships   Building Community Awareness  &amp; Fundraising Strategies</vt:lpstr>
      <vt:lpstr>Strategies for Moving Food More Efficiently and to More People Prioritizing Nutritious Foods</vt:lpstr>
      <vt:lpstr>PowerPoint Presentation</vt:lpstr>
      <vt:lpstr>Connecting the Dots:  Identifying our Shared Challenges,  Needs &amp; Opportunities</vt:lpstr>
      <vt:lpstr>Birds of a Feather:  Round Table Discussion  &amp; Peer Conversations</vt:lpstr>
      <vt:lpstr>Thank you!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jfrenkle</dc:creator>
  <cp:lastModifiedBy>Jen MacDonald</cp:lastModifiedBy>
  <cp:revision>199</cp:revision>
  <cp:lastPrinted>2013-10-28T23:08:34Z</cp:lastPrinted>
  <dcterms:created xsi:type="dcterms:W3CDTF">2012-01-27T13:56:55Z</dcterms:created>
  <dcterms:modified xsi:type="dcterms:W3CDTF">2014-05-12T18:45:11Z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FolderId">
    <vt:lpwstr/>
  </property>
  <property fmtid="{D5CDD505-2E9C-101B-9397-08002B2CF9AE}" pid="3" name="Offisync_SaveTime">
    <vt:lpwstr/>
  </property>
  <property fmtid="{D5CDD505-2E9C-101B-9397-08002B2CF9AE}" pid="4" name="Offisync_IsSaved">
    <vt:lpwstr>False</vt:lpwstr>
  </property>
  <property fmtid="{D5CDD505-2E9C-101B-9397-08002B2CF9AE}" pid="5" name="Offisync_UniqueId">
    <vt:lpwstr>84975;17334214</vt:lpwstr>
  </property>
  <property fmtid="{D5CDD505-2E9C-101B-9397-08002B2CF9AE}" pid="6" name="CentralDesktop_MDAdded">
    <vt:lpwstr>True</vt:lpwstr>
  </property>
  <property fmtid="{D5CDD505-2E9C-101B-9397-08002B2CF9AE}" pid="7" name="Offisync_FileTitle">
    <vt:lpwstr/>
  </property>
  <property fmtid="{D5CDD505-2E9C-101B-9397-08002B2CF9AE}" pid="8" name="Offisync_UpdateToken">
    <vt:lpwstr>2012-03-07T12:20:41-0800</vt:lpwstr>
  </property>
  <property fmtid="{D5CDD505-2E9C-101B-9397-08002B2CF9AE}" pid="9" name="Offisync_ProviderName">
    <vt:lpwstr>Central Desktop</vt:lpwstr>
  </property>
</Properties>
</file>