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7"/>
  </p:notesMasterIdLst>
  <p:sldIdLst>
    <p:sldId id="256" r:id="rId2"/>
    <p:sldId id="267" r:id="rId3"/>
    <p:sldId id="268" r:id="rId4"/>
    <p:sldId id="272" r:id="rId5"/>
    <p:sldId id="269" r:id="rId6"/>
    <p:sldId id="270" r:id="rId7"/>
    <p:sldId id="271" r:id="rId8"/>
    <p:sldId id="257" r:id="rId9"/>
    <p:sldId id="259" r:id="rId10"/>
    <p:sldId id="260" r:id="rId11"/>
    <p:sldId id="273" r:id="rId12"/>
    <p:sldId id="264" r:id="rId13"/>
    <p:sldId id="265" r:id="rId14"/>
    <p:sldId id="266" r:id="rId15"/>
    <p:sldId id="263" r:id="rId16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notesViewPr>
    <p:cSldViewPr snapToObjects="1">
      <p:cViewPr varScale="1">
        <p:scale>
          <a:sx n="60" d="100"/>
          <a:sy n="60" d="100"/>
        </p:scale>
        <p:origin x="-2490" y="-78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>
              <a:defRPr/>
            </a:pPr>
            <a:fld id="{489DB23E-CAD8-4B8A-8A1A-B5F67697BBD1}" type="datetimeFigureOut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>
              <a:defRPr/>
            </a:pPr>
            <a:fld id="{CA4B82B0-4BCD-4C25-9CEE-E982A9B362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0559976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331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mtClean="0"/>
          </a:p>
        </p:txBody>
      </p:sp>
      <p:sp>
        <p:nvSpPr>
          <p:cNvPr id="1331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fld id="{CF4D14E3-2776-4FDB-B4DE-0E1652C1388D}" type="slidenum">
              <a:rPr lang="en-US" smtClean="0"/>
              <a:pPr/>
              <a:t>8</a:t>
            </a:fld>
            <a:endParaRPr lang="en-US" smtClean="0"/>
          </a:p>
        </p:txBody>
      </p:sp>
    </p:spTree>
    <p:extLst>
      <p:ext uri="{BB962C8B-B14F-4D97-AF65-F5344CB8AC3E}">
        <p14:creationId xmlns:p14="http://schemas.microsoft.com/office/powerpoint/2010/main" val="206833204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B49874F-59CC-4769-84C9-97CB2D13384D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A28FE57-57CC-4BDB-A9BB-24181B4BC25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DD35A74-0EC7-49BE-8B56-23F6E4BEF103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81FA237-C5CC-4791-A74C-A41BC55D363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C726DB-A975-478E-BA33-375B1E77A604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AD4EE5-6797-4DF9-8D5D-69D144FDF80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9A8704-3624-43BF-AA7D-8B00EB36B528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BF1C17-4F40-4BA2-A13D-2F8C9770B02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95A545B-18FA-4213-8CD0-F1A0C120173B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75FA27-96A7-4C17-937F-16FB5EE06DA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DA22663-2574-41E6-8E19-7743F85332FF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E306E7C-5D0E-417A-BFB5-AE6592EAC41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66E6B8-7C93-43DA-97CE-1B05FD632F8F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849537-2FF3-4718-9BEA-F08CA58956F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F1D7956-FC00-419B-AC90-DEFCB04B0B57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D8E9063-EEA0-49DE-A85F-575EAB37A7F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3F8CF78-7332-4324-81C7-FA8A432EEE77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357ADF-4CB7-42C2-9011-59C5D9E8B0E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6A44F0A-C588-4EAB-BCD9-FA2711D32391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E4D5C41-8504-4E04-9AEB-9E0C981E888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AAD060-BB1C-4383-B61C-AF4968095A51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5617960-92E6-4FED-8505-2F4DDD33950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47995546-061A-42DB-9B41-869D6F46AF6F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BF027525-A506-4CC0-AE22-2A843078E24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01000" y="4540250"/>
            <a:ext cx="104457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08" r:id="rId1"/>
    <p:sldLayoutId id="2147483909" r:id="rId2"/>
    <p:sldLayoutId id="2147483917" r:id="rId3"/>
    <p:sldLayoutId id="2147483910" r:id="rId4"/>
    <p:sldLayoutId id="2147483911" r:id="rId5"/>
    <p:sldLayoutId id="2147483912" r:id="rId6"/>
    <p:sldLayoutId id="2147483913" r:id="rId7"/>
    <p:sldLayoutId id="2147483918" r:id="rId8"/>
    <p:sldLayoutId id="2147483914" r:id="rId9"/>
    <p:sldLayoutId id="2147483915" r:id="rId10"/>
    <p:sldLayoutId id="2147483916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5819775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1:</a:t>
            </a:r>
            <a:br>
              <a:rPr lang="en-US" sz="3600" smtClean="0"/>
            </a:br>
            <a:r>
              <a:rPr lang="en-US" sz="3600" smtClean="0"/>
              <a:t>Creating Positive Mealtime  Attitudes</a:t>
            </a:r>
            <a:endParaRPr lang="en-US" sz="3600" smtClean="0">
              <a:solidFill>
                <a:srgbClr val="FF0000"/>
              </a:solidFill>
            </a:endParaRP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609600" y="920750"/>
            <a:ext cx="7924800" cy="1507259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32638" y="2133600"/>
            <a:ext cx="1303337" cy="2265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18271" y="5614567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457200"/>
            <a:ext cx="8153400" cy="685800"/>
          </a:xfrm>
        </p:spPr>
        <p:txBody>
          <a:bodyPr/>
          <a:lstStyle/>
          <a:p>
            <a:r>
              <a:rPr lang="en-US" sz="3600" dirty="0" smtClean="0"/>
              <a:t>Feeding Kids Well Takes Teamwork!</a:t>
            </a:r>
            <a:endParaRPr lang="en-US" sz="36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0" y="1219200"/>
            <a:ext cx="3329781" cy="3329781"/>
          </a:xfrm>
        </p:spPr>
      </p:pic>
      <p:sp>
        <p:nvSpPr>
          <p:cNvPr id="5" name="TextBox 4"/>
          <p:cNvSpPr txBox="1"/>
          <p:nvPr/>
        </p:nvSpPr>
        <p:spPr>
          <a:xfrm>
            <a:off x="152400" y="1295400"/>
            <a:ext cx="4267200" cy="47551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A new teacher started sitting at Amy’s meal table this week. </a:t>
            </a:r>
          </a:p>
          <a:p>
            <a:endParaRPr lang="en-US" sz="2400" dirty="0"/>
          </a:p>
          <a:p>
            <a:r>
              <a:rPr lang="en-US" sz="2400" dirty="0" smtClean="0"/>
              <a:t>She believes that all children must take and eat at least 3 bites of everything before they can leave the table. </a:t>
            </a:r>
          </a:p>
          <a:p>
            <a:endParaRPr lang="en-US" sz="2400" dirty="0"/>
          </a:p>
          <a:p>
            <a:r>
              <a:rPr lang="en-US" sz="2400" dirty="0" smtClean="0"/>
              <a:t>The former teacher let the kids decide what to serve themselves and eat.</a:t>
            </a:r>
          </a:p>
          <a:p>
            <a:pPr>
              <a:spcBef>
                <a:spcPts val="1800"/>
              </a:spcBef>
            </a:pPr>
            <a:r>
              <a:rPr lang="en-US" sz="2400" b="1" dirty="0" smtClean="0"/>
              <a:t>What is Amy thinking now?</a:t>
            </a:r>
            <a:endParaRPr lang="en-US" sz="2400" b="1" dirty="0"/>
          </a:p>
        </p:txBody>
      </p:sp>
    </p:spTree>
    <p:extLst>
      <p:ext uri="{BB962C8B-B14F-4D97-AF65-F5344CB8AC3E}">
        <p14:creationId xmlns:p14="http://schemas.microsoft.com/office/powerpoint/2010/main" val="9520156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762000"/>
          </a:xfrm>
        </p:spPr>
        <p:txBody>
          <a:bodyPr/>
          <a:lstStyle/>
          <a:p>
            <a:r>
              <a:rPr lang="en-US" sz="3600" dirty="0" smtClean="0"/>
              <a:t>Feeding Kids Well Takes Teamwork!</a:t>
            </a:r>
            <a:endParaRPr lang="en-US" sz="3600" dirty="0"/>
          </a:p>
        </p:txBody>
      </p:sp>
      <p:sp>
        <p:nvSpPr>
          <p:cNvPr id="4" name="TextBox 3"/>
          <p:cNvSpPr txBox="1"/>
          <p:nvPr/>
        </p:nvSpPr>
        <p:spPr>
          <a:xfrm>
            <a:off x="533400" y="4038600"/>
            <a:ext cx="75438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spcAft>
                <a:spcPts val="1200"/>
              </a:spcAft>
            </a:pPr>
            <a:r>
              <a:rPr lang="en-US" sz="2400" dirty="0" smtClean="0"/>
              <a:t>The children in this classroom are learning that fruits and vegetables make great snacks.</a:t>
            </a:r>
            <a:endParaRPr lang="en-US" sz="2400" dirty="0"/>
          </a:p>
          <a:p>
            <a:pPr algn="ctr">
              <a:spcAft>
                <a:spcPts val="1200"/>
              </a:spcAft>
            </a:pPr>
            <a:r>
              <a:rPr lang="en-US" sz="2400" dirty="0" smtClean="0"/>
              <a:t>Every day this week, the afternoon snack has been milk and graham crackers.</a:t>
            </a:r>
            <a:endParaRPr lang="en-US" sz="2400" dirty="0"/>
          </a:p>
          <a:p>
            <a:pPr algn="ctr">
              <a:spcAft>
                <a:spcPts val="1200"/>
              </a:spcAft>
            </a:pPr>
            <a:r>
              <a:rPr lang="en-US" sz="2400" dirty="0" smtClean="0"/>
              <a:t>What message are the kids getting?</a:t>
            </a:r>
            <a:endParaRPr lang="en-US" sz="2000" dirty="0"/>
          </a:p>
        </p:txBody>
      </p:sp>
      <p:pic>
        <p:nvPicPr>
          <p:cNvPr id="6" name="Content Placeholder 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23953" y="1371600"/>
            <a:ext cx="3393017" cy="2544763"/>
          </a:xfrm>
        </p:spPr>
      </p:pic>
    </p:spTree>
    <p:extLst>
      <p:ext uri="{BB962C8B-B14F-4D97-AF65-F5344CB8AC3E}">
        <p14:creationId xmlns:p14="http://schemas.microsoft.com/office/powerpoint/2010/main" val="5829886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2009" y="457200"/>
            <a:ext cx="8229600" cy="762000"/>
          </a:xfrm>
        </p:spPr>
        <p:txBody>
          <a:bodyPr/>
          <a:lstStyle/>
          <a:p>
            <a:r>
              <a:rPr lang="en-US" dirty="0" smtClean="0"/>
              <a:t>Stages of Feeding: Infant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4526423"/>
            <a:ext cx="2667000" cy="1767553"/>
          </a:xfr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0488" y="1447800"/>
            <a:ext cx="3540909" cy="2359684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4272516" y="1447800"/>
            <a:ext cx="456668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 smtClean="0"/>
              <a:t>Amazing Progress in Year One</a:t>
            </a:r>
            <a:r>
              <a:rPr lang="en-US" dirty="0" smtClean="0"/>
              <a:t>: </a:t>
            </a:r>
          </a:p>
          <a:p>
            <a:pPr algn="ctr"/>
            <a:r>
              <a:rPr lang="en-US" dirty="0" smtClean="0"/>
              <a:t>Moves from a milk-based diet to table food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5486400" y="2362200"/>
            <a:ext cx="2667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What message does an infant get if she’s hungry and no one feeds her?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3695700" y="5410200"/>
            <a:ext cx="3771900" cy="923330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Not all older infants want to be fed! Stand back and enjoy the show! (But keep them safe.)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5116033" y="3497021"/>
            <a:ext cx="2362200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…or if she’s full but caregivers keep shoving the nipple into her mouth and try to get her to eat more?</a:t>
            </a:r>
            <a:endParaRPr lang="en-US" dirty="0"/>
          </a:p>
        </p:txBody>
      </p:sp>
      <p:sp>
        <p:nvSpPr>
          <p:cNvPr id="11" name="Right Arrow 10"/>
          <p:cNvSpPr/>
          <p:nvPr/>
        </p:nvSpPr>
        <p:spPr>
          <a:xfrm>
            <a:off x="4724400" y="2707402"/>
            <a:ext cx="762000" cy="224135"/>
          </a:xfrm>
          <a:prstGeom prst="righ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Left Arrow 11"/>
          <p:cNvSpPr/>
          <p:nvPr/>
        </p:nvSpPr>
        <p:spPr>
          <a:xfrm>
            <a:off x="7467600" y="4200736"/>
            <a:ext cx="898451" cy="175736"/>
          </a:xfrm>
          <a:prstGeom prst="lef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67058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391400" cy="762000"/>
          </a:xfrm>
        </p:spPr>
        <p:txBody>
          <a:bodyPr/>
          <a:lstStyle/>
          <a:p>
            <a:r>
              <a:rPr lang="en-US" dirty="0" smtClean="0"/>
              <a:t>Stages of Feeding: Toddler</a:t>
            </a:r>
            <a:endParaRPr lang="en-U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656" y="1602272"/>
            <a:ext cx="3216953" cy="2147316"/>
          </a:xfrm>
        </p:spPr>
      </p:pic>
      <p:sp>
        <p:nvSpPr>
          <p:cNvPr id="6" name="TextBox 5"/>
          <p:cNvSpPr txBox="1"/>
          <p:nvPr/>
        </p:nvSpPr>
        <p:spPr>
          <a:xfrm>
            <a:off x="4495800" y="1371600"/>
            <a:ext cx="3420794" cy="800219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dirty="0" smtClean="0"/>
              <a:t>Fill in the blanks:</a:t>
            </a:r>
            <a:endParaRPr lang="en-US" dirty="0"/>
          </a:p>
          <a:p>
            <a:r>
              <a:rPr lang="en-US" dirty="0" smtClean="0"/>
              <a:t>A toddler’s favorite word is _ _.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4123006" y="2514600"/>
            <a:ext cx="3725594" cy="38241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What’s required now:</a:t>
            </a:r>
          </a:p>
          <a:p>
            <a:endParaRPr lang="en-US" sz="2000" dirty="0"/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PATIENCE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PERSISTENCE (keep offering new foods—it may take 10-15 exposures before she’ll eat them!)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LIMITS on panhandling, poor behavior at the table</a:t>
            </a:r>
          </a:p>
          <a:p>
            <a:pPr marL="285750" indent="-285750">
              <a:spcAft>
                <a:spcPts val="900"/>
              </a:spcAft>
              <a:buFont typeface="Wingdings" pitchFamily="2" charset="2"/>
              <a:buChar char="ü"/>
            </a:pPr>
            <a:r>
              <a:rPr lang="en-US" sz="2000" dirty="0" smtClean="0"/>
              <a:t>THE RIGHT TOOLS for self-feeding</a:t>
            </a:r>
            <a:endParaRPr lang="en-US" sz="2000" dirty="0"/>
          </a:p>
        </p:txBody>
      </p:sp>
      <p:sp>
        <p:nvSpPr>
          <p:cNvPr id="4" name="TextBox 3"/>
          <p:cNvSpPr txBox="1"/>
          <p:nvPr/>
        </p:nvSpPr>
        <p:spPr>
          <a:xfrm>
            <a:off x="685800" y="4267200"/>
            <a:ext cx="2734945" cy="1569660"/>
          </a:xfrm>
          <a:prstGeom prst="rect">
            <a:avLst/>
          </a:prstGeom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US" sz="2400" dirty="0" smtClean="0"/>
              <a:t>Ideas for making turkey &amp; cheese tacos more toddler-friendly?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41513752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391400" cy="762000"/>
          </a:xfrm>
        </p:spPr>
        <p:txBody>
          <a:bodyPr/>
          <a:lstStyle/>
          <a:p>
            <a:r>
              <a:rPr lang="en-US" sz="3600" dirty="0" smtClean="0"/>
              <a:t>Stages of Feeding: Preschooler</a:t>
            </a:r>
            <a:endParaRPr lang="en-US" sz="36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6800" y="4193929"/>
            <a:ext cx="2667000" cy="2000250"/>
          </a:xfrm>
        </p:spPr>
      </p:pic>
      <p:sp>
        <p:nvSpPr>
          <p:cNvPr id="6" name="TextBox 5"/>
          <p:cNvSpPr txBox="1"/>
          <p:nvPr/>
        </p:nvSpPr>
        <p:spPr>
          <a:xfrm>
            <a:off x="457200" y="1600200"/>
            <a:ext cx="37338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What happens when you seat a kid who won’t eat salad between 2 kids who LOVE salad?</a:t>
            </a:r>
            <a:endParaRPr lang="en-US" sz="2400" dirty="0"/>
          </a:p>
        </p:txBody>
      </p:sp>
      <p:sp>
        <p:nvSpPr>
          <p:cNvPr id="7" name="TextBox 6"/>
          <p:cNvSpPr txBox="1"/>
          <p:nvPr/>
        </p:nvSpPr>
        <p:spPr>
          <a:xfrm>
            <a:off x="4876800" y="4756665"/>
            <a:ext cx="2743200" cy="923330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Industrious preschoolers like cooking and helping with meal time chores!</a:t>
            </a:r>
            <a:endParaRPr lang="en-US" dirty="0"/>
          </a:p>
        </p:txBody>
      </p:sp>
      <p:sp>
        <p:nvSpPr>
          <p:cNvPr id="8" name="Left Arrow 7"/>
          <p:cNvSpPr/>
          <p:nvPr/>
        </p:nvSpPr>
        <p:spPr>
          <a:xfrm>
            <a:off x="3970606" y="5033663"/>
            <a:ext cx="762000" cy="461665"/>
          </a:xfrm>
          <a:prstGeom prst="left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4800600" y="1600200"/>
            <a:ext cx="3352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dirty="0"/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9143" y="1289453"/>
            <a:ext cx="3795713" cy="29044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6578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457200"/>
            <a:ext cx="8686800" cy="762000"/>
          </a:xfrm>
        </p:spPr>
        <p:txBody>
          <a:bodyPr/>
          <a:lstStyle/>
          <a:p>
            <a:r>
              <a:rPr lang="en-US" sz="3600" dirty="0" smtClean="0"/>
              <a:t>Stages of Feeding: School-Aged Child</a:t>
            </a:r>
            <a:endParaRPr lang="en-US" sz="3600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3000" y="1594885"/>
            <a:ext cx="1904999" cy="2856105"/>
          </a:xfr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43401" y="4395932"/>
            <a:ext cx="2819400" cy="1876279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990600" y="4846141"/>
            <a:ext cx="3048000" cy="923330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dirty="0" smtClean="0"/>
              <a:t>These kids can often buy their own food – help them learn to make good choices!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3430369" y="1371600"/>
            <a:ext cx="5029200" cy="276998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1200"/>
              </a:spcAft>
            </a:pPr>
            <a:r>
              <a:rPr lang="en-US" sz="2400" dirty="0" smtClean="0"/>
              <a:t>In your experience:</a:t>
            </a:r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What are their friends eating?</a:t>
            </a:r>
            <a:endParaRPr lang="en-US" sz="2400" dirty="0"/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What food advertisements are they seeing on television?</a:t>
            </a:r>
            <a:endParaRPr lang="en-US" sz="2400" dirty="0"/>
          </a:p>
          <a:p>
            <a:pPr marL="342900" indent="-342900">
              <a:spcAft>
                <a:spcPts val="1200"/>
              </a:spcAft>
              <a:buFont typeface="Arial" pitchFamily="34" charset="0"/>
              <a:buChar char="•"/>
            </a:pPr>
            <a:r>
              <a:rPr lang="en-US" sz="2400" dirty="0" smtClean="0"/>
              <a:t>How much time do they spend engaged in physical activity?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4929133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>
          <a:xfrm>
            <a:off x="457200" y="109538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Rituals Are Comforting 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457200" y="1646238"/>
            <a:ext cx="7391400" cy="4144962"/>
          </a:xfrm>
        </p:spPr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mtClean="0"/>
              <a:t>Rituals…</a:t>
            </a:r>
          </a:p>
          <a:p>
            <a:pPr eaLnBrk="1" hangingPunct="1">
              <a:buFont typeface="Arial" charset="0"/>
              <a:buNone/>
            </a:pPr>
            <a:endParaRPr lang="en-US" sz="800" smtClean="0"/>
          </a:p>
          <a:p>
            <a:pPr eaLnBrk="1" hangingPunct="1"/>
            <a:r>
              <a:rPr lang="en-US" smtClean="0"/>
              <a:t>Strengthen personal bonds </a:t>
            </a:r>
          </a:p>
          <a:p>
            <a:pPr eaLnBrk="1" hangingPunct="1"/>
            <a:r>
              <a:rPr lang="en-US" smtClean="0"/>
              <a:t>Create a sense of belonging </a:t>
            </a:r>
          </a:p>
          <a:p>
            <a:pPr eaLnBrk="1" hangingPunct="1"/>
            <a:r>
              <a:rPr lang="en-US" smtClean="0"/>
              <a:t>Remind people of their ties to history and tradition</a:t>
            </a:r>
          </a:p>
          <a:p>
            <a:pPr eaLnBrk="1" hangingPunct="1"/>
            <a:r>
              <a:rPr lang="en-US" smtClean="0"/>
              <a:t>Reinforce shared values</a:t>
            </a:r>
            <a:endParaRPr lang="en-US" b="1" smtClean="0"/>
          </a:p>
          <a:p>
            <a:pPr eaLnBrk="1" hangingPunct="1">
              <a:buFont typeface="Arial" charset="0"/>
              <a:buNone/>
            </a:pPr>
            <a:endParaRPr lang="en-US" smtClean="0"/>
          </a:p>
        </p:txBody>
      </p:sp>
      <p:pic>
        <p:nvPicPr>
          <p:cNvPr id="5124" name="Picture 3" descr="sharing green beans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086600" y="457200"/>
            <a:ext cx="1628775" cy="2438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458200" cy="1219200"/>
          </a:xfrm>
        </p:spPr>
        <p:txBody>
          <a:bodyPr/>
          <a:lstStyle/>
          <a:p>
            <a:pPr eaLnBrk="1" hangingPunct="1"/>
            <a:r>
              <a:rPr lang="en-US" smtClean="0"/>
              <a:t>The Emotional Value of Rituals</a:t>
            </a:r>
          </a:p>
        </p:txBody>
      </p:sp>
      <p:sp>
        <p:nvSpPr>
          <p:cNvPr id="6147" name="Content Placeholder 2"/>
          <p:cNvSpPr>
            <a:spLocks noGrp="1"/>
          </p:cNvSpPr>
          <p:nvPr>
            <p:ph idx="1"/>
          </p:nvPr>
        </p:nvSpPr>
        <p:spPr>
          <a:xfrm>
            <a:off x="457200" y="1724025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mtClean="0"/>
              <a:t>Rituals are:</a:t>
            </a:r>
          </a:p>
          <a:p>
            <a:pPr eaLnBrk="1" hangingPunct="1">
              <a:buFont typeface="Arial" charset="0"/>
              <a:buNone/>
            </a:pPr>
            <a:endParaRPr lang="en-US" sz="1000" smtClean="0"/>
          </a:p>
          <a:p>
            <a:pPr eaLnBrk="1" hangingPunct="1"/>
            <a:r>
              <a:rPr lang="en-US" smtClean="0"/>
              <a:t>Symbolic</a:t>
            </a:r>
          </a:p>
          <a:p>
            <a:pPr eaLnBrk="1" hangingPunct="1"/>
            <a:r>
              <a:rPr lang="en-US" smtClean="0"/>
              <a:t>Creative</a:t>
            </a:r>
          </a:p>
          <a:p>
            <a:pPr eaLnBrk="1" hangingPunct="1"/>
            <a:r>
              <a:rPr lang="en-US" smtClean="0"/>
              <a:t>Related to feelings and memories</a:t>
            </a:r>
          </a:p>
          <a:p>
            <a:pPr eaLnBrk="1" hangingPunct="1"/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Mealtime Rituals Lead to Healthy Behaviors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mtClean="0"/>
              <a:t>Mealtime rituals:</a:t>
            </a:r>
          </a:p>
          <a:p>
            <a:pPr eaLnBrk="1" hangingPunct="1">
              <a:buFont typeface="Arial" charset="0"/>
              <a:buNone/>
            </a:pPr>
            <a:endParaRPr lang="en-US" sz="800" smtClean="0"/>
          </a:p>
          <a:p>
            <a:pPr eaLnBrk="1" hangingPunct="1"/>
            <a:r>
              <a:rPr lang="en-US" smtClean="0"/>
              <a:t>Help kids develop healthy food habits</a:t>
            </a:r>
          </a:p>
          <a:p>
            <a:pPr eaLnBrk="1" hangingPunct="1"/>
            <a:r>
              <a:rPr lang="en-US" smtClean="0"/>
              <a:t>Encourage positive mealtime behaviors</a:t>
            </a:r>
          </a:p>
          <a:p>
            <a:pPr eaLnBrk="1" hangingPunct="1"/>
            <a:endParaRPr lang="en-US" sz="300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What Do Children Learn About Eating From You? 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52801" y="2143992"/>
            <a:ext cx="4419600" cy="3381874"/>
          </a:xfrm>
        </p:spPr>
      </p:pic>
      <p:sp>
        <p:nvSpPr>
          <p:cNvPr id="5" name="Right Arrow 4"/>
          <p:cNvSpPr/>
          <p:nvPr/>
        </p:nvSpPr>
        <p:spPr>
          <a:xfrm>
            <a:off x="304799" y="2133600"/>
            <a:ext cx="3048001" cy="3124200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311726" y="2957036"/>
            <a:ext cx="2355273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If this teacher was eating a fast food meal out of a bag  instead of the school lunch…. </a:t>
            </a:r>
            <a:endParaRPr lang="en-US" sz="2000" dirty="0"/>
          </a:p>
        </p:txBody>
      </p:sp>
      <p:sp>
        <p:nvSpPr>
          <p:cNvPr id="7" name="TextBox 6"/>
          <p:cNvSpPr txBox="1"/>
          <p:nvPr/>
        </p:nvSpPr>
        <p:spPr>
          <a:xfrm>
            <a:off x="762000" y="5417127"/>
            <a:ext cx="2507673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…</a:t>
            </a:r>
            <a:r>
              <a:rPr lang="en-US" sz="2000" dirty="0" smtClean="0"/>
              <a:t>what message would that send to the kids?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7868068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457200" y="5130800"/>
            <a:ext cx="7239000" cy="990600"/>
          </a:xfrm>
          <a:prstGeom prst="rect">
            <a:avLst/>
          </a:prstGeom>
          <a:gradFill>
            <a:gsLst>
              <a:gs pos="0">
                <a:schemeClr val="accent1">
                  <a:tint val="100000"/>
                  <a:shade val="100000"/>
                  <a:satMod val="130000"/>
                  <a:alpha val="40000"/>
                </a:schemeClr>
              </a:gs>
              <a:gs pos="100000">
                <a:schemeClr val="accent1">
                  <a:tint val="50000"/>
                  <a:shade val="100000"/>
                  <a:satMod val="350000"/>
                </a:schemeClr>
              </a:gs>
            </a:gsLst>
          </a:gra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8195" name="Title 1"/>
          <p:cNvSpPr>
            <a:spLocks noGrp="1"/>
          </p:cNvSpPr>
          <p:nvPr>
            <p:ph type="title"/>
          </p:nvPr>
        </p:nvSpPr>
        <p:spPr>
          <a:xfrm>
            <a:off x="457200" y="-93663"/>
            <a:ext cx="8229600" cy="1219201"/>
          </a:xfrm>
        </p:spPr>
        <p:txBody>
          <a:bodyPr/>
          <a:lstStyle/>
          <a:p>
            <a:r>
              <a:rPr lang="en-US" smtClean="0"/>
              <a:t>Children Imitate Others</a:t>
            </a:r>
          </a:p>
        </p:txBody>
      </p:sp>
      <p:sp>
        <p:nvSpPr>
          <p:cNvPr id="8196" name="Content Placeholder 2"/>
          <p:cNvSpPr>
            <a:spLocks noGrp="1"/>
          </p:cNvSpPr>
          <p:nvPr>
            <p:ph idx="1"/>
          </p:nvPr>
        </p:nvSpPr>
        <p:spPr>
          <a:xfrm>
            <a:off x="457200" y="1381125"/>
            <a:ext cx="7391400" cy="4144963"/>
          </a:xfrm>
        </p:spPr>
        <p:txBody>
          <a:bodyPr/>
          <a:lstStyle/>
          <a:p>
            <a:pPr>
              <a:buFont typeface="Arial" charset="0"/>
              <a:buNone/>
            </a:pPr>
            <a:r>
              <a:rPr lang="en-US" sz="3000" smtClean="0"/>
              <a:t>Children imitate:</a:t>
            </a:r>
          </a:p>
          <a:p>
            <a:endParaRPr lang="en-US" sz="800" smtClean="0"/>
          </a:p>
          <a:p>
            <a:pPr>
              <a:spcBef>
                <a:spcPct val="0"/>
              </a:spcBef>
            </a:pPr>
            <a:r>
              <a:rPr lang="en-US" sz="3000" smtClean="0"/>
              <a:t>Parents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Caregivers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Siblings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Relatives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Other children</a:t>
            </a:r>
          </a:p>
          <a:p>
            <a:pPr>
              <a:spcBef>
                <a:spcPct val="0"/>
              </a:spcBef>
            </a:pPr>
            <a:r>
              <a:rPr lang="en-US" sz="3000" smtClean="0"/>
              <a:t>Celebrities and cartoon heroes</a:t>
            </a:r>
          </a:p>
          <a:p>
            <a:pPr>
              <a:spcBef>
                <a:spcPct val="0"/>
              </a:spcBef>
            </a:pPr>
            <a:endParaRPr lang="en-US" smtClean="0"/>
          </a:p>
          <a:p>
            <a:pPr>
              <a:spcBef>
                <a:spcPct val="0"/>
              </a:spcBef>
              <a:buFont typeface="Arial" charset="0"/>
              <a:buNone/>
            </a:pPr>
            <a:r>
              <a:rPr lang="en-US" sz="2400" i="1" smtClean="0"/>
              <a:t>	Model the behaviors and attitudes you want children to follow. They are watching you!</a:t>
            </a:r>
          </a:p>
          <a:p>
            <a:pPr>
              <a:buFont typeface="Arial" charset="0"/>
              <a:buNone/>
            </a:pPr>
            <a:endParaRPr lang="en-US" i="1" smtClean="0"/>
          </a:p>
          <a:p>
            <a:endParaRPr lang="en-US" smtClean="0"/>
          </a:p>
        </p:txBody>
      </p:sp>
      <p:pic>
        <p:nvPicPr>
          <p:cNvPr id="8197" name="Picture 5" descr="C:\Documents and Settings\laedwards\My Documents\My Pictures\modeling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364038" y="1855788"/>
            <a:ext cx="3484562" cy="2335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 Children Learn About Eating From You?  </a:t>
            </a: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mtClean="0"/>
              <a:t>What, when, and where to eat and drink</a:t>
            </a:r>
          </a:p>
          <a:p>
            <a:r>
              <a:rPr lang="en-US" smtClean="0"/>
              <a:t>How to prepare food</a:t>
            </a:r>
          </a:p>
          <a:p>
            <a:r>
              <a:rPr lang="en-US" smtClean="0"/>
              <a:t>How to serve food</a:t>
            </a:r>
          </a:p>
          <a:p>
            <a:r>
              <a:rPr lang="en-US" smtClean="0"/>
              <a:t>Mealtime behavior</a:t>
            </a:r>
          </a:p>
          <a:p>
            <a:r>
              <a:rPr lang="en-US" smtClean="0"/>
              <a:t>Attitudes about food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Want Kids to Reach for Healthy Foods?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sz="1200" smtClean="0"/>
          </a:p>
          <a:p>
            <a:r>
              <a:rPr lang="en-US" smtClean="0"/>
              <a:t>Make sure healthy foods are in reach!</a:t>
            </a:r>
          </a:p>
          <a:p>
            <a:r>
              <a:rPr lang="en-US" smtClean="0"/>
              <a:t>Let kids learn by choosing for themselves which foods to take and how much to eat</a:t>
            </a:r>
          </a:p>
          <a:p>
            <a:endParaRPr lang="en-US" smtClean="0"/>
          </a:p>
          <a:p>
            <a:endParaRPr lang="en-US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8229600" cy="2971800"/>
          </a:xfrm>
        </p:spPr>
        <p:txBody>
          <a:bodyPr/>
          <a:lstStyle/>
          <a:p>
            <a:pPr eaLnBrk="1" hangingPunct="1"/>
            <a:r>
              <a:rPr lang="en-US" sz="6600" smtClean="0"/>
              <a:t>Questions?</a:t>
            </a:r>
          </a:p>
        </p:txBody>
      </p:sp>
      <p:sp>
        <p:nvSpPr>
          <p:cNvPr id="4" name="TextBox 1"/>
          <p:cNvSpPr txBox="1"/>
          <p:nvPr/>
        </p:nvSpPr>
        <p:spPr>
          <a:xfrm>
            <a:off x="3733800" y="5029200"/>
            <a:ext cx="35814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9pPr>
          </a:lstStyle>
          <a:p>
            <a:r>
              <a:rPr lang="en-US" sz="1600" i="1" dirty="0" smtClean="0"/>
              <a:t>Cooking Matters EXTRA for 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2295</TotalTime>
  <Words>539</Words>
  <Application>Microsoft Office PowerPoint</Application>
  <PresentationFormat>On-screen Show (4:3)</PresentationFormat>
  <Paragraphs>84</Paragraphs>
  <Slides>15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0" baseType="lpstr">
      <vt:lpstr>ＭＳ Ｐゴシック</vt:lpstr>
      <vt:lpstr>Arial</vt:lpstr>
      <vt:lpstr>Calibri</vt:lpstr>
      <vt:lpstr>Wingdings</vt:lpstr>
      <vt:lpstr>Office Theme</vt:lpstr>
      <vt:lpstr>Module 1: Creating Positive Mealtime  Attitudes</vt:lpstr>
      <vt:lpstr>Feeding Kids Well Takes Teamwork!</vt:lpstr>
      <vt:lpstr>Feeding Kids Well Takes Teamwork!</vt:lpstr>
      <vt:lpstr>Stages of Feeding: Infant</vt:lpstr>
      <vt:lpstr>Stages of Feeding: Toddler</vt:lpstr>
      <vt:lpstr>Stages of Feeding: Preschooler</vt:lpstr>
      <vt:lpstr>Stages of Feeding: School-Aged Child</vt:lpstr>
      <vt:lpstr>Rituals Are Comforting </vt:lpstr>
      <vt:lpstr>The Emotional Value of Rituals</vt:lpstr>
      <vt:lpstr>Mealtime Rituals Lead to Healthy Behaviors</vt:lpstr>
      <vt:lpstr>What Do Children Learn About Eating From You? </vt:lpstr>
      <vt:lpstr>Children Imitate Others</vt:lpstr>
      <vt:lpstr>What Do Children Learn About Eating From You?  </vt:lpstr>
      <vt:lpstr>Want Kids to Reach for Healthy Foods?</vt:lpstr>
      <vt:lpstr>Questions?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87</cp:revision>
  <dcterms:created xsi:type="dcterms:W3CDTF">2008-09-27T23:05:46Z</dcterms:created>
  <dcterms:modified xsi:type="dcterms:W3CDTF">2015-12-03T16:26:32Z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84975;21443923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2012-12-05T13:51:51-0500</vt:lpwstr>
  </property>
  <property fmtid="{D5CDD505-2E9C-101B-9397-08002B2CF9AE}" pid="9" name="Offisync_ProviderName">
    <vt:lpwstr>Central Desktop</vt:lpwstr>
  </property>
</Properties>
</file>