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notesMasterIdLst>
    <p:notesMasterId r:id="rId17"/>
  </p:notesMasterIdLst>
  <p:sldIdLst>
    <p:sldId id="256" r:id="rId2"/>
    <p:sldId id="267" r:id="rId3"/>
    <p:sldId id="268" r:id="rId4"/>
    <p:sldId id="272" r:id="rId5"/>
    <p:sldId id="269" r:id="rId6"/>
    <p:sldId id="270" r:id="rId7"/>
    <p:sldId id="271" r:id="rId8"/>
    <p:sldId id="273" r:id="rId9"/>
    <p:sldId id="264" r:id="rId10"/>
    <p:sldId id="265" r:id="rId11"/>
    <p:sldId id="266" r:id="rId12"/>
    <p:sldId id="257" r:id="rId13"/>
    <p:sldId id="259" r:id="rId14"/>
    <p:sldId id="260" r:id="rId15"/>
    <p:sldId id="263" r:id="rId16"/>
  </p:sldIdLst>
  <p:sldSz cx="9144000" cy="6858000" type="screen4x3"/>
  <p:notesSz cx="6858000" cy="9144000"/>
  <p:defaultTextStyle>
    <a:defPPr>
      <a:defRPr lang="en-US"/>
    </a:defPPr>
    <a:lvl1pPr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1pPr>
    <a:lvl2pPr marL="4572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2pPr>
    <a:lvl3pPr marL="9144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3pPr>
    <a:lvl4pPr marL="13716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4pPr>
    <a:lvl5pPr marL="18288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880">
          <p15:clr>
            <a:srgbClr val="A4A3A4"/>
          </p15:clr>
        </p15:guide>
        <p15:guide id="2" pos="2160">
          <p15:clr>
            <a:srgbClr val="A4A3A4"/>
          </p15:clr>
        </p15:guide>
      </p15:notes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Objects="1">
      <p:cViewPr varScale="1">
        <p:scale>
          <a:sx n="87" d="100"/>
          <a:sy n="87" d="100"/>
        </p:scale>
        <p:origin x="1494" y="96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notesViewPr>
    <p:cSldViewPr snapToObjects="1">
      <p:cViewPr varScale="1">
        <p:scale>
          <a:sx n="60" d="100"/>
          <a:sy n="60" d="100"/>
        </p:scale>
        <p:origin x="-2490" y="-78"/>
      </p:cViewPr>
      <p:guideLst>
        <p:guide orient="horz" pos="2880"/>
        <p:guide pos="2160"/>
      </p:guideLst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presProps" Target="presProps.xml"/><Relationship Id="rId3" Type="http://schemas.openxmlformats.org/officeDocument/2006/relationships/slide" Target="slides/slide2.xml"/><Relationship Id="rId21" Type="http://schemas.openxmlformats.org/officeDocument/2006/relationships/tableStyles" Target="tableStyle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notesMaster" Target="notesMasters/notesMaster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pPr>
              <a:defRPr/>
            </a:pPr>
            <a:fld id="{489DB23E-CAD8-4B8A-8A1A-B5F67697BBD1}" type="datetimeFigureOut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lvl="0"/>
            <a:endParaRPr lang="en-US" noProof="0" smtClean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noProof="0" smtClean="0"/>
              <a:t>Click to edit Master text styles</a:t>
            </a:r>
          </a:p>
          <a:p>
            <a:pPr lvl="1"/>
            <a:r>
              <a:rPr lang="en-US" noProof="0" smtClean="0"/>
              <a:t>Second level</a:t>
            </a:r>
          </a:p>
          <a:p>
            <a:pPr lvl="2"/>
            <a:r>
              <a:rPr lang="en-US" noProof="0" smtClean="0"/>
              <a:t>Third level</a:t>
            </a:r>
          </a:p>
          <a:p>
            <a:pPr lvl="3"/>
            <a:r>
              <a:rPr lang="en-US" noProof="0" smtClean="0"/>
              <a:t>Fourth level</a:t>
            </a:r>
          </a:p>
          <a:p>
            <a:pPr lvl="4"/>
            <a:r>
              <a:rPr lang="en-US" noProof="0" smtClean="0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pPr>
              <a:defRPr/>
            </a:pPr>
            <a:fld id="{CA4B82B0-4BCD-4C25-9CEE-E982A9B36243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30559976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314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3315" name="Notes Placeholder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n-US" smtClean="0"/>
          </a:p>
        </p:txBody>
      </p:sp>
      <p:sp>
        <p:nvSpPr>
          <p:cNvPr id="13316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ln>
            <a:miter lim="800000"/>
            <a:headEnd/>
            <a:tailEnd/>
          </a:ln>
        </p:spPr>
        <p:txBody>
          <a:bodyPr wrap="square" numCol="1" anchorCtr="0" compatLnSpc="1">
            <a:prstTxWarp prst="textNoShape">
              <a:avLst/>
            </a:prstTxWarp>
          </a:bodyPr>
          <a:lstStyle/>
          <a:p>
            <a:fld id="{CF4D14E3-2776-4FDB-B4DE-0E1652C1388D}" type="slidenum">
              <a:rPr lang="en-US" smtClean="0"/>
              <a:pPr/>
              <a:t>12</a:t>
            </a:fld>
            <a:endParaRPr lang="en-US" smtClean="0"/>
          </a:p>
        </p:txBody>
      </p:sp>
    </p:spTree>
    <p:extLst>
      <p:ext uri="{BB962C8B-B14F-4D97-AF65-F5344CB8AC3E}">
        <p14:creationId xmlns:p14="http://schemas.microsoft.com/office/powerpoint/2010/main" val="417282019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511425"/>
            <a:ext cx="7086600" cy="1470025"/>
          </a:xfrm>
        </p:spPr>
        <p:txBody>
          <a:bodyPr/>
          <a:lstStyle>
            <a:lvl1pPr algn="l"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85800" y="4267200"/>
            <a:ext cx="7086600" cy="1752600"/>
          </a:xfrm>
        </p:spPr>
        <p:txBody>
          <a:bodyPr/>
          <a:lstStyle>
            <a:lvl1pPr marL="0" indent="0" algn="l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dirty="0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B49874F-59CC-4769-84C9-97CB2D13384D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A28FE57-57CC-4BDB-A9BB-24181B4BC259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DD35A74-0EC7-49BE-8B56-23F6E4BEF103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81FA237-C5CC-4791-A74C-A41BC55D363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15" descr="ofl_logo_ppt"/>
          <p:cNvPicPr>
            <a:picLocks noChangeAspect="1" noChangeArrowheads="1"/>
          </p:cNvPicPr>
          <p:nvPr userDrawn="1"/>
        </p:nvPicPr>
        <p:blipFill>
          <a:blip r:embed="rId2"/>
          <a:srcRect b="30060"/>
          <a:stretch>
            <a:fillRect/>
          </a:stretch>
        </p:blipFill>
        <p:spPr bwMode="auto">
          <a:xfrm>
            <a:off x="8077200" y="4968875"/>
            <a:ext cx="866775" cy="1492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6288087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9C726DB-A975-478E-BA33-375B1E77A604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3AD4EE5-6797-4DF9-8D5D-69D144FDF80B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29A8704-3624-43BF-AA7D-8B00EB36B528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2BF1C17-4F40-4BA2-A13D-2F8C9770B021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260475"/>
          </a:xfrm>
        </p:spPr>
        <p:txBody>
          <a:bodyPr/>
          <a:lstStyle>
            <a:lvl1pPr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95A545B-18FA-4213-8CD0-F1A0C120173B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475FA27-96A7-4C17-937F-16FB5EE06DA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DA22663-2574-41E6-8E19-7743F85332FF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E306E7C-5D0E-417A-BFB5-AE6592EAC41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966E6B8-7C93-43DA-97CE-1B05FD632F8F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3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3849537-2FF3-4718-9BEA-F08CA58956F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15" descr="ofl_logo_ppt"/>
          <p:cNvPicPr>
            <a:picLocks noChangeAspect="1" noChangeArrowheads="1"/>
          </p:cNvPicPr>
          <p:nvPr userDrawn="1"/>
        </p:nvPicPr>
        <p:blipFill>
          <a:blip r:embed="rId2"/>
          <a:srcRect b="30060"/>
          <a:stretch>
            <a:fillRect/>
          </a:stretch>
        </p:blipFill>
        <p:spPr bwMode="auto">
          <a:xfrm>
            <a:off x="8077200" y="4968875"/>
            <a:ext cx="866775" cy="1492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F1D7956-FC00-419B-AC90-DEFCB04B0B57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7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D8E9063-EEA0-49DE-A85F-575EAB37A7F4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rtlCol="0">
            <a:no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3F8CF78-7332-4324-81C7-FA8A432EEE77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6357ADF-4CB7-42C2-9011-59C5D9E8B0E6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6A44F0A-C588-4EAB-BCD9-FA2711D32391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E4D5C41-8504-4E04-9AEB-9E0C981E888C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5AAD060-BB1C-4383-B61C-AF4968095A51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5617960-92E6-4FED-8505-2F4DDD339501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2.jpe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8" descr="Childcare_BG.jpg"/>
          <p:cNvPicPr>
            <a:picLocks noChangeAspect="1"/>
          </p:cNvPicPr>
          <p:nvPr userDrawn="1"/>
        </p:nvPicPr>
        <p:blipFill>
          <a:blip r:embed="rId13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027" name="Title Placeholder 1"/>
          <p:cNvSpPr>
            <a:spLocks noGrp="1"/>
          </p:cNvSpPr>
          <p:nvPr>
            <p:ph type="title"/>
          </p:nvPr>
        </p:nvSpPr>
        <p:spPr bwMode="auto">
          <a:xfrm>
            <a:off x="457200" y="457200"/>
            <a:ext cx="8229600" cy="1219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title style</a:t>
            </a:r>
          </a:p>
        </p:txBody>
      </p:sp>
      <p:sp>
        <p:nvSpPr>
          <p:cNvPr id="1028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457200" y="1981200"/>
            <a:ext cx="7391400" cy="4144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 sz="1200">
                <a:solidFill>
                  <a:srgbClr val="898989"/>
                </a:solidFill>
              </a:defRPr>
            </a:lvl1pPr>
          </a:lstStyle>
          <a:p>
            <a:pPr>
              <a:defRPr/>
            </a:pPr>
            <a:fld id="{47995546-061A-42DB-9B41-869D6F46AF6F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>
              <a:defRPr sz="1200">
                <a:solidFill>
                  <a:srgbClr val="898989"/>
                </a:solidFill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>
              <a:defRPr sz="1200">
                <a:solidFill>
                  <a:srgbClr val="898989"/>
                </a:solidFill>
              </a:defRPr>
            </a:lvl1pPr>
          </a:lstStyle>
          <a:p>
            <a:pPr>
              <a:defRPr/>
            </a:pPr>
            <a:fld id="{BF027525-A506-4CC0-AE22-2A843078E24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  <p:grpSp>
        <p:nvGrpSpPr>
          <p:cNvPr id="1032" name="Group 40"/>
          <p:cNvGrpSpPr>
            <a:grpSpLocks/>
          </p:cNvGrpSpPr>
          <p:nvPr userDrawn="1"/>
        </p:nvGrpSpPr>
        <p:grpSpPr bwMode="auto">
          <a:xfrm>
            <a:off x="0" y="6484938"/>
            <a:ext cx="9144000" cy="274637"/>
            <a:chOff x="0" y="6484940"/>
            <a:chExt cx="9463264" cy="296860"/>
          </a:xfrm>
        </p:grpSpPr>
        <p:grpSp>
          <p:nvGrpSpPr>
            <p:cNvPr id="1034" name="Group 22"/>
            <p:cNvGrpSpPr>
              <a:grpSpLocks/>
            </p:cNvGrpSpPr>
            <p:nvPr/>
          </p:nvGrpSpPr>
          <p:grpSpPr bwMode="auto">
            <a:xfrm flipV="1">
              <a:off x="0" y="6484940"/>
              <a:ext cx="4662664" cy="296860"/>
              <a:chOff x="838200" y="609600"/>
              <a:chExt cx="7162800" cy="457200"/>
            </a:xfrm>
          </p:grpSpPr>
          <p:sp>
            <p:nvSpPr>
              <p:cNvPr id="28" name="Rectangle 27"/>
              <p:cNvSpPr/>
              <p:nvPr/>
            </p:nvSpPr>
            <p:spPr>
              <a:xfrm>
                <a:off x="838200" y="609600"/>
                <a:ext cx="45682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9" name="Rectangle 28"/>
              <p:cNvSpPr/>
              <p:nvPr/>
            </p:nvSpPr>
            <p:spPr>
              <a:xfrm>
                <a:off x="1448977" y="609600"/>
                <a:ext cx="454297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0" name="Rectangle 29"/>
              <p:cNvSpPr/>
              <p:nvPr/>
            </p:nvSpPr>
            <p:spPr>
              <a:xfrm>
                <a:off x="2057230" y="609600"/>
                <a:ext cx="456820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1" name="Rectangle 30"/>
              <p:cNvSpPr/>
              <p:nvPr/>
            </p:nvSpPr>
            <p:spPr>
              <a:xfrm>
                <a:off x="2668007" y="609600"/>
                <a:ext cx="454297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2" name="Rectangle 31"/>
              <p:cNvSpPr/>
              <p:nvPr/>
            </p:nvSpPr>
            <p:spPr>
              <a:xfrm>
                <a:off x="3276259" y="609600"/>
                <a:ext cx="45682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3" name="Rectangle 32"/>
              <p:cNvSpPr/>
              <p:nvPr/>
            </p:nvSpPr>
            <p:spPr>
              <a:xfrm>
                <a:off x="3887036" y="609600"/>
                <a:ext cx="454297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4" name="Rectangle 33"/>
              <p:cNvSpPr/>
              <p:nvPr/>
            </p:nvSpPr>
            <p:spPr>
              <a:xfrm>
                <a:off x="4495290" y="609600"/>
                <a:ext cx="456820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5" name="Rectangle 34"/>
              <p:cNvSpPr/>
              <p:nvPr/>
            </p:nvSpPr>
            <p:spPr>
              <a:xfrm>
                <a:off x="5106067" y="609600"/>
                <a:ext cx="454297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6" name="Rectangle 35"/>
              <p:cNvSpPr/>
              <p:nvPr/>
            </p:nvSpPr>
            <p:spPr>
              <a:xfrm>
                <a:off x="5714319" y="609600"/>
                <a:ext cx="45682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7" name="Rectangle 36"/>
              <p:cNvSpPr/>
              <p:nvPr/>
            </p:nvSpPr>
            <p:spPr>
              <a:xfrm>
                <a:off x="6325096" y="609600"/>
                <a:ext cx="4568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8" name="Rectangle 37"/>
              <p:cNvSpPr/>
              <p:nvPr/>
            </p:nvSpPr>
            <p:spPr>
              <a:xfrm>
                <a:off x="6933349" y="609600"/>
                <a:ext cx="456820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9" name="Rectangle 38"/>
              <p:cNvSpPr/>
              <p:nvPr/>
            </p:nvSpPr>
            <p:spPr>
              <a:xfrm>
                <a:off x="7544126" y="609600"/>
                <a:ext cx="456820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  <p:grpSp>
          <p:nvGrpSpPr>
            <p:cNvPr id="1035" name="Group 23"/>
            <p:cNvGrpSpPr>
              <a:grpSpLocks/>
            </p:cNvGrpSpPr>
            <p:nvPr/>
          </p:nvGrpSpPr>
          <p:grpSpPr bwMode="auto">
            <a:xfrm flipV="1">
              <a:off x="4800600" y="6484940"/>
              <a:ext cx="4662664" cy="296860"/>
              <a:chOff x="838200" y="609600"/>
              <a:chExt cx="7162800" cy="457200"/>
            </a:xfrm>
          </p:grpSpPr>
          <p:sp>
            <p:nvSpPr>
              <p:cNvPr id="16" name="Rectangle 15"/>
              <p:cNvSpPr/>
              <p:nvPr/>
            </p:nvSpPr>
            <p:spPr>
              <a:xfrm>
                <a:off x="838254" y="609600"/>
                <a:ext cx="45682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7" name="Rectangle 16"/>
              <p:cNvSpPr/>
              <p:nvPr/>
            </p:nvSpPr>
            <p:spPr>
              <a:xfrm>
                <a:off x="1449031" y="609600"/>
                <a:ext cx="45682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8" name="Rectangle 17"/>
              <p:cNvSpPr/>
              <p:nvPr/>
            </p:nvSpPr>
            <p:spPr>
              <a:xfrm>
                <a:off x="2057285" y="609600"/>
                <a:ext cx="456820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9" name="Rectangle 18"/>
              <p:cNvSpPr/>
              <p:nvPr/>
            </p:nvSpPr>
            <p:spPr>
              <a:xfrm>
                <a:off x="2668061" y="609600"/>
                <a:ext cx="456820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0" name="Rectangle 19"/>
              <p:cNvSpPr/>
              <p:nvPr/>
            </p:nvSpPr>
            <p:spPr>
              <a:xfrm>
                <a:off x="3278838" y="609600"/>
                <a:ext cx="454297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1" name="Rectangle 20"/>
              <p:cNvSpPr/>
              <p:nvPr/>
            </p:nvSpPr>
            <p:spPr>
              <a:xfrm>
                <a:off x="3887090" y="609600"/>
                <a:ext cx="45682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2" name="Rectangle 21"/>
              <p:cNvSpPr/>
              <p:nvPr/>
            </p:nvSpPr>
            <p:spPr>
              <a:xfrm>
                <a:off x="4497867" y="609600"/>
                <a:ext cx="454297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3" name="Rectangle 22"/>
              <p:cNvSpPr/>
              <p:nvPr/>
            </p:nvSpPr>
            <p:spPr>
              <a:xfrm>
                <a:off x="5106121" y="609600"/>
                <a:ext cx="456820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4" name="Rectangle 23"/>
              <p:cNvSpPr/>
              <p:nvPr/>
            </p:nvSpPr>
            <p:spPr>
              <a:xfrm>
                <a:off x="5716898" y="609600"/>
                <a:ext cx="454297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5" name="Rectangle 24"/>
              <p:cNvSpPr/>
              <p:nvPr/>
            </p:nvSpPr>
            <p:spPr>
              <a:xfrm>
                <a:off x="6325150" y="609600"/>
                <a:ext cx="4568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6" name="Rectangle 25"/>
              <p:cNvSpPr/>
              <p:nvPr/>
            </p:nvSpPr>
            <p:spPr>
              <a:xfrm>
                <a:off x="6935926" y="609600"/>
                <a:ext cx="454297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7" name="Rectangle 26"/>
              <p:cNvSpPr/>
              <p:nvPr/>
            </p:nvSpPr>
            <p:spPr>
              <a:xfrm>
                <a:off x="7544180" y="609600"/>
                <a:ext cx="456820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</p:grpSp>
      <p:pic>
        <p:nvPicPr>
          <p:cNvPr id="1033" name="Picture 36" descr="\\lacietwo.our.strength.org\ourshare\Public\File Swap\Communications\COMM RESOURCES\RESOURCE CENTER\Logos\Cooking Matters\Vertical\Vertical\color\print\CM_vert_cmyk.jpg"/>
          <p:cNvPicPr>
            <a:picLocks noChangeAspect="1" noChangeArrowheads="1"/>
          </p:cNvPicPr>
          <p:nvPr userDrawn="1"/>
        </p:nvPicPr>
        <p:blipFill>
          <a:blip r:embed="rId14"/>
          <a:srcRect/>
          <a:stretch>
            <a:fillRect/>
          </a:stretch>
        </p:blipFill>
        <p:spPr bwMode="auto">
          <a:xfrm>
            <a:off x="8001000" y="4540250"/>
            <a:ext cx="1044575" cy="18161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 bg1="lt1" tx1="dk1" bg2="lt2" tx2="dk2" accent1="accent1" accent2="accent2" accent3="accent3" accent4="accent4" accent5="accent5" accent6="accent6" hlink="hlink" folHlink="folHlink"/>
  <p:sldLayoutIdLst>
    <p:sldLayoutId id="2147483908" r:id="rId1"/>
    <p:sldLayoutId id="2147483909" r:id="rId2"/>
    <p:sldLayoutId id="2147483917" r:id="rId3"/>
    <p:sldLayoutId id="2147483910" r:id="rId4"/>
    <p:sldLayoutId id="2147483911" r:id="rId5"/>
    <p:sldLayoutId id="2147483912" r:id="rId6"/>
    <p:sldLayoutId id="2147483913" r:id="rId7"/>
    <p:sldLayoutId id="2147483918" r:id="rId8"/>
    <p:sldLayoutId id="2147483914" r:id="rId9"/>
    <p:sldLayoutId id="2147483915" r:id="rId10"/>
    <p:sldLayoutId id="2147483916" r:id="rId11"/>
  </p:sldLayoutIdLst>
  <p:txStyles>
    <p:titleStyle>
      <a:lvl1pPr algn="l" defTabSz="457200" rtl="0" eaLnBrk="0" fontAlgn="base" hangingPunct="0">
        <a:spcBef>
          <a:spcPct val="0"/>
        </a:spcBef>
        <a:spcAft>
          <a:spcPct val="0"/>
        </a:spcAft>
        <a:defRPr sz="4000" b="1" kern="1200">
          <a:solidFill>
            <a:schemeClr val="tx1"/>
          </a:solidFill>
          <a:latin typeface="+mj-lt"/>
          <a:ea typeface="ＭＳ Ｐゴシック" pitchFamily="-65" charset="-128"/>
          <a:cs typeface="ＭＳ Ｐゴシック" pitchFamily="-65" charset="-128"/>
        </a:defRPr>
      </a:lvl1pPr>
      <a:lvl2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2pPr>
      <a:lvl3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3pPr>
      <a:lvl4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4pPr>
      <a:lvl5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5pPr>
      <a:lvl6pPr marL="4572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6pPr>
      <a:lvl7pPr marL="9144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7pPr>
      <a:lvl8pPr marL="13716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8pPr>
      <a:lvl9pPr marL="18288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9pPr>
    </p:titleStyle>
    <p:bodyStyle>
      <a:lvl1pPr marL="342900" indent="-3429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SzPct val="110000"/>
        <a:buFont typeface="Arial" charset="0"/>
        <a:buChar char="•"/>
        <a:defRPr sz="3200" kern="1200">
          <a:solidFill>
            <a:schemeClr val="tx1"/>
          </a:solidFill>
          <a:latin typeface="+mn-lt"/>
          <a:ea typeface="ＭＳ Ｐゴシック" pitchFamily="-65" charset="-128"/>
          <a:cs typeface="ＭＳ Ｐゴシック" pitchFamily="-65" charset="-128"/>
        </a:defRPr>
      </a:lvl1pPr>
      <a:lvl2pPr marL="742950" indent="-285750" algn="l" defTabSz="457200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Font typeface="Wingdings" pitchFamily="-65" charset="2"/>
        <a:buChar char="§"/>
        <a:defRPr sz="28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2pPr>
      <a:lvl3pPr marL="1143000" indent="-2286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Font typeface="Arial" charset="0"/>
        <a:buChar char="•"/>
        <a:defRPr sz="24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3pPr>
      <a:lvl4pPr marL="1600200" indent="-228600" algn="l" defTabSz="457200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Font typeface="Wingdings" pitchFamily="-65" charset="2"/>
        <a:buChar char="§"/>
        <a:defRPr sz="20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4pPr>
      <a:lvl5pPr marL="2057400" indent="-2286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Font typeface="Arial" charset="0"/>
        <a:buChar char="•"/>
        <a:defRPr sz="20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4.PN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G"/><Relationship Id="rId2" Type="http://schemas.openxmlformats.org/officeDocument/2006/relationships/image" Target="../media/image7.jp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G"/><Relationship Id="rId2" Type="http://schemas.openxmlformats.org/officeDocument/2006/relationships/image" Target="../media/image10.jp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g"/><Relationship Id="rId2" Type="http://schemas.openxmlformats.org/officeDocument/2006/relationships/image" Target="../media/image12.JP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JP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Picture 15" descr="Childcare_BG.jp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4099" name="Title 1"/>
          <p:cNvSpPr>
            <a:spLocks noGrp="1"/>
          </p:cNvSpPr>
          <p:nvPr>
            <p:ph type="ctrTitle"/>
          </p:nvPr>
        </p:nvSpPr>
        <p:spPr>
          <a:xfrm>
            <a:off x="685800" y="2133600"/>
            <a:ext cx="5819775" cy="2228850"/>
          </a:xfrm>
        </p:spPr>
        <p:txBody>
          <a:bodyPr/>
          <a:lstStyle/>
          <a:p>
            <a:pPr eaLnBrk="1" hangingPunct="1"/>
            <a:r>
              <a:rPr lang="en-US" sz="3600" smtClean="0"/>
              <a:t>Module 1:</a:t>
            </a:r>
            <a:br>
              <a:rPr lang="en-US" sz="3600" smtClean="0"/>
            </a:br>
            <a:r>
              <a:rPr lang="en-US" sz="3600" smtClean="0"/>
              <a:t>Creating Positive Mealtime  Attitudes</a:t>
            </a:r>
            <a:endParaRPr lang="en-US" sz="3600" smtClean="0">
              <a:solidFill>
                <a:srgbClr val="FF0000"/>
              </a:solidFill>
            </a:endParaRPr>
          </a:p>
        </p:txBody>
      </p:sp>
      <p:sp>
        <p:nvSpPr>
          <p:cNvPr id="4100" name="Subtitle 7"/>
          <p:cNvSpPr>
            <a:spLocks noGrp="1"/>
          </p:cNvSpPr>
          <p:nvPr>
            <p:ph type="subTitle" idx="1"/>
          </p:nvPr>
        </p:nvSpPr>
        <p:spPr>
          <a:xfrm>
            <a:off x="653184" y="1066800"/>
            <a:ext cx="8515350" cy="1752600"/>
          </a:xfrm>
        </p:spPr>
        <p:txBody>
          <a:bodyPr/>
          <a:lstStyle/>
          <a:p>
            <a:pPr eaLnBrk="1" hangingPunct="1"/>
            <a:r>
              <a:rPr lang="en-US" dirty="0" smtClean="0">
                <a:solidFill>
                  <a:srgbClr val="898989"/>
                </a:solidFill>
              </a:rPr>
              <a:t>Cooking Matters EXTRA for Center-Based </a:t>
            </a:r>
          </a:p>
          <a:p>
            <a:pPr eaLnBrk="1" hangingPunct="1"/>
            <a:r>
              <a:rPr lang="en-US" dirty="0" smtClean="0">
                <a:solidFill>
                  <a:srgbClr val="898989"/>
                </a:solidFill>
              </a:rPr>
              <a:t>Child Care Professionals</a:t>
            </a:r>
          </a:p>
        </p:txBody>
      </p:sp>
      <p:grpSp>
        <p:nvGrpSpPr>
          <p:cNvPr id="4101" name="Group 36"/>
          <p:cNvGrpSpPr>
            <a:grpSpLocks/>
          </p:cNvGrpSpPr>
          <p:nvPr/>
        </p:nvGrpSpPr>
        <p:grpSpPr bwMode="auto">
          <a:xfrm>
            <a:off x="812800" y="685800"/>
            <a:ext cx="7493000" cy="234950"/>
            <a:chOff x="685800" y="457200"/>
            <a:chExt cx="8382000" cy="262647"/>
          </a:xfrm>
        </p:grpSpPr>
        <p:grpSp>
          <p:nvGrpSpPr>
            <p:cNvPr id="4105" name="Group 22"/>
            <p:cNvGrpSpPr>
              <a:grpSpLocks/>
            </p:cNvGrpSpPr>
            <p:nvPr/>
          </p:nvGrpSpPr>
          <p:grpSpPr bwMode="auto">
            <a:xfrm flipV="1">
              <a:off x="685800" y="457200"/>
              <a:ext cx="4114800" cy="262647"/>
              <a:chOff x="838200" y="609600"/>
              <a:chExt cx="7162800" cy="457200"/>
            </a:xfrm>
          </p:grpSpPr>
          <p:sp>
            <p:nvSpPr>
              <p:cNvPr id="10" name="Rectangle 9"/>
              <p:cNvSpPr/>
              <p:nvPr/>
            </p:nvSpPr>
            <p:spPr>
              <a:xfrm>
                <a:off x="838200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1" name="Rectangle 10"/>
              <p:cNvSpPr/>
              <p:nvPr/>
            </p:nvSpPr>
            <p:spPr>
              <a:xfrm>
                <a:off x="1447185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2" name="Rectangle 11"/>
              <p:cNvSpPr/>
              <p:nvPr/>
            </p:nvSpPr>
            <p:spPr>
              <a:xfrm>
                <a:off x="2056168" y="609600"/>
                <a:ext cx="45751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3" name="Rectangle 12"/>
              <p:cNvSpPr/>
              <p:nvPr/>
            </p:nvSpPr>
            <p:spPr>
              <a:xfrm>
                <a:off x="2668244" y="609600"/>
                <a:ext cx="4544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4" name="Rectangle 13"/>
              <p:cNvSpPr/>
              <p:nvPr/>
            </p:nvSpPr>
            <p:spPr>
              <a:xfrm>
                <a:off x="3277229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5" name="Rectangle 14"/>
              <p:cNvSpPr/>
              <p:nvPr/>
            </p:nvSpPr>
            <p:spPr>
              <a:xfrm>
                <a:off x="3886212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7" name="Rectangle 16"/>
              <p:cNvSpPr/>
              <p:nvPr/>
            </p:nvSpPr>
            <p:spPr>
              <a:xfrm>
                <a:off x="4495197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8" name="Rectangle 17"/>
              <p:cNvSpPr/>
              <p:nvPr/>
            </p:nvSpPr>
            <p:spPr>
              <a:xfrm>
                <a:off x="5104180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9" name="Rectangle 18"/>
              <p:cNvSpPr/>
              <p:nvPr/>
            </p:nvSpPr>
            <p:spPr>
              <a:xfrm>
                <a:off x="5716255" y="609600"/>
                <a:ext cx="45442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0" name="Rectangle 19"/>
              <p:cNvSpPr/>
              <p:nvPr/>
            </p:nvSpPr>
            <p:spPr>
              <a:xfrm>
                <a:off x="6325240" y="609600"/>
                <a:ext cx="45751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1" name="Rectangle 20"/>
              <p:cNvSpPr/>
              <p:nvPr/>
            </p:nvSpPr>
            <p:spPr>
              <a:xfrm>
                <a:off x="6934224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2" name="Rectangle 21"/>
              <p:cNvSpPr/>
              <p:nvPr/>
            </p:nvSpPr>
            <p:spPr>
              <a:xfrm>
                <a:off x="7543209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  <p:grpSp>
          <p:nvGrpSpPr>
            <p:cNvPr id="4106" name="Group 23"/>
            <p:cNvGrpSpPr>
              <a:grpSpLocks/>
            </p:cNvGrpSpPr>
            <p:nvPr/>
          </p:nvGrpSpPr>
          <p:grpSpPr bwMode="auto">
            <a:xfrm flipV="1">
              <a:off x="4953000" y="457200"/>
              <a:ext cx="4114800" cy="262647"/>
              <a:chOff x="838200" y="609600"/>
              <a:chExt cx="7162800" cy="457200"/>
            </a:xfrm>
          </p:grpSpPr>
          <p:sp>
            <p:nvSpPr>
              <p:cNvPr id="25" name="Rectangle 24"/>
              <p:cNvSpPr/>
              <p:nvPr/>
            </p:nvSpPr>
            <p:spPr>
              <a:xfrm>
                <a:off x="838482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6" name="Rectangle 25"/>
              <p:cNvSpPr/>
              <p:nvPr/>
            </p:nvSpPr>
            <p:spPr>
              <a:xfrm>
                <a:off x="1447465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7" name="Rectangle 26"/>
              <p:cNvSpPr/>
              <p:nvPr/>
            </p:nvSpPr>
            <p:spPr>
              <a:xfrm>
                <a:off x="2056451" y="609600"/>
                <a:ext cx="45751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8" name="Rectangle 27"/>
              <p:cNvSpPr/>
              <p:nvPr/>
            </p:nvSpPr>
            <p:spPr>
              <a:xfrm>
                <a:off x="2668526" y="609600"/>
                <a:ext cx="454419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9" name="Rectangle 28"/>
              <p:cNvSpPr/>
              <p:nvPr/>
            </p:nvSpPr>
            <p:spPr>
              <a:xfrm>
                <a:off x="3277509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0" name="Rectangle 29"/>
              <p:cNvSpPr/>
              <p:nvPr/>
            </p:nvSpPr>
            <p:spPr>
              <a:xfrm>
                <a:off x="3886494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1" name="Rectangle 30"/>
              <p:cNvSpPr/>
              <p:nvPr/>
            </p:nvSpPr>
            <p:spPr>
              <a:xfrm>
                <a:off x="4495477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2" name="Rectangle 31"/>
              <p:cNvSpPr/>
              <p:nvPr/>
            </p:nvSpPr>
            <p:spPr>
              <a:xfrm>
                <a:off x="5104462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3" name="Rectangle 32"/>
              <p:cNvSpPr/>
              <p:nvPr/>
            </p:nvSpPr>
            <p:spPr>
              <a:xfrm>
                <a:off x="5716538" y="609600"/>
                <a:ext cx="454419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4" name="Rectangle 33"/>
              <p:cNvSpPr/>
              <p:nvPr/>
            </p:nvSpPr>
            <p:spPr>
              <a:xfrm>
                <a:off x="6325521" y="609600"/>
                <a:ext cx="45751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5" name="Rectangle 34"/>
              <p:cNvSpPr/>
              <p:nvPr/>
            </p:nvSpPr>
            <p:spPr>
              <a:xfrm>
                <a:off x="6934506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6" name="Rectangle 35"/>
              <p:cNvSpPr/>
              <p:nvPr/>
            </p:nvSpPr>
            <p:spPr>
              <a:xfrm>
                <a:off x="7543489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</p:grpSp>
      <p:pic>
        <p:nvPicPr>
          <p:cNvPr id="4104" name="Picture 36" descr="\\lacietwo.our.strength.org\ourshare\Public\File Swap\Communications\COMM RESOURCES\RESOURCE CENTER\Logos\Cooking Matters\Vertical\Vertical\color\print\CM_vert_cmyk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7132638" y="2133600"/>
            <a:ext cx="1303337" cy="22653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" name="Picture 1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66167" y="5352218"/>
            <a:ext cx="1314633" cy="552527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3400" y="457200"/>
            <a:ext cx="8153400" cy="685800"/>
          </a:xfrm>
        </p:spPr>
        <p:txBody>
          <a:bodyPr/>
          <a:lstStyle/>
          <a:p>
            <a:r>
              <a:rPr lang="en-US" sz="3600" dirty="0" smtClean="0"/>
              <a:t>Feeding Kids Well Takes Teamwork!</a:t>
            </a:r>
            <a:endParaRPr lang="en-US" sz="3600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72000" y="1219200"/>
            <a:ext cx="3329781" cy="3329781"/>
          </a:xfrm>
        </p:spPr>
      </p:pic>
      <p:sp>
        <p:nvSpPr>
          <p:cNvPr id="5" name="TextBox 4"/>
          <p:cNvSpPr txBox="1"/>
          <p:nvPr/>
        </p:nvSpPr>
        <p:spPr>
          <a:xfrm>
            <a:off x="152400" y="1295400"/>
            <a:ext cx="4267200" cy="475514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A new teacher started sitting at Amy’s meal table this week. </a:t>
            </a:r>
          </a:p>
          <a:p>
            <a:endParaRPr lang="en-US" sz="2400" dirty="0"/>
          </a:p>
          <a:p>
            <a:r>
              <a:rPr lang="en-US" sz="2400" dirty="0" smtClean="0"/>
              <a:t>She believes that all children must take and eat at least 3 bites of everything before they can leave the table. </a:t>
            </a:r>
          </a:p>
          <a:p>
            <a:endParaRPr lang="en-US" sz="2400" dirty="0"/>
          </a:p>
          <a:p>
            <a:r>
              <a:rPr lang="en-US" sz="2400" dirty="0" smtClean="0"/>
              <a:t>The former teacher let the kids decide what to serve themselves and eat.</a:t>
            </a:r>
          </a:p>
          <a:p>
            <a:pPr>
              <a:spcBef>
                <a:spcPts val="1800"/>
              </a:spcBef>
            </a:pPr>
            <a:r>
              <a:rPr lang="en-US" sz="2400" b="1" dirty="0" smtClean="0"/>
              <a:t>What is Amy thinking now?</a:t>
            </a:r>
            <a:endParaRPr lang="en-US" sz="2400" b="1" dirty="0"/>
          </a:p>
        </p:txBody>
      </p:sp>
    </p:spTree>
    <p:extLst>
      <p:ext uri="{BB962C8B-B14F-4D97-AF65-F5344CB8AC3E}">
        <p14:creationId xmlns:p14="http://schemas.microsoft.com/office/powerpoint/2010/main" val="95201564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8229600" cy="762000"/>
          </a:xfrm>
        </p:spPr>
        <p:txBody>
          <a:bodyPr/>
          <a:lstStyle/>
          <a:p>
            <a:r>
              <a:rPr lang="en-US" sz="3600" dirty="0" smtClean="0"/>
              <a:t>Feeding Kids Well Takes Teamwork!</a:t>
            </a:r>
            <a:endParaRPr lang="en-US" sz="3600" dirty="0"/>
          </a:p>
        </p:txBody>
      </p:sp>
      <p:sp>
        <p:nvSpPr>
          <p:cNvPr id="4" name="TextBox 3"/>
          <p:cNvSpPr txBox="1"/>
          <p:nvPr/>
        </p:nvSpPr>
        <p:spPr>
          <a:xfrm>
            <a:off x="533400" y="4038600"/>
            <a:ext cx="7543800" cy="224676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spcAft>
                <a:spcPts val="1200"/>
              </a:spcAft>
            </a:pPr>
            <a:r>
              <a:rPr lang="en-US" sz="2400" dirty="0" smtClean="0"/>
              <a:t>The children in this classroom are learning that fruits and vegetables make great snacks.</a:t>
            </a:r>
            <a:endParaRPr lang="en-US" sz="2400" dirty="0"/>
          </a:p>
          <a:p>
            <a:pPr algn="ctr">
              <a:spcAft>
                <a:spcPts val="1200"/>
              </a:spcAft>
            </a:pPr>
            <a:r>
              <a:rPr lang="en-US" sz="2400" dirty="0" smtClean="0"/>
              <a:t>Every day this week, the afternoon snack has been milk and graham crackers.</a:t>
            </a:r>
            <a:endParaRPr lang="en-US" sz="2400" dirty="0"/>
          </a:p>
          <a:p>
            <a:pPr algn="ctr">
              <a:spcAft>
                <a:spcPts val="1200"/>
              </a:spcAft>
            </a:pPr>
            <a:r>
              <a:rPr lang="en-US" sz="2400" dirty="0" smtClean="0"/>
              <a:t>What message are the kids getting?</a:t>
            </a:r>
            <a:endParaRPr lang="en-US" sz="2000" dirty="0"/>
          </a:p>
        </p:txBody>
      </p:sp>
      <p:pic>
        <p:nvPicPr>
          <p:cNvPr id="6" name="Content Placeholder 5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923953" y="1371600"/>
            <a:ext cx="3393017" cy="2544763"/>
          </a:xfrm>
        </p:spPr>
      </p:pic>
    </p:spTree>
    <p:extLst>
      <p:ext uri="{BB962C8B-B14F-4D97-AF65-F5344CB8AC3E}">
        <p14:creationId xmlns:p14="http://schemas.microsoft.com/office/powerpoint/2010/main" val="58298860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82009" y="457200"/>
            <a:ext cx="8229600" cy="762000"/>
          </a:xfrm>
        </p:spPr>
        <p:txBody>
          <a:bodyPr/>
          <a:lstStyle/>
          <a:p>
            <a:r>
              <a:rPr lang="en-US" dirty="0" smtClean="0"/>
              <a:t>Stages of Feeding: Infant</a:t>
            </a: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8200" y="4526423"/>
            <a:ext cx="2667000" cy="1767553"/>
          </a:xfr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40488" y="1447800"/>
            <a:ext cx="3540909" cy="2359684"/>
          </a:xfrm>
          <a:prstGeom prst="rect">
            <a:avLst/>
          </a:prstGeom>
        </p:spPr>
      </p:pic>
      <p:sp>
        <p:nvSpPr>
          <p:cNvPr id="7" name="TextBox 6"/>
          <p:cNvSpPr txBox="1"/>
          <p:nvPr/>
        </p:nvSpPr>
        <p:spPr>
          <a:xfrm>
            <a:off x="4272516" y="1447800"/>
            <a:ext cx="456668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 dirty="0" smtClean="0"/>
              <a:t>Amazing Progress in Year One</a:t>
            </a:r>
            <a:r>
              <a:rPr lang="en-US" dirty="0" smtClean="0"/>
              <a:t>: </a:t>
            </a:r>
          </a:p>
          <a:p>
            <a:pPr algn="ctr"/>
            <a:r>
              <a:rPr lang="en-US" dirty="0" smtClean="0"/>
              <a:t>Moves from a milk-based diet to table food</a:t>
            </a:r>
            <a:endParaRPr lang="en-US" dirty="0"/>
          </a:p>
        </p:txBody>
      </p:sp>
      <p:sp>
        <p:nvSpPr>
          <p:cNvPr id="8" name="TextBox 7"/>
          <p:cNvSpPr txBox="1"/>
          <p:nvPr/>
        </p:nvSpPr>
        <p:spPr>
          <a:xfrm>
            <a:off x="5486400" y="2362200"/>
            <a:ext cx="2667000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What message does an infant get if she’s hungry and no one feeds her?</a:t>
            </a:r>
            <a:endParaRPr lang="en-US" dirty="0"/>
          </a:p>
        </p:txBody>
      </p:sp>
      <p:sp>
        <p:nvSpPr>
          <p:cNvPr id="9" name="TextBox 8"/>
          <p:cNvSpPr txBox="1"/>
          <p:nvPr/>
        </p:nvSpPr>
        <p:spPr>
          <a:xfrm>
            <a:off x="3695700" y="5410200"/>
            <a:ext cx="3771900" cy="923330"/>
          </a:xfrm>
          <a:prstGeom prst="rect">
            <a:avLst/>
          </a:prstGeom>
          <a:solidFill>
            <a:schemeClr val="accent5">
              <a:lumMod val="40000"/>
              <a:lumOff val="60000"/>
            </a:schemeClr>
          </a:solidFill>
        </p:spPr>
        <p:txBody>
          <a:bodyPr wrap="square" rtlCol="0">
            <a:spAutoFit/>
          </a:bodyPr>
          <a:lstStyle/>
          <a:p>
            <a:r>
              <a:rPr lang="en-US" dirty="0" smtClean="0"/>
              <a:t>Not all older infants want to be fed! Stand back and enjoy the show! (But keep them safe.)</a:t>
            </a:r>
            <a:endParaRPr lang="en-US" dirty="0"/>
          </a:p>
        </p:txBody>
      </p:sp>
      <p:sp>
        <p:nvSpPr>
          <p:cNvPr id="10" name="TextBox 9"/>
          <p:cNvSpPr txBox="1"/>
          <p:nvPr/>
        </p:nvSpPr>
        <p:spPr>
          <a:xfrm>
            <a:off x="5116033" y="3497021"/>
            <a:ext cx="2362200" cy="175432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…or if she’s full but caregivers keep shoving the nipple into her mouth and try to get her to eat more?</a:t>
            </a:r>
            <a:endParaRPr lang="en-US" dirty="0"/>
          </a:p>
        </p:txBody>
      </p:sp>
      <p:sp>
        <p:nvSpPr>
          <p:cNvPr id="11" name="Right Arrow 10"/>
          <p:cNvSpPr/>
          <p:nvPr/>
        </p:nvSpPr>
        <p:spPr>
          <a:xfrm>
            <a:off x="4724400" y="2707402"/>
            <a:ext cx="762000" cy="224135"/>
          </a:xfrm>
          <a:prstGeom prst="rightArrow">
            <a:avLst/>
          </a:prstGeom>
        </p:spPr>
        <p:style>
          <a:lnRef idx="1">
            <a:schemeClr val="dk1"/>
          </a:lnRef>
          <a:fillRef idx="3">
            <a:schemeClr val="dk1"/>
          </a:fillRef>
          <a:effectRef idx="2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Left Arrow 11"/>
          <p:cNvSpPr/>
          <p:nvPr/>
        </p:nvSpPr>
        <p:spPr>
          <a:xfrm>
            <a:off x="7467600" y="4200736"/>
            <a:ext cx="898451" cy="175736"/>
          </a:xfrm>
          <a:prstGeom prst="leftArrow">
            <a:avLst/>
          </a:prstGeom>
        </p:spPr>
        <p:style>
          <a:lnRef idx="1">
            <a:schemeClr val="dk1"/>
          </a:lnRef>
          <a:fillRef idx="3">
            <a:schemeClr val="dk1"/>
          </a:fillRef>
          <a:effectRef idx="2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0670580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7391400" cy="762000"/>
          </a:xfrm>
        </p:spPr>
        <p:txBody>
          <a:bodyPr/>
          <a:lstStyle/>
          <a:p>
            <a:r>
              <a:rPr lang="en-US" dirty="0" smtClean="0"/>
              <a:t>Stages of Feeding: Toddler</a:t>
            </a:r>
            <a:endParaRPr lang="en-US" dirty="0"/>
          </a:p>
        </p:txBody>
      </p:sp>
      <p:pic>
        <p:nvPicPr>
          <p:cNvPr id="5" name="Content Placeholder 4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41656" y="1602272"/>
            <a:ext cx="3216953" cy="2147316"/>
          </a:xfrm>
        </p:spPr>
      </p:pic>
      <p:sp>
        <p:nvSpPr>
          <p:cNvPr id="6" name="TextBox 5"/>
          <p:cNvSpPr txBox="1"/>
          <p:nvPr/>
        </p:nvSpPr>
        <p:spPr>
          <a:xfrm>
            <a:off x="4495800" y="1371600"/>
            <a:ext cx="3420794" cy="800219"/>
          </a:xfrm>
          <a:prstGeom prst="rect">
            <a:avLst/>
          </a:prstGeom>
          <a:solidFill>
            <a:schemeClr val="accent5">
              <a:lumMod val="40000"/>
              <a:lumOff val="60000"/>
            </a:schemeClr>
          </a:solidFill>
        </p:spPr>
        <p:txBody>
          <a:bodyPr wrap="square" rtlCol="0">
            <a:spAutoFit/>
          </a:bodyPr>
          <a:lstStyle/>
          <a:p>
            <a:pPr>
              <a:spcAft>
                <a:spcPts val="1200"/>
              </a:spcAft>
            </a:pPr>
            <a:r>
              <a:rPr lang="en-US" dirty="0" smtClean="0"/>
              <a:t>Fill in the blanks:</a:t>
            </a:r>
            <a:endParaRPr lang="en-US" dirty="0"/>
          </a:p>
          <a:p>
            <a:r>
              <a:rPr lang="en-US" dirty="0" smtClean="0"/>
              <a:t>A toddler’s favorite word is _ _.</a:t>
            </a:r>
            <a:endParaRPr lang="en-US" dirty="0"/>
          </a:p>
        </p:txBody>
      </p:sp>
      <p:sp>
        <p:nvSpPr>
          <p:cNvPr id="3" name="TextBox 2"/>
          <p:cNvSpPr txBox="1"/>
          <p:nvPr/>
        </p:nvSpPr>
        <p:spPr>
          <a:xfrm>
            <a:off x="4123006" y="2514600"/>
            <a:ext cx="3725594" cy="382412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 smtClean="0"/>
              <a:t>What’s required now:</a:t>
            </a:r>
          </a:p>
          <a:p>
            <a:endParaRPr lang="en-US" sz="2000" dirty="0"/>
          </a:p>
          <a:p>
            <a:pPr marL="285750" indent="-285750">
              <a:spcAft>
                <a:spcPts val="900"/>
              </a:spcAft>
              <a:buFont typeface="Wingdings" pitchFamily="2" charset="2"/>
              <a:buChar char="ü"/>
            </a:pPr>
            <a:r>
              <a:rPr lang="en-US" sz="2000" dirty="0" smtClean="0"/>
              <a:t>PATIENCE</a:t>
            </a:r>
          </a:p>
          <a:p>
            <a:pPr marL="285750" indent="-285750">
              <a:spcAft>
                <a:spcPts val="900"/>
              </a:spcAft>
              <a:buFont typeface="Wingdings" pitchFamily="2" charset="2"/>
              <a:buChar char="ü"/>
            </a:pPr>
            <a:r>
              <a:rPr lang="en-US" sz="2000" dirty="0" smtClean="0"/>
              <a:t>PERSISTENCE (keep offering new foods—it may take 10-15 exposures before she’ll eat them!)</a:t>
            </a:r>
          </a:p>
          <a:p>
            <a:pPr marL="285750" indent="-285750">
              <a:spcAft>
                <a:spcPts val="900"/>
              </a:spcAft>
              <a:buFont typeface="Wingdings" pitchFamily="2" charset="2"/>
              <a:buChar char="ü"/>
            </a:pPr>
            <a:r>
              <a:rPr lang="en-US" sz="2000" dirty="0" smtClean="0"/>
              <a:t>LIMITS on panhandling, poor behavior at the table</a:t>
            </a:r>
          </a:p>
          <a:p>
            <a:pPr marL="285750" indent="-285750">
              <a:spcAft>
                <a:spcPts val="900"/>
              </a:spcAft>
              <a:buFont typeface="Wingdings" pitchFamily="2" charset="2"/>
              <a:buChar char="ü"/>
            </a:pPr>
            <a:r>
              <a:rPr lang="en-US" sz="2000" dirty="0" smtClean="0"/>
              <a:t>THE RIGHT TOOLS for self-feeding</a:t>
            </a:r>
            <a:endParaRPr lang="en-US" sz="2000" dirty="0"/>
          </a:p>
        </p:txBody>
      </p:sp>
      <p:sp>
        <p:nvSpPr>
          <p:cNvPr id="4" name="TextBox 3"/>
          <p:cNvSpPr txBox="1"/>
          <p:nvPr/>
        </p:nvSpPr>
        <p:spPr>
          <a:xfrm>
            <a:off x="685800" y="4267200"/>
            <a:ext cx="2734945" cy="1569660"/>
          </a:xfrm>
          <a:prstGeom prst="rect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en-US" sz="2400" dirty="0" smtClean="0"/>
              <a:t>Ideas for making turkey &amp; cheese tacos more toddler-friendly?</a:t>
            </a: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415137529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7391400" cy="762000"/>
          </a:xfrm>
        </p:spPr>
        <p:txBody>
          <a:bodyPr/>
          <a:lstStyle/>
          <a:p>
            <a:r>
              <a:rPr lang="en-US" sz="3600" dirty="0" smtClean="0"/>
              <a:t>Stages of Feeding: Preschooler</a:t>
            </a:r>
            <a:endParaRPr lang="en-US" sz="3600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66800" y="4193929"/>
            <a:ext cx="2667000" cy="2000250"/>
          </a:xfrm>
        </p:spPr>
      </p:pic>
      <p:sp>
        <p:nvSpPr>
          <p:cNvPr id="6" name="TextBox 5"/>
          <p:cNvSpPr txBox="1"/>
          <p:nvPr/>
        </p:nvSpPr>
        <p:spPr>
          <a:xfrm>
            <a:off x="457200" y="1600200"/>
            <a:ext cx="3733800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What happens when you seat a kid who won’t eat salad between 2 kids who LOVE salad?</a:t>
            </a:r>
            <a:endParaRPr lang="en-US" sz="2400" dirty="0"/>
          </a:p>
        </p:txBody>
      </p:sp>
      <p:sp>
        <p:nvSpPr>
          <p:cNvPr id="7" name="TextBox 6"/>
          <p:cNvSpPr txBox="1"/>
          <p:nvPr/>
        </p:nvSpPr>
        <p:spPr>
          <a:xfrm>
            <a:off x="4876800" y="4756665"/>
            <a:ext cx="2743200" cy="923330"/>
          </a:xfrm>
          <a:prstGeom prst="rect">
            <a:avLst/>
          </a:prstGeom>
          <a:solidFill>
            <a:schemeClr val="accent3">
              <a:lumMod val="60000"/>
              <a:lumOff val="40000"/>
            </a:schemeClr>
          </a:solidFill>
        </p:spPr>
        <p:txBody>
          <a:bodyPr wrap="square" rtlCol="0">
            <a:spAutoFit/>
          </a:bodyPr>
          <a:lstStyle/>
          <a:p>
            <a:r>
              <a:rPr lang="en-US" dirty="0" smtClean="0"/>
              <a:t>Industrious preschoolers like cooking and helping with meal time chores!</a:t>
            </a:r>
            <a:endParaRPr lang="en-US" dirty="0"/>
          </a:p>
        </p:txBody>
      </p:sp>
      <p:sp>
        <p:nvSpPr>
          <p:cNvPr id="8" name="Left Arrow 7"/>
          <p:cNvSpPr/>
          <p:nvPr/>
        </p:nvSpPr>
        <p:spPr>
          <a:xfrm>
            <a:off x="3970606" y="5033663"/>
            <a:ext cx="762000" cy="461665"/>
          </a:xfrm>
          <a:prstGeom prst="leftArrow">
            <a:avLst/>
          </a:prstGeom>
        </p:spPr>
        <p:style>
          <a:lnRef idx="1">
            <a:schemeClr val="dk1"/>
          </a:lnRef>
          <a:fillRef idx="3">
            <a:schemeClr val="dk1"/>
          </a:fillRef>
          <a:effectRef idx="2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TextBox 11"/>
          <p:cNvSpPr txBox="1"/>
          <p:nvPr/>
        </p:nvSpPr>
        <p:spPr>
          <a:xfrm>
            <a:off x="4800600" y="1600200"/>
            <a:ext cx="3352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dirty="0"/>
          </a:p>
        </p:txBody>
      </p:sp>
      <p:pic>
        <p:nvPicPr>
          <p:cNvPr id="13" name="Picture 12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79143" y="1289453"/>
            <a:ext cx="3795713" cy="290447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665786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28600" y="457200"/>
            <a:ext cx="8686800" cy="762000"/>
          </a:xfrm>
        </p:spPr>
        <p:txBody>
          <a:bodyPr/>
          <a:lstStyle/>
          <a:p>
            <a:r>
              <a:rPr lang="en-US" sz="3600" dirty="0" smtClean="0"/>
              <a:t>Stages of Feeding: School-Aged Child</a:t>
            </a:r>
            <a:endParaRPr lang="en-US" sz="3600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43000" y="1594885"/>
            <a:ext cx="1904999" cy="2856105"/>
          </a:xfr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343401" y="4395932"/>
            <a:ext cx="2819400" cy="1876279"/>
          </a:xfrm>
          <a:prstGeom prst="rect">
            <a:avLst/>
          </a:prstGeom>
        </p:spPr>
      </p:pic>
      <p:sp>
        <p:nvSpPr>
          <p:cNvPr id="7" name="TextBox 6"/>
          <p:cNvSpPr txBox="1"/>
          <p:nvPr/>
        </p:nvSpPr>
        <p:spPr>
          <a:xfrm>
            <a:off x="990600" y="4846141"/>
            <a:ext cx="3048000" cy="923330"/>
          </a:xfrm>
          <a:prstGeom prst="rect">
            <a:avLst/>
          </a:prstGeom>
          <a:solidFill>
            <a:schemeClr val="accent5">
              <a:lumMod val="40000"/>
              <a:lumOff val="60000"/>
            </a:schemeClr>
          </a:solidFill>
        </p:spPr>
        <p:txBody>
          <a:bodyPr wrap="square" rtlCol="0">
            <a:spAutoFit/>
          </a:bodyPr>
          <a:lstStyle/>
          <a:p>
            <a:r>
              <a:rPr lang="en-US" dirty="0" smtClean="0"/>
              <a:t>These kids can often buy their own food – help them learn to make good choices!</a:t>
            </a:r>
            <a:endParaRPr lang="en-US" dirty="0"/>
          </a:p>
        </p:txBody>
      </p:sp>
      <p:sp>
        <p:nvSpPr>
          <p:cNvPr id="8" name="TextBox 7"/>
          <p:cNvSpPr txBox="1"/>
          <p:nvPr/>
        </p:nvSpPr>
        <p:spPr>
          <a:xfrm>
            <a:off x="3430369" y="1371600"/>
            <a:ext cx="5029200" cy="276998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spcAft>
                <a:spcPts val="1200"/>
              </a:spcAft>
            </a:pPr>
            <a:r>
              <a:rPr lang="en-US" sz="2400" dirty="0" smtClean="0"/>
              <a:t>In your experience:</a:t>
            </a:r>
          </a:p>
          <a:p>
            <a:pPr marL="342900" indent="-342900">
              <a:spcAft>
                <a:spcPts val="1200"/>
              </a:spcAft>
              <a:buFont typeface="Arial" pitchFamily="34" charset="0"/>
              <a:buChar char="•"/>
            </a:pPr>
            <a:r>
              <a:rPr lang="en-US" sz="2400" dirty="0" smtClean="0"/>
              <a:t>What are their friends eating?</a:t>
            </a:r>
            <a:endParaRPr lang="en-US" sz="2400" dirty="0"/>
          </a:p>
          <a:p>
            <a:pPr marL="342900" indent="-342900">
              <a:spcAft>
                <a:spcPts val="1200"/>
              </a:spcAft>
              <a:buFont typeface="Arial" pitchFamily="34" charset="0"/>
              <a:buChar char="•"/>
            </a:pPr>
            <a:r>
              <a:rPr lang="en-US" sz="2400" dirty="0" smtClean="0"/>
              <a:t>What food advertisements are they seeing on television?</a:t>
            </a:r>
            <a:endParaRPr lang="en-US" sz="2400" dirty="0"/>
          </a:p>
          <a:p>
            <a:pPr marL="342900" indent="-342900">
              <a:spcAft>
                <a:spcPts val="1200"/>
              </a:spcAft>
              <a:buFont typeface="Arial" pitchFamily="34" charset="0"/>
              <a:buChar char="•"/>
            </a:pPr>
            <a:r>
              <a:rPr lang="en-US" sz="2400" dirty="0" smtClean="0"/>
              <a:t>How much time do they spend engaged in physical activity?</a:t>
            </a: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49291331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3600" dirty="0"/>
              <a:t>What Do Children Learn About Eating From You? 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352801" y="2143992"/>
            <a:ext cx="4419600" cy="3381874"/>
          </a:xfrm>
        </p:spPr>
      </p:pic>
      <p:sp>
        <p:nvSpPr>
          <p:cNvPr id="5" name="Right Arrow 4"/>
          <p:cNvSpPr/>
          <p:nvPr/>
        </p:nvSpPr>
        <p:spPr>
          <a:xfrm>
            <a:off x="304799" y="2133600"/>
            <a:ext cx="3048001" cy="3124200"/>
          </a:xfrm>
          <a:prstGeom prst="rightArrow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TextBox 5"/>
          <p:cNvSpPr txBox="1"/>
          <p:nvPr/>
        </p:nvSpPr>
        <p:spPr>
          <a:xfrm>
            <a:off x="311726" y="2957036"/>
            <a:ext cx="2355273" cy="163121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 smtClean="0"/>
              <a:t>If this teacher was eating a fast food meal out of a bag  instead of the school lunch…. </a:t>
            </a:r>
            <a:endParaRPr lang="en-US" sz="2000" dirty="0"/>
          </a:p>
        </p:txBody>
      </p:sp>
      <p:sp>
        <p:nvSpPr>
          <p:cNvPr id="7" name="TextBox 6"/>
          <p:cNvSpPr txBox="1"/>
          <p:nvPr/>
        </p:nvSpPr>
        <p:spPr>
          <a:xfrm>
            <a:off x="762000" y="5417127"/>
            <a:ext cx="2507673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…</a:t>
            </a:r>
            <a:r>
              <a:rPr lang="en-US" sz="2000" dirty="0" smtClean="0"/>
              <a:t>what message would that send to the kids?</a:t>
            </a:r>
            <a:endParaRPr lang="en-US" sz="2000" dirty="0"/>
          </a:p>
        </p:txBody>
      </p:sp>
    </p:spTree>
    <p:extLst>
      <p:ext uri="{BB962C8B-B14F-4D97-AF65-F5344CB8AC3E}">
        <p14:creationId xmlns:p14="http://schemas.microsoft.com/office/powerpoint/2010/main" val="178680687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457200" y="5130800"/>
            <a:ext cx="7239000" cy="990600"/>
          </a:xfrm>
          <a:prstGeom prst="rect">
            <a:avLst/>
          </a:prstGeom>
          <a:gradFill>
            <a:gsLst>
              <a:gs pos="0">
                <a:schemeClr val="accent1">
                  <a:tint val="100000"/>
                  <a:shade val="100000"/>
                  <a:satMod val="130000"/>
                  <a:alpha val="40000"/>
                </a:schemeClr>
              </a:gs>
              <a:gs pos="100000">
                <a:schemeClr val="accent1">
                  <a:tint val="50000"/>
                  <a:shade val="100000"/>
                  <a:satMod val="350000"/>
                </a:schemeClr>
              </a:gs>
            </a:gsLst>
          </a:gra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/>
          </a:p>
        </p:txBody>
      </p:sp>
      <p:sp>
        <p:nvSpPr>
          <p:cNvPr id="8195" name="Title 1"/>
          <p:cNvSpPr>
            <a:spLocks noGrp="1"/>
          </p:cNvSpPr>
          <p:nvPr>
            <p:ph type="title"/>
          </p:nvPr>
        </p:nvSpPr>
        <p:spPr>
          <a:xfrm>
            <a:off x="457200" y="-93663"/>
            <a:ext cx="8229600" cy="1219201"/>
          </a:xfrm>
        </p:spPr>
        <p:txBody>
          <a:bodyPr/>
          <a:lstStyle/>
          <a:p>
            <a:r>
              <a:rPr lang="en-US" smtClean="0"/>
              <a:t>Children Imitate Others</a:t>
            </a:r>
          </a:p>
        </p:txBody>
      </p:sp>
      <p:sp>
        <p:nvSpPr>
          <p:cNvPr id="8196" name="Content Placeholder 2"/>
          <p:cNvSpPr>
            <a:spLocks noGrp="1"/>
          </p:cNvSpPr>
          <p:nvPr>
            <p:ph idx="1"/>
          </p:nvPr>
        </p:nvSpPr>
        <p:spPr>
          <a:xfrm>
            <a:off x="457200" y="1381125"/>
            <a:ext cx="7391400" cy="4144963"/>
          </a:xfrm>
        </p:spPr>
        <p:txBody>
          <a:bodyPr/>
          <a:lstStyle/>
          <a:p>
            <a:pPr>
              <a:buFont typeface="Arial" charset="0"/>
              <a:buNone/>
            </a:pPr>
            <a:r>
              <a:rPr lang="en-US" sz="3000" smtClean="0"/>
              <a:t>Children imitate:</a:t>
            </a:r>
          </a:p>
          <a:p>
            <a:endParaRPr lang="en-US" sz="800" smtClean="0"/>
          </a:p>
          <a:p>
            <a:pPr>
              <a:spcBef>
                <a:spcPct val="0"/>
              </a:spcBef>
            </a:pPr>
            <a:r>
              <a:rPr lang="en-US" sz="3000" smtClean="0"/>
              <a:t>Parents</a:t>
            </a:r>
          </a:p>
          <a:p>
            <a:pPr>
              <a:spcBef>
                <a:spcPct val="0"/>
              </a:spcBef>
            </a:pPr>
            <a:r>
              <a:rPr lang="en-US" sz="3000" smtClean="0"/>
              <a:t>Caregivers</a:t>
            </a:r>
          </a:p>
          <a:p>
            <a:pPr>
              <a:spcBef>
                <a:spcPct val="0"/>
              </a:spcBef>
            </a:pPr>
            <a:r>
              <a:rPr lang="en-US" sz="3000" smtClean="0"/>
              <a:t>Siblings</a:t>
            </a:r>
          </a:p>
          <a:p>
            <a:pPr>
              <a:spcBef>
                <a:spcPct val="0"/>
              </a:spcBef>
            </a:pPr>
            <a:r>
              <a:rPr lang="en-US" sz="3000" smtClean="0"/>
              <a:t>Relatives</a:t>
            </a:r>
          </a:p>
          <a:p>
            <a:pPr>
              <a:spcBef>
                <a:spcPct val="0"/>
              </a:spcBef>
            </a:pPr>
            <a:r>
              <a:rPr lang="en-US" sz="3000" smtClean="0"/>
              <a:t>Other children</a:t>
            </a:r>
          </a:p>
          <a:p>
            <a:pPr>
              <a:spcBef>
                <a:spcPct val="0"/>
              </a:spcBef>
            </a:pPr>
            <a:r>
              <a:rPr lang="en-US" sz="3000" smtClean="0"/>
              <a:t>Celebrities and cartoon heroes</a:t>
            </a:r>
          </a:p>
          <a:p>
            <a:pPr>
              <a:spcBef>
                <a:spcPct val="0"/>
              </a:spcBef>
            </a:pPr>
            <a:endParaRPr lang="en-US" smtClean="0"/>
          </a:p>
          <a:p>
            <a:pPr>
              <a:spcBef>
                <a:spcPct val="0"/>
              </a:spcBef>
              <a:buFont typeface="Arial" charset="0"/>
              <a:buNone/>
            </a:pPr>
            <a:r>
              <a:rPr lang="en-US" sz="2400" i="1" smtClean="0"/>
              <a:t>	Model the behaviors and attitudes you want children to follow. They are watching you!</a:t>
            </a:r>
          </a:p>
          <a:p>
            <a:pPr>
              <a:buFont typeface="Arial" charset="0"/>
              <a:buNone/>
            </a:pPr>
            <a:endParaRPr lang="en-US" i="1" smtClean="0"/>
          </a:p>
          <a:p>
            <a:endParaRPr lang="en-US" smtClean="0"/>
          </a:p>
        </p:txBody>
      </p:sp>
      <p:pic>
        <p:nvPicPr>
          <p:cNvPr id="8197" name="Picture 5" descr="C:\Documents and Settings\laedwards\My Documents\My Pictures\modeling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4364038" y="1855788"/>
            <a:ext cx="3484562" cy="23352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What Do Children Learn About Eating From You?  </a:t>
            </a:r>
          </a:p>
        </p:txBody>
      </p:sp>
      <p:sp>
        <p:nvSpPr>
          <p:cNvPr id="9219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smtClean="0"/>
              <a:t>What, when, and where to eat and drink</a:t>
            </a:r>
          </a:p>
          <a:p>
            <a:r>
              <a:rPr lang="en-US" smtClean="0"/>
              <a:t>How to prepare food</a:t>
            </a:r>
          </a:p>
          <a:p>
            <a:r>
              <a:rPr lang="en-US" smtClean="0"/>
              <a:t>How to serve food</a:t>
            </a:r>
          </a:p>
          <a:p>
            <a:r>
              <a:rPr lang="en-US" smtClean="0"/>
              <a:t>Mealtime behavior</a:t>
            </a:r>
          </a:p>
          <a:p>
            <a:r>
              <a:rPr lang="en-US" smtClean="0"/>
              <a:t>Attitudes about food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Want Kids to Reach for Healthy Foods?</a:t>
            </a:r>
          </a:p>
        </p:txBody>
      </p:sp>
      <p:sp>
        <p:nvSpPr>
          <p:cNvPr id="1024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sz="1200" smtClean="0"/>
          </a:p>
          <a:p>
            <a:r>
              <a:rPr lang="en-US" smtClean="0"/>
              <a:t>Make sure healthy foods are in reach!</a:t>
            </a:r>
          </a:p>
          <a:p>
            <a:r>
              <a:rPr lang="en-US" smtClean="0"/>
              <a:t>Let kids learn by choosing for themselves which foods to take and how much to eat</a:t>
            </a:r>
          </a:p>
          <a:p>
            <a:endParaRPr lang="en-US" smtClean="0"/>
          </a:p>
          <a:p>
            <a:endParaRPr lang="en-US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Title 1"/>
          <p:cNvSpPr>
            <a:spLocks noGrp="1"/>
          </p:cNvSpPr>
          <p:nvPr>
            <p:ph type="title"/>
          </p:nvPr>
        </p:nvSpPr>
        <p:spPr>
          <a:xfrm>
            <a:off x="457200" y="109538"/>
            <a:ext cx="8229600" cy="1219200"/>
          </a:xfrm>
        </p:spPr>
        <p:txBody>
          <a:bodyPr/>
          <a:lstStyle/>
          <a:p>
            <a:pPr eaLnBrk="1" hangingPunct="1"/>
            <a:r>
              <a:rPr lang="en-US" smtClean="0"/>
              <a:t>Rituals Are Comforting </a:t>
            </a:r>
          </a:p>
        </p:txBody>
      </p:sp>
      <p:sp>
        <p:nvSpPr>
          <p:cNvPr id="5123" name="Content Placeholder 2"/>
          <p:cNvSpPr>
            <a:spLocks noGrp="1"/>
          </p:cNvSpPr>
          <p:nvPr>
            <p:ph idx="1"/>
          </p:nvPr>
        </p:nvSpPr>
        <p:spPr>
          <a:xfrm>
            <a:off x="457200" y="1646238"/>
            <a:ext cx="7391400" cy="4144962"/>
          </a:xfrm>
        </p:spPr>
        <p:txBody>
          <a:bodyPr/>
          <a:lstStyle/>
          <a:p>
            <a:pPr eaLnBrk="1" hangingPunct="1">
              <a:buFont typeface="Arial" charset="0"/>
              <a:buNone/>
            </a:pPr>
            <a:r>
              <a:rPr lang="en-US" smtClean="0"/>
              <a:t>Rituals…</a:t>
            </a:r>
          </a:p>
          <a:p>
            <a:pPr eaLnBrk="1" hangingPunct="1">
              <a:buFont typeface="Arial" charset="0"/>
              <a:buNone/>
            </a:pPr>
            <a:endParaRPr lang="en-US" sz="800" smtClean="0"/>
          </a:p>
          <a:p>
            <a:pPr eaLnBrk="1" hangingPunct="1"/>
            <a:r>
              <a:rPr lang="en-US" smtClean="0"/>
              <a:t>Strengthen personal bonds </a:t>
            </a:r>
          </a:p>
          <a:p>
            <a:pPr eaLnBrk="1" hangingPunct="1"/>
            <a:r>
              <a:rPr lang="en-US" smtClean="0"/>
              <a:t>Create a sense of belonging </a:t>
            </a:r>
          </a:p>
          <a:p>
            <a:pPr eaLnBrk="1" hangingPunct="1"/>
            <a:r>
              <a:rPr lang="en-US" smtClean="0"/>
              <a:t>Remind people of their ties to history and tradition</a:t>
            </a:r>
          </a:p>
          <a:p>
            <a:pPr eaLnBrk="1" hangingPunct="1"/>
            <a:r>
              <a:rPr lang="en-US" smtClean="0"/>
              <a:t>Reinforce shared values</a:t>
            </a:r>
            <a:endParaRPr lang="en-US" b="1" smtClean="0"/>
          </a:p>
          <a:p>
            <a:pPr eaLnBrk="1" hangingPunct="1">
              <a:buFont typeface="Arial" charset="0"/>
              <a:buNone/>
            </a:pPr>
            <a:endParaRPr lang="en-US" smtClean="0"/>
          </a:p>
        </p:txBody>
      </p:sp>
      <p:pic>
        <p:nvPicPr>
          <p:cNvPr id="5124" name="Picture 3" descr="sharing green beans.jpg"/>
          <p:cNvPicPr>
            <a:picLocks noChangeAspect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7086600" y="457200"/>
            <a:ext cx="1628775" cy="2438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Title 1"/>
          <p:cNvSpPr>
            <a:spLocks noGrp="1"/>
          </p:cNvSpPr>
          <p:nvPr>
            <p:ph type="title"/>
          </p:nvPr>
        </p:nvSpPr>
        <p:spPr>
          <a:xfrm>
            <a:off x="457200" y="152400"/>
            <a:ext cx="8458200" cy="1219200"/>
          </a:xfrm>
        </p:spPr>
        <p:txBody>
          <a:bodyPr/>
          <a:lstStyle/>
          <a:p>
            <a:pPr eaLnBrk="1" hangingPunct="1"/>
            <a:r>
              <a:rPr lang="en-US" smtClean="0"/>
              <a:t>The Emotional Value of Rituals</a:t>
            </a:r>
          </a:p>
        </p:txBody>
      </p:sp>
      <p:sp>
        <p:nvSpPr>
          <p:cNvPr id="6147" name="Content Placeholder 2"/>
          <p:cNvSpPr>
            <a:spLocks noGrp="1"/>
          </p:cNvSpPr>
          <p:nvPr>
            <p:ph idx="1"/>
          </p:nvPr>
        </p:nvSpPr>
        <p:spPr>
          <a:xfrm>
            <a:off x="457200" y="1724025"/>
            <a:ext cx="7391400" cy="4144963"/>
          </a:xfrm>
        </p:spPr>
        <p:txBody>
          <a:bodyPr/>
          <a:lstStyle/>
          <a:p>
            <a:pPr eaLnBrk="1" hangingPunct="1">
              <a:buFont typeface="Arial" charset="0"/>
              <a:buNone/>
            </a:pPr>
            <a:r>
              <a:rPr lang="en-US" smtClean="0"/>
              <a:t>Rituals are:</a:t>
            </a:r>
          </a:p>
          <a:p>
            <a:pPr eaLnBrk="1" hangingPunct="1">
              <a:buFont typeface="Arial" charset="0"/>
              <a:buNone/>
            </a:pPr>
            <a:endParaRPr lang="en-US" sz="1000" smtClean="0"/>
          </a:p>
          <a:p>
            <a:pPr eaLnBrk="1" hangingPunct="1"/>
            <a:r>
              <a:rPr lang="en-US" smtClean="0"/>
              <a:t>Symbolic</a:t>
            </a:r>
          </a:p>
          <a:p>
            <a:pPr eaLnBrk="1" hangingPunct="1"/>
            <a:r>
              <a:rPr lang="en-US" smtClean="0"/>
              <a:t>Creative</a:t>
            </a:r>
          </a:p>
          <a:p>
            <a:pPr eaLnBrk="1" hangingPunct="1"/>
            <a:r>
              <a:rPr lang="en-US" smtClean="0"/>
              <a:t>Related to feelings and memories</a:t>
            </a:r>
          </a:p>
          <a:p>
            <a:pPr eaLnBrk="1" hangingPunct="1"/>
            <a:endParaRPr lang="en-US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Mealtime Rituals Lead to Healthy Behaviors</a:t>
            </a:r>
          </a:p>
        </p:txBody>
      </p:sp>
      <p:sp>
        <p:nvSpPr>
          <p:cNvPr id="7171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eaLnBrk="1" hangingPunct="1">
              <a:buFont typeface="Arial" charset="0"/>
              <a:buNone/>
            </a:pPr>
            <a:r>
              <a:rPr lang="en-US" smtClean="0"/>
              <a:t>Mealtime rituals:</a:t>
            </a:r>
          </a:p>
          <a:p>
            <a:pPr eaLnBrk="1" hangingPunct="1">
              <a:buFont typeface="Arial" charset="0"/>
              <a:buNone/>
            </a:pPr>
            <a:endParaRPr lang="en-US" sz="800" smtClean="0"/>
          </a:p>
          <a:p>
            <a:pPr eaLnBrk="1" hangingPunct="1"/>
            <a:r>
              <a:rPr lang="en-US" smtClean="0"/>
              <a:t>Help kids develop healthy food habits</a:t>
            </a:r>
          </a:p>
          <a:p>
            <a:pPr eaLnBrk="1" hangingPunct="1"/>
            <a:r>
              <a:rPr lang="en-US" smtClean="0"/>
              <a:t>Encourage positive mealtime behaviors</a:t>
            </a:r>
          </a:p>
          <a:p>
            <a:pPr eaLnBrk="1" hangingPunct="1"/>
            <a:endParaRPr lang="en-US" sz="300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8229600" cy="2971800"/>
          </a:xfrm>
        </p:spPr>
        <p:txBody>
          <a:bodyPr/>
          <a:lstStyle/>
          <a:p>
            <a:pPr eaLnBrk="1" hangingPunct="1"/>
            <a:r>
              <a:rPr lang="en-US" sz="6600" smtClean="0"/>
              <a:t>Questions?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3810000" y="5029200"/>
            <a:ext cx="3733800" cy="135421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i="1" dirty="0"/>
              <a:t>Cooking Matters </a:t>
            </a:r>
            <a:r>
              <a:rPr lang="en-US" sz="1600" i="1" dirty="0" smtClean="0"/>
              <a:t>EXTRA for </a:t>
            </a:r>
            <a:r>
              <a:rPr lang="en-US" sz="1600" i="1" dirty="0"/>
              <a:t>Center-Based Child Care Professionals </a:t>
            </a:r>
            <a:r>
              <a:rPr lang="en-US" sz="1600" dirty="0"/>
              <a:t>was developed with support from the </a:t>
            </a:r>
            <a:r>
              <a:rPr lang="en-US" sz="1600" dirty="0" err="1"/>
              <a:t>Pritzker</a:t>
            </a:r>
            <a:r>
              <a:rPr lang="en-US" sz="1600" dirty="0"/>
              <a:t> Early Childhood Foundation</a:t>
            </a:r>
          </a:p>
          <a:p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 Classic 2">
      <a:maj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Equity.thmx</Template>
  <TotalTime>2297</TotalTime>
  <Words>539</Words>
  <Application>Microsoft Office PowerPoint</Application>
  <PresentationFormat>On-screen Show (4:3)</PresentationFormat>
  <Paragraphs>84</Paragraphs>
  <Slides>15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15</vt:i4>
      </vt:variant>
    </vt:vector>
  </HeadingPairs>
  <TitlesOfParts>
    <vt:vector size="20" baseType="lpstr">
      <vt:lpstr>ＭＳ Ｐゴシック</vt:lpstr>
      <vt:lpstr>Arial</vt:lpstr>
      <vt:lpstr>Calibri</vt:lpstr>
      <vt:lpstr>Wingdings</vt:lpstr>
      <vt:lpstr>Office Theme</vt:lpstr>
      <vt:lpstr>Module 1: Creating Positive Mealtime  Attitudes</vt:lpstr>
      <vt:lpstr>Feeding Kids Well Takes Teamwork!</vt:lpstr>
      <vt:lpstr>Feeding Kids Well Takes Teamwork!</vt:lpstr>
      <vt:lpstr>Stages of Feeding: Infant</vt:lpstr>
      <vt:lpstr>Stages of Feeding: Toddler</vt:lpstr>
      <vt:lpstr>Stages of Feeding: Preschooler</vt:lpstr>
      <vt:lpstr>Stages of Feeding: School-Aged Child</vt:lpstr>
      <vt:lpstr>What Do Children Learn About Eating From You? </vt:lpstr>
      <vt:lpstr>Children Imitate Others</vt:lpstr>
      <vt:lpstr>What Do Children Learn About Eating From You?  </vt:lpstr>
      <vt:lpstr>Want Kids to Reach for Healthy Foods?</vt:lpstr>
      <vt:lpstr>Rituals Are Comforting </vt:lpstr>
      <vt:lpstr>The Emotional Value of Rituals</vt:lpstr>
      <vt:lpstr>Mealtime Rituals Lead to Healthy Behaviors</vt:lpstr>
      <vt:lpstr>Questions?</vt:lpstr>
    </vt:vector>
  </TitlesOfParts>
  <Company>Winking Fish, Inc.</Company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Module 1: The Power of Mealtime Rituals in Early Childhood</dc:title>
  <dc:creator>Kieran Daly</dc:creator>
  <cp:lastModifiedBy>Kennedy, Maggie</cp:lastModifiedBy>
  <cp:revision>88</cp:revision>
  <dcterms:created xsi:type="dcterms:W3CDTF">2008-09-27T23:05:46Z</dcterms:created>
  <dcterms:modified xsi:type="dcterms:W3CDTF">2015-12-07T21:08:32Z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Offisync_FolderId">
    <vt:lpwstr/>
  </property>
  <property fmtid="{D5CDD505-2E9C-101B-9397-08002B2CF9AE}" pid="3" name="Offisync_SaveTime">
    <vt:lpwstr/>
  </property>
  <property fmtid="{D5CDD505-2E9C-101B-9397-08002B2CF9AE}" pid="4" name="Offisync_IsSaved">
    <vt:lpwstr>False</vt:lpwstr>
  </property>
  <property fmtid="{D5CDD505-2E9C-101B-9397-08002B2CF9AE}" pid="5" name="Offisync_UniqueId">
    <vt:lpwstr>84975;21444039</vt:lpwstr>
  </property>
  <property fmtid="{D5CDD505-2E9C-101B-9397-08002B2CF9AE}" pid="6" name="CentralDesktop_MDAdded">
    <vt:lpwstr>True</vt:lpwstr>
  </property>
  <property fmtid="{D5CDD505-2E9C-101B-9397-08002B2CF9AE}" pid="7" name="Offisync_FileTitle">
    <vt:lpwstr/>
  </property>
  <property fmtid="{D5CDD505-2E9C-101B-9397-08002B2CF9AE}" pid="8" name="Offisync_UpdateToken">
    <vt:lpwstr>2012-12-05T14:00:49-0500</vt:lpwstr>
  </property>
  <property fmtid="{D5CDD505-2E9C-101B-9397-08002B2CF9AE}" pid="9" name="Offisync_ProviderName">
    <vt:lpwstr>Central Desktop</vt:lpwstr>
  </property>
</Properties>
</file>