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5"/>
  </p:notesMasterIdLst>
  <p:handoutMasterIdLst>
    <p:handoutMasterId r:id="rId16"/>
  </p:handoutMasterIdLst>
  <p:sldIdLst>
    <p:sldId id="256" r:id="rId2"/>
    <p:sldId id="274" r:id="rId3"/>
    <p:sldId id="275" r:id="rId4"/>
    <p:sldId id="282" r:id="rId5"/>
    <p:sldId id="281" r:id="rId6"/>
    <p:sldId id="265" r:id="rId7"/>
    <p:sldId id="273" r:id="rId8"/>
    <p:sldId id="264" r:id="rId9"/>
    <p:sldId id="276" r:id="rId10"/>
    <p:sldId id="266" r:id="rId11"/>
    <p:sldId id="283" r:id="rId12"/>
    <p:sldId id="284" r:id="rId13"/>
    <p:sldId id="263" r:id="rId14"/>
  </p:sldIdLst>
  <p:sldSz cx="9144000" cy="6858000" type="screen4x3"/>
  <p:notesSz cx="7010400" cy="92964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928" userDrawn="1">
          <p15:clr>
            <a:srgbClr val="A4A3A4"/>
          </p15:clr>
        </p15:guide>
        <p15:guide id="2" pos="2208" userDrawn="1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87228" autoAdjust="0"/>
  </p:normalViewPr>
  <p:slideViewPr>
    <p:cSldViewPr snapToObjects="1">
      <p:cViewPr varScale="1">
        <p:scale>
          <a:sx n="65" d="100"/>
          <a:sy n="65" d="100"/>
        </p:scale>
        <p:origin x="1536" y="6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notesViewPr>
    <p:cSldViewPr snapToObjects="1">
      <p:cViewPr varScale="1">
        <p:scale>
          <a:sx n="60" d="100"/>
          <a:sy n="60" d="100"/>
        </p:scale>
        <p:origin x="-2490" y="-78"/>
      </p:cViewPr>
      <p:guideLst>
        <p:guide orient="horz" pos="2928"/>
        <p:guide pos="2208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handoutMaster" Target="handoutMasters/handoutMaster1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3B131BFC-954B-4C1F-9F5A-998B67FA7444}" type="datetimeFigureOut">
              <a:rPr lang="en-US" smtClean="0"/>
              <a:t>5/8/2017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938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694354B4-42E9-4B3F-9282-C2AD2004D3E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17462167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pPr>
              <a:defRPr/>
            </a:pPr>
            <a:fld id="{489DB23E-CAD8-4B8A-8A1A-B5F67697BBD1}" type="datetimeFigureOut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pPr lvl="0"/>
            <a:endParaRPr lang="en-US" noProof="0" smtClean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</p:spPr>
        <p:txBody>
          <a:bodyPr vert="horz" lIns="93177" tIns="46589" rIns="93177" bIns="46589" rtlCol="0">
            <a:normAutofit/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pPr>
              <a:defRPr/>
            </a:pPr>
            <a:fld id="{CA4B82B0-4BCD-4C25-9CEE-E982A9B3624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0559976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b="1" dirty="0" smtClean="0"/>
              <a:t>Routine</a:t>
            </a:r>
            <a:r>
              <a:rPr lang="en-US" dirty="0" smtClean="0"/>
              <a:t> – dropping kids off at</a:t>
            </a:r>
            <a:r>
              <a:rPr lang="en-US" baseline="0" dirty="0" smtClean="0"/>
              <a:t> day care each day; </a:t>
            </a:r>
            <a:r>
              <a:rPr lang="en-US" b="1" baseline="0" dirty="0" smtClean="0"/>
              <a:t>Ritual</a:t>
            </a:r>
            <a:r>
              <a:rPr lang="en-US" baseline="0" dirty="0" smtClean="0"/>
              <a:t> – giving a kiss good by, hug, waving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CA4B82B0-4BCD-4C25-9CEE-E982A9B36243}" type="slidenum">
              <a:rPr lang="en-US" smtClean="0"/>
              <a:pPr>
                <a:defRPr/>
              </a:pPr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3499173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Adjust slide to float</a:t>
            </a:r>
            <a:r>
              <a:rPr lang="en-US" baseline="0" dirty="0" smtClean="0"/>
              <a:t> in answers and summarize answers.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CA4B82B0-4BCD-4C25-9CEE-E982A9B36243}" type="slidenum">
              <a:rPr lang="en-US" smtClean="0"/>
              <a:pPr>
                <a:defRPr/>
              </a:pPr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91228869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Do</a:t>
            </a:r>
            <a:r>
              <a:rPr lang="en-US" baseline="0" dirty="0" smtClean="0"/>
              <a:t> we want to change this slide?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CA4B82B0-4BCD-4C25-9CEE-E982A9B36243}" type="slidenum">
              <a:rPr lang="en-US" smtClean="0"/>
              <a:pPr>
                <a:defRPr/>
              </a:pPr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5173036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511425"/>
            <a:ext cx="7086600" cy="14700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267200"/>
            <a:ext cx="70866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B49874F-59CC-4769-84C9-97CB2D13384D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A28FE57-57CC-4BDB-A9BB-24181B4BC25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DD35A74-0EC7-49BE-8B56-23F6E4BEF103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81FA237-C5CC-4791-A74C-A41BC55D363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6288087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9C726DB-A975-478E-BA33-375B1E77A604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3AD4EE5-6797-4DF9-8D5D-69D144FDF80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29A8704-3624-43BF-AA7D-8B00EB36B528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2BF1C17-4F40-4BA2-A13D-2F8C9770B02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260475"/>
          </a:xfrm>
        </p:spPr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95A545B-18FA-4213-8CD0-F1A0C120173B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475FA27-96A7-4C17-937F-16FB5EE06DA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DA22663-2574-41E6-8E19-7743F85332FF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E306E7C-5D0E-417A-BFB5-AE6592EAC41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966E6B8-7C93-43DA-97CE-1B05FD632F8F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3849537-2FF3-4718-9BEA-F08CA58956F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F1D7956-FC00-419B-AC90-DEFCB04B0B57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D8E9063-EEA0-49DE-A85F-575EAB37A7F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3F8CF78-7332-4324-81C7-FA8A432EEE77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6357ADF-4CB7-42C2-9011-59C5D9E8B0E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6A44F0A-C588-4EAB-BCD9-FA2711D32391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E4D5C41-8504-4E04-9AEB-9E0C981E888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5AAD060-BB1C-4383-B61C-AF4968095A51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5617960-92E6-4FED-8505-2F4DDD33950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8" descr="Childcare_BG.jpg"/>
          <p:cNvPicPr>
            <a:picLocks noChangeAspect="1"/>
          </p:cNvPicPr>
          <p:nvPr userDrawn="1"/>
        </p:nvPicPr>
        <p:blipFill>
          <a:blip r:embed="rId13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7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457200"/>
            <a:ext cx="8229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8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981200"/>
            <a:ext cx="7391400" cy="4144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</a:defRPr>
            </a:lvl1pPr>
          </a:lstStyle>
          <a:p>
            <a:pPr>
              <a:defRPr/>
            </a:pPr>
            <a:fld id="{47995546-061A-42DB-9B41-869D6F46AF6F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</a:defRPr>
            </a:lvl1pPr>
          </a:lstStyle>
          <a:p>
            <a:pPr>
              <a:defRPr/>
            </a:pPr>
            <a:fld id="{BF027525-A506-4CC0-AE22-2A843078E24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grpSp>
        <p:nvGrpSpPr>
          <p:cNvPr id="1032" name="Group 40"/>
          <p:cNvGrpSpPr>
            <a:grpSpLocks/>
          </p:cNvGrpSpPr>
          <p:nvPr userDrawn="1"/>
        </p:nvGrpSpPr>
        <p:grpSpPr bwMode="auto">
          <a:xfrm>
            <a:off x="0" y="6484938"/>
            <a:ext cx="9144000" cy="274637"/>
            <a:chOff x="0" y="6484940"/>
            <a:chExt cx="9463264" cy="296860"/>
          </a:xfrm>
        </p:grpSpPr>
        <p:grpSp>
          <p:nvGrpSpPr>
            <p:cNvPr id="1034" name="Group 22"/>
            <p:cNvGrpSpPr>
              <a:grpSpLocks/>
            </p:cNvGrpSpPr>
            <p:nvPr/>
          </p:nvGrpSpPr>
          <p:grpSpPr bwMode="auto">
            <a:xfrm flipV="1">
              <a:off x="0" y="6484940"/>
              <a:ext cx="4662664" cy="296860"/>
              <a:chOff x="838200" y="609600"/>
              <a:chExt cx="7162800" cy="457200"/>
            </a:xfrm>
          </p:grpSpPr>
          <p:sp>
            <p:nvSpPr>
              <p:cNvPr id="28" name="Rectangle 27"/>
              <p:cNvSpPr/>
              <p:nvPr/>
            </p:nvSpPr>
            <p:spPr>
              <a:xfrm>
                <a:off x="838200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144897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2057230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2668007" y="609600"/>
                <a:ext cx="454297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3276259" y="609600"/>
                <a:ext cx="45682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3887036" y="609600"/>
                <a:ext cx="454297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4495290" y="609600"/>
                <a:ext cx="456820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510606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5714319" y="609600"/>
                <a:ext cx="4568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7" name="Rectangle 36"/>
              <p:cNvSpPr/>
              <p:nvPr/>
            </p:nvSpPr>
            <p:spPr>
              <a:xfrm>
                <a:off x="6325096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8" name="Rectangle 37"/>
              <p:cNvSpPr/>
              <p:nvPr/>
            </p:nvSpPr>
            <p:spPr>
              <a:xfrm>
                <a:off x="6933349" y="609600"/>
                <a:ext cx="456820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9" name="Rectangle 38"/>
              <p:cNvSpPr/>
              <p:nvPr/>
            </p:nvSpPr>
            <p:spPr>
              <a:xfrm>
                <a:off x="7544126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1035" name="Group 23"/>
            <p:cNvGrpSpPr>
              <a:grpSpLocks/>
            </p:cNvGrpSpPr>
            <p:nvPr/>
          </p:nvGrpSpPr>
          <p:grpSpPr bwMode="auto">
            <a:xfrm flipV="1">
              <a:off x="4800600" y="6484940"/>
              <a:ext cx="4662664" cy="296860"/>
              <a:chOff x="838200" y="609600"/>
              <a:chExt cx="7162800" cy="457200"/>
            </a:xfrm>
          </p:grpSpPr>
          <p:sp>
            <p:nvSpPr>
              <p:cNvPr id="16" name="Rectangle 15"/>
              <p:cNvSpPr/>
              <p:nvPr/>
            </p:nvSpPr>
            <p:spPr>
              <a:xfrm>
                <a:off x="838254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1449031" y="609600"/>
                <a:ext cx="45682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2057285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2668061" y="609600"/>
                <a:ext cx="456820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3278838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3887090" y="609600"/>
                <a:ext cx="45682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4497867" y="609600"/>
                <a:ext cx="454297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3" name="Rectangle 22"/>
              <p:cNvSpPr/>
              <p:nvPr/>
            </p:nvSpPr>
            <p:spPr>
              <a:xfrm>
                <a:off x="5106121" y="609600"/>
                <a:ext cx="456820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4" name="Rectangle 23"/>
              <p:cNvSpPr/>
              <p:nvPr/>
            </p:nvSpPr>
            <p:spPr>
              <a:xfrm>
                <a:off x="5716898" y="609600"/>
                <a:ext cx="454297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5" name="Rectangle 24"/>
              <p:cNvSpPr/>
              <p:nvPr/>
            </p:nvSpPr>
            <p:spPr>
              <a:xfrm>
                <a:off x="6325150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6935926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7544180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1033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8001000" y="4540250"/>
            <a:ext cx="1044575" cy="1816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908" r:id="rId1"/>
    <p:sldLayoutId id="2147483909" r:id="rId2"/>
    <p:sldLayoutId id="2147483917" r:id="rId3"/>
    <p:sldLayoutId id="2147483910" r:id="rId4"/>
    <p:sldLayoutId id="2147483911" r:id="rId5"/>
    <p:sldLayoutId id="2147483912" r:id="rId6"/>
    <p:sldLayoutId id="2147483913" r:id="rId7"/>
    <p:sldLayoutId id="2147483918" r:id="rId8"/>
    <p:sldLayoutId id="2147483914" r:id="rId9"/>
    <p:sldLayoutId id="2147483915" r:id="rId10"/>
    <p:sldLayoutId id="2147483916" r:id="rId11"/>
  </p:sldLayoutIdLst>
  <p:txStyles>
    <p:titleStyle>
      <a:lvl1pPr algn="l" defTabSz="457200" rtl="0" eaLnBrk="0" fontAlgn="base" hangingPunct="0">
        <a:spcBef>
          <a:spcPct val="0"/>
        </a:spcBef>
        <a:spcAft>
          <a:spcPct val="0"/>
        </a:spcAft>
        <a:defRPr sz="4000" b="1" kern="1200">
          <a:solidFill>
            <a:schemeClr val="tx1"/>
          </a:solidFill>
          <a:latin typeface="+mj-lt"/>
          <a:ea typeface="ＭＳ Ｐゴシック" pitchFamily="-65" charset="-128"/>
          <a:cs typeface="ＭＳ Ｐゴシック" pitchFamily="-65" charset="-128"/>
        </a:defRPr>
      </a:lvl1pPr>
      <a:lvl2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2pPr>
      <a:lvl3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3pPr>
      <a:lvl4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4pPr>
      <a:lvl5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5pPr>
      <a:lvl6pPr marL="4572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6pPr>
      <a:lvl7pPr marL="9144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7pPr>
      <a:lvl8pPr marL="13716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8pPr>
      <a:lvl9pPr marL="18288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SzPct val="110000"/>
        <a:buFont typeface="Arial" charset="0"/>
        <a:buChar char="•"/>
        <a:defRPr sz="3200" kern="1200">
          <a:solidFill>
            <a:schemeClr val="tx1"/>
          </a:solidFill>
          <a:latin typeface="+mn-lt"/>
          <a:ea typeface="ＭＳ Ｐゴシック" pitchFamily="-65" charset="-128"/>
          <a:cs typeface="ＭＳ Ｐゴシック" pitchFamily="-65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8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4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5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15" descr="Childcare_BG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685800" y="2133600"/>
            <a:ext cx="5819775" cy="2228850"/>
          </a:xfrm>
        </p:spPr>
        <p:txBody>
          <a:bodyPr/>
          <a:lstStyle/>
          <a:p>
            <a:pPr eaLnBrk="1" hangingPunct="1"/>
            <a:r>
              <a:rPr lang="en-US" sz="3600" smtClean="0"/>
              <a:t>Module 1:</a:t>
            </a:r>
            <a:br>
              <a:rPr lang="en-US" sz="3600" smtClean="0"/>
            </a:br>
            <a:r>
              <a:rPr lang="en-US" sz="3600" smtClean="0"/>
              <a:t>Creating Positive Mealtime  Attitudes</a:t>
            </a:r>
            <a:endParaRPr lang="en-US" sz="3600" smtClean="0">
              <a:solidFill>
                <a:srgbClr val="FF0000"/>
              </a:solidFill>
            </a:endParaRPr>
          </a:p>
        </p:txBody>
      </p:sp>
      <p:sp>
        <p:nvSpPr>
          <p:cNvPr id="4100" name="Subtitle 7"/>
          <p:cNvSpPr>
            <a:spLocks noGrp="1"/>
          </p:cNvSpPr>
          <p:nvPr>
            <p:ph type="subTitle" idx="1"/>
          </p:nvPr>
        </p:nvSpPr>
        <p:spPr>
          <a:xfrm>
            <a:off x="686232" y="914400"/>
            <a:ext cx="8076767" cy="1219200"/>
          </a:xfrm>
        </p:spPr>
        <p:txBody>
          <a:bodyPr/>
          <a:lstStyle/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Cooking Matters </a:t>
            </a:r>
            <a:r>
              <a:rPr lang="en-US" smtClean="0">
                <a:solidFill>
                  <a:srgbClr val="898989"/>
                </a:solidFill>
              </a:rPr>
              <a:t>for Child Care Professionals</a:t>
            </a:r>
            <a:endParaRPr lang="en-US" dirty="0" smtClean="0">
              <a:solidFill>
                <a:srgbClr val="898989"/>
              </a:solidFill>
            </a:endParaRPr>
          </a:p>
        </p:txBody>
      </p:sp>
      <p:grpSp>
        <p:nvGrpSpPr>
          <p:cNvPr id="4101" name="Group 36"/>
          <p:cNvGrpSpPr>
            <a:grpSpLocks/>
          </p:cNvGrpSpPr>
          <p:nvPr/>
        </p:nvGrpSpPr>
        <p:grpSpPr bwMode="auto">
          <a:xfrm>
            <a:off x="812800" y="685800"/>
            <a:ext cx="7493000" cy="234950"/>
            <a:chOff x="685800" y="457200"/>
            <a:chExt cx="8382000" cy="262647"/>
          </a:xfrm>
        </p:grpSpPr>
        <p:grpSp>
          <p:nvGrpSpPr>
            <p:cNvPr id="4105" name="Group 22"/>
            <p:cNvGrpSpPr>
              <a:grpSpLocks/>
            </p:cNvGrpSpPr>
            <p:nvPr/>
          </p:nvGrpSpPr>
          <p:grpSpPr bwMode="auto">
            <a:xfrm flipV="1">
              <a:off x="685800" y="457200"/>
              <a:ext cx="4114800" cy="262647"/>
              <a:chOff x="838200" y="609600"/>
              <a:chExt cx="7162800" cy="457200"/>
            </a:xfrm>
          </p:grpSpPr>
          <p:sp>
            <p:nvSpPr>
              <p:cNvPr id="10" name="Rectangle 9"/>
              <p:cNvSpPr/>
              <p:nvPr/>
            </p:nvSpPr>
            <p:spPr>
              <a:xfrm>
                <a:off x="838200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1" name="Rectangle 10"/>
              <p:cNvSpPr/>
              <p:nvPr/>
            </p:nvSpPr>
            <p:spPr>
              <a:xfrm>
                <a:off x="144718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2" name="Rectangle 11"/>
              <p:cNvSpPr/>
              <p:nvPr/>
            </p:nvSpPr>
            <p:spPr>
              <a:xfrm>
                <a:off x="2056168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3" name="Rectangle 12"/>
              <p:cNvSpPr/>
              <p:nvPr/>
            </p:nvSpPr>
            <p:spPr>
              <a:xfrm>
                <a:off x="2668244" y="609600"/>
                <a:ext cx="4544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4" name="Rectangle 13"/>
              <p:cNvSpPr/>
              <p:nvPr/>
            </p:nvSpPr>
            <p:spPr>
              <a:xfrm>
                <a:off x="327722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5" name="Rectangle 14"/>
              <p:cNvSpPr/>
              <p:nvPr/>
            </p:nvSpPr>
            <p:spPr>
              <a:xfrm>
                <a:off x="3886212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449519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5104180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5716255" y="609600"/>
                <a:ext cx="4544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6325240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6934224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754320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4106" name="Group 23"/>
            <p:cNvGrpSpPr>
              <a:grpSpLocks/>
            </p:cNvGrpSpPr>
            <p:nvPr/>
          </p:nvGrpSpPr>
          <p:grpSpPr bwMode="auto">
            <a:xfrm flipV="1">
              <a:off x="4953000" y="457200"/>
              <a:ext cx="4114800" cy="262647"/>
              <a:chOff x="838200" y="609600"/>
              <a:chExt cx="7162800" cy="457200"/>
            </a:xfrm>
          </p:grpSpPr>
          <p:sp>
            <p:nvSpPr>
              <p:cNvPr id="25" name="Rectangle 24"/>
              <p:cNvSpPr/>
              <p:nvPr/>
            </p:nvSpPr>
            <p:spPr>
              <a:xfrm>
                <a:off x="838482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144746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2056451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8" name="Rectangle 27"/>
              <p:cNvSpPr/>
              <p:nvPr/>
            </p:nvSpPr>
            <p:spPr>
              <a:xfrm>
                <a:off x="2668526" y="609600"/>
                <a:ext cx="454419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327750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3886494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449547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5104462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5716538" y="609600"/>
                <a:ext cx="454419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6325521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6934506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754348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4104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132638" y="2133600"/>
            <a:ext cx="1303337" cy="22653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32638" y="5486400"/>
            <a:ext cx="1314633" cy="55252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Mealtime Rituals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What are your Child Care Center rituals around mealtime?</a:t>
            </a:r>
          </a:p>
          <a:p>
            <a:r>
              <a:rPr lang="en-US" dirty="0" smtClean="0"/>
              <a:t>What are your personal mealtime rituals?</a:t>
            </a:r>
          </a:p>
          <a:p>
            <a:endParaRPr lang="en-US" dirty="0"/>
          </a:p>
          <a:p>
            <a:pPr marL="0" indent="0">
              <a:buNone/>
            </a:pPr>
            <a:r>
              <a:rPr lang="en-US" sz="2400" i="1" dirty="0" smtClean="0"/>
              <a:t>For young children, rituals are comforting and provide stability.  They reinforce a bond or sense of identity and belonging to a particular group.</a:t>
            </a:r>
            <a:endParaRPr lang="en-US" sz="2400" i="1" dirty="0"/>
          </a:p>
        </p:txBody>
      </p:sp>
    </p:spTree>
    <p:extLst>
      <p:ext uri="{BB962C8B-B14F-4D97-AF65-F5344CB8AC3E}">
        <p14:creationId xmlns:p14="http://schemas.microsoft.com/office/powerpoint/2010/main" val="30979705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Rituals vs. Routine</a:t>
            </a:r>
            <a:endParaRPr lang="en-US" dirty="0"/>
          </a:p>
        </p:txBody>
      </p:sp>
      <p:sp>
        <p:nvSpPr>
          <p:cNvPr id="8" name="Text Placeholder 7"/>
          <p:cNvSpPr>
            <a:spLocks noGrp="1"/>
          </p:cNvSpPr>
          <p:nvPr>
            <p:ph type="body" idx="1"/>
          </p:nvPr>
        </p:nvSpPr>
        <p:spPr>
          <a:xfrm>
            <a:off x="457200" y="1779894"/>
            <a:ext cx="4040188" cy="639762"/>
          </a:xfrm>
        </p:spPr>
        <p:txBody>
          <a:bodyPr/>
          <a:lstStyle/>
          <a:p>
            <a:r>
              <a:rPr lang="en-US" dirty="0" smtClean="0"/>
              <a:t>Rituals create emotional value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2"/>
          </p:nvPr>
        </p:nvSpPr>
        <p:spPr>
          <a:xfrm>
            <a:off x="457200" y="2590799"/>
            <a:ext cx="4040188" cy="3535363"/>
          </a:xfrm>
        </p:spPr>
        <p:txBody>
          <a:bodyPr/>
          <a:lstStyle/>
          <a:p>
            <a:r>
              <a:rPr lang="en-US" dirty="0" smtClean="0"/>
              <a:t>Are meaningful activities</a:t>
            </a:r>
          </a:p>
          <a:p>
            <a:r>
              <a:rPr lang="en-US" dirty="0" smtClean="0"/>
              <a:t>Require carful focus and presence of mind</a:t>
            </a:r>
          </a:p>
          <a:p>
            <a:r>
              <a:rPr lang="en-US" dirty="0" smtClean="0"/>
              <a:t>Include</a:t>
            </a:r>
          </a:p>
          <a:p>
            <a:pPr lvl="1"/>
            <a:r>
              <a:rPr lang="en-US" dirty="0" smtClean="0"/>
              <a:t>Walks</a:t>
            </a:r>
          </a:p>
          <a:p>
            <a:pPr lvl="1"/>
            <a:r>
              <a:rPr lang="en-US" dirty="0" smtClean="0"/>
              <a:t>Prayer</a:t>
            </a:r>
          </a:p>
          <a:p>
            <a:pPr lvl="1"/>
            <a:r>
              <a:rPr lang="en-US" dirty="0" smtClean="0"/>
              <a:t>Mediation</a:t>
            </a:r>
          </a:p>
        </p:txBody>
      </p:sp>
      <p:sp>
        <p:nvSpPr>
          <p:cNvPr id="9" name="Text Placeholder 8"/>
          <p:cNvSpPr>
            <a:spLocks noGrp="1"/>
          </p:cNvSpPr>
          <p:nvPr>
            <p:ph type="body" sz="quarter" idx="3"/>
          </p:nvPr>
        </p:nvSpPr>
        <p:spPr>
          <a:xfrm>
            <a:off x="4645025" y="1743075"/>
            <a:ext cx="4041775" cy="639762"/>
          </a:xfrm>
        </p:spPr>
        <p:txBody>
          <a:bodyPr/>
          <a:lstStyle/>
          <a:p>
            <a:r>
              <a:rPr lang="en-US" dirty="0" smtClean="0"/>
              <a:t>Routines can contribute to positive behaviors</a:t>
            </a:r>
            <a:endParaRPr lang="en-US" dirty="0"/>
          </a:p>
        </p:txBody>
      </p:sp>
      <p:sp>
        <p:nvSpPr>
          <p:cNvPr id="10" name="Content Placeholder 9"/>
          <p:cNvSpPr>
            <a:spLocks noGrp="1"/>
          </p:cNvSpPr>
          <p:nvPr>
            <p:ph sz="quarter" idx="4"/>
          </p:nvPr>
        </p:nvSpPr>
        <p:spPr>
          <a:xfrm>
            <a:off x="4645025" y="2590799"/>
            <a:ext cx="4041775" cy="3535364"/>
          </a:xfrm>
        </p:spPr>
        <p:txBody>
          <a:bodyPr/>
          <a:lstStyle/>
          <a:p>
            <a:r>
              <a:rPr lang="en-US" dirty="0" smtClean="0"/>
              <a:t>Performed without conscious thinking</a:t>
            </a:r>
          </a:p>
          <a:p>
            <a:r>
              <a:rPr lang="en-US" dirty="0" smtClean="0"/>
              <a:t>Does not require focus and presence of mind</a:t>
            </a:r>
          </a:p>
          <a:p>
            <a:r>
              <a:rPr lang="en-US" dirty="0" smtClean="0"/>
              <a:t>Include</a:t>
            </a:r>
          </a:p>
          <a:p>
            <a:pPr lvl="1"/>
            <a:r>
              <a:rPr lang="en-US" dirty="0" smtClean="0"/>
              <a:t>Going to work</a:t>
            </a:r>
          </a:p>
          <a:p>
            <a:pPr lvl="1"/>
            <a:r>
              <a:rPr lang="en-US" dirty="0" smtClean="0"/>
              <a:t>Preparing for bedtime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175764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Ritual Brainstorm Activity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Setting the table</a:t>
            </a:r>
          </a:p>
          <a:p>
            <a:r>
              <a:rPr lang="en-US" dirty="0" smtClean="0"/>
              <a:t>Mealtime discussion</a:t>
            </a:r>
          </a:p>
          <a:p>
            <a:r>
              <a:rPr lang="en-US" dirty="0" smtClean="0"/>
              <a:t>Cleanup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626046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2800" dirty="0" smtClean="0"/>
              <a:t>How can positive attitudes lead to healthy food habits and positive meal time behaviors?</a:t>
            </a:r>
            <a:endParaRPr lang="en-US" sz="28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905000"/>
            <a:ext cx="7391400" cy="4419600"/>
          </a:xfrm>
        </p:spPr>
        <p:txBody>
          <a:bodyPr/>
          <a:lstStyle/>
          <a:p>
            <a:pPr marL="0" indent="0">
              <a:buNone/>
            </a:pPr>
            <a:r>
              <a:rPr lang="en-US" sz="2400" dirty="0" smtClean="0"/>
              <a:t>Kids learn:</a:t>
            </a:r>
          </a:p>
          <a:p>
            <a:r>
              <a:rPr lang="en-US" sz="2400" dirty="0" smtClean="0"/>
              <a:t>to appreciate new foods</a:t>
            </a:r>
          </a:p>
          <a:p>
            <a:r>
              <a:rPr lang="en-US" sz="2400" dirty="0" smtClean="0"/>
              <a:t>to make healthy choices and figure out how much to eat by observing others.</a:t>
            </a:r>
          </a:p>
          <a:p>
            <a:r>
              <a:rPr lang="en-US" sz="2400" dirty="0" smtClean="0"/>
              <a:t>to eat meals and snacks at set times, rather than grazing throughout the day.</a:t>
            </a:r>
          </a:p>
          <a:p>
            <a:r>
              <a:rPr lang="en-US" sz="2400" dirty="0" smtClean="0"/>
              <a:t>cooperation and responsibility by contributing to mealtimes tasks.</a:t>
            </a:r>
          </a:p>
          <a:p>
            <a:r>
              <a:rPr lang="en-US" sz="2400" dirty="0" smtClean="0"/>
              <a:t>the value of eating together, and the conversation helps them develop social skills and good manners.</a:t>
            </a:r>
          </a:p>
          <a:p>
            <a:endParaRPr lang="en-US" sz="2400" dirty="0" smtClean="0"/>
          </a:p>
          <a:p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246937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1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1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2" dur="10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0" dur="10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5" dur="1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1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1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8" dur="10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What Do Children Learn About Eating From You?  </a:t>
            </a: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What, when, and where to eat and drink</a:t>
            </a:r>
          </a:p>
          <a:p>
            <a:r>
              <a:rPr lang="en-US" dirty="0" smtClean="0"/>
              <a:t>How to prepare food</a:t>
            </a:r>
          </a:p>
          <a:p>
            <a:r>
              <a:rPr lang="en-US" dirty="0" smtClean="0"/>
              <a:t>How to serve food</a:t>
            </a:r>
          </a:p>
          <a:p>
            <a:r>
              <a:rPr lang="en-US" dirty="0" smtClean="0"/>
              <a:t>Mealtime behavior</a:t>
            </a:r>
          </a:p>
          <a:p>
            <a:r>
              <a:rPr lang="en-US" dirty="0" smtClean="0"/>
              <a:t>Attitudes about food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92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92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92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92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92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92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92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92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921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921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600" dirty="0"/>
              <a:t>What Do Children Learn About Eating From You? 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52801" y="2143992"/>
            <a:ext cx="4419600" cy="3381874"/>
          </a:xfrm>
        </p:spPr>
      </p:pic>
      <p:sp>
        <p:nvSpPr>
          <p:cNvPr id="5" name="Right Arrow 4"/>
          <p:cNvSpPr/>
          <p:nvPr/>
        </p:nvSpPr>
        <p:spPr>
          <a:xfrm>
            <a:off x="304799" y="2133600"/>
            <a:ext cx="3048001" cy="3124200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311726" y="2957036"/>
            <a:ext cx="2355273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If this staff member was eating a fast food meal out of a bag  instead of the school lunch…. </a:t>
            </a:r>
            <a:endParaRPr lang="en-US" sz="2000" dirty="0"/>
          </a:p>
        </p:txBody>
      </p:sp>
      <p:sp>
        <p:nvSpPr>
          <p:cNvPr id="7" name="TextBox 6"/>
          <p:cNvSpPr txBox="1"/>
          <p:nvPr/>
        </p:nvSpPr>
        <p:spPr>
          <a:xfrm>
            <a:off x="762000" y="5417127"/>
            <a:ext cx="2507673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</a:t>
            </a:r>
            <a:r>
              <a:rPr lang="en-US" sz="2000" dirty="0" smtClean="0"/>
              <a:t>what message would that send to the kids?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17868068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457200" y="5130800"/>
            <a:ext cx="7239000" cy="990600"/>
          </a:xfrm>
          <a:prstGeom prst="rect">
            <a:avLst/>
          </a:prstGeom>
          <a:gradFill>
            <a:gsLst>
              <a:gs pos="0">
                <a:schemeClr val="accent1">
                  <a:tint val="100000"/>
                  <a:shade val="100000"/>
                  <a:satMod val="130000"/>
                  <a:alpha val="40000"/>
                </a:schemeClr>
              </a:gs>
              <a:gs pos="100000">
                <a:schemeClr val="accent1">
                  <a:tint val="50000"/>
                  <a:shade val="100000"/>
                  <a:satMod val="350000"/>
                </a:schemeClr>
              </a:gs>
            </a:gsLst>
          </a:gra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8195" name="Title 1"/>
          <p:cNvSpPr>
            <a:spLocks noGrp="1"/>
          </p:cNvSpPr>
          <p:nvPr>
            <p:ph type="title"/>
          </p:nvPr>
        </p:nvSpPr>
        <p:spPr>
          <a:xfrm>
            <a:off x="457200" y="-93663"/>
            <a:ext cx="8229600" cy="1219201"/>
          </a:xfrm>
        </p:spPr>
        <p:txBody>
          <a:bodyPr/>
          <a:lstStyle/>
          <a:p>
            <a:r>
              <a:rPr lang="en-US" smtClean="0"/>
              <a:t>Children Imitate Others</a:t>
            </a:r>
          </a:p>
        </p:txBody>
      </p:sp>
      <p:sp>
        <p:nvSpPr>
          <p:cNvPr id="8196" name="Content Placeholder 2"/>
          <p:cNvSpPr>
            <a:spLocks noGrp="1"/>
          </p:cNvSpPr>
          <p:nvPr>
            <p:ph idx="1"/>
          </p:nvPr>
        </p:nvSpPr>
        <p:spPr>
          <a:xfrm>
            <a:off x="457200" y="1381125"/>
            <a:ext cx="7391400" cy="4144963"/>
          </a:xfrm>
        </p:spPr>
        <p:txBody>
          <a:bodyPr/>
          <a:lstStyle/>
          <a:p>
            <a:pPr>
              <a:buFont typeface="Arial" charset="0"/>
              <a:buNone/>
            </a:pPr>
            <a:r>
              <a:rPr lang="en-US" sz="3000" smtClean="0"/>
              <a:t>Children imitate:</a:t>
            </a:r>
          </a:p>
          <a:p>
            <a:endParaRPr lang="en-US" sz="800" smtClean="0"/>
          </a:p>
          <a:p>
            <a:pPr>
              <a:spcBef>
                <a:spcPct val="0"/>
              </a:spcBef>
            </a:pPr>
            <a:r>
              <a:rPr lang="en-US" sz="3000" smtClean="0"/>
              <a:t>Parents</a:t>
            </a:r>
          </a:p>
          <a:p>
            <a:pPr>
              <a:spcBef>
                <a:spcPct val="0"/>
              </a:spcBef>
            </a:pPr>
            <a:r>
              <a:rPr lang="en-US" sz="3000" smtClean="0"/>
              <a:t>Caregivers</a:t>
            </a:r>
          </a:p>
          <a:p>
            <a:pPr>
              <a:spcBef>
                <a:spcPct val="0"/>
              </a:spcBef>
            </a:pPr>
            <a:r>
              <a:rPr lang="en-US" sz="3000" smtClean="0"/>
              <a:t>Siblings</a:t>
            </a:r>
          </a:p>
          <a:p>
            <a:pPr>
              <a:spcBef>
                <a:spcPct val="0"/>
              </a:spcBef>
            </a:pPr>
            <a:r>
              <a:rPr lang="en-US" sz="3000" smtClean="0"/>
              <a:t>Relatives</a:t>
            </a:r>
          </a:p>
          <a:p>
            <a:pPr>
              <a:spcBef>
                <a:spcPct val="0"/>
              </a:spcBef>
            </a:pPr>
            <a:r>
              <a:rPr lang="en-US" sz="3000" smtClean="0"/>
              <a:t>Other children</a:t>
            </a:r>
          </a:p>
          <a:p>
            <a:pPr>
              <a:spcBef>
                <a:spcPct val="0"/>
              </a:spcBef>
            </a:pPr>
            <a:r>
              <a:rPr lang="en-US" sz="3000" smtClean="0"/>
              <a:t>Celebrities and cartoon heroes</a:t>
            </a:r>
          </a:p>
          <a:p>
            <a:pPr>
              <a:spcBef>
                <a:spcPct val="0"/>
              </a:spcBef>
            </a:pPr>
            <a:endParaRPr lang="en-US" smtClean="0"/>
          </a:p>
          <a:p>
            <a:pPr>
              <a:spcBef>
                <a:spcPct val="0"/>
              </a:spcBef>
              <a:buFont typeface="Arial" charset="0"/>
              <a:buNone/>
            </a:pPr>
            <a:r>
              <a:rPr lang="en-US" sz="2400" i="1" smtClean="0"/>
              <a:t>	Model the behaviors and attitudes you want children to follow. They are watching you!</a:t>
            </a:r>
          </a:p>
          <a:p>
            <a:pPr>
              <a:buFont typeface="Arial" charset="0"/>
              <a:buNone/>
            </a:pPr>
            <a:endParaRPr lang="en-US" i="1" smtClean="0"/>
          </a:p>
          <a:p>
            <a:endParaRPr lang="en-US" smtClean="0"/>
          </a:p>
        </p:txBody>
      </p:sp>
      <p:pic>
        <p:nvPicPr>
          <p:cNvPr id="8197" name="Picture 5" descr="C:\Documents and Settings\laedwards\My Documents\My Pictures\modeling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364038" y="1855788"/>
            <a:ext cx="3484562" cy="23352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762000"/>
          </a:xfrm>
        </p:spPr>
        <p:txBody>
          <a:bodyPr/>
          <a:lstStyle/>
          <a:p>
            <a:r>
              <a:rPr lang="en-US" sz="3600" dirty="0" smtClean="0"/>
              <a:t>Feeding Kids Well Takes Teamwork!</a:t>
            </a:r>
            <a:endParaRPr lang="en-US" sz="3600" dirty="0"/>
          </a:p>
        </p:txBody>
      </p:sp>
      <p:sp>
        <p:nvSpPr>
          <p:cNvPr id="4" name="TextBox 3"/>
          <p:cNvSpPr txBox="1"/>
          <p:nvPr/>
        </p:nvSpPr>
        <p:spPr>
          <a:xfrm>
            <a:off x="533400" y="4038600"/>
            <a:ext cx="7543800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spcAft>
                <a:spcPts val="1200"/>
              </a:spcAft>
            </a:pPr>
            <a:r>
              <a:rPr lang="en-US" sz="2400" dirty="0" smtClean="0"/>
              <a:t>The children in this classroom are learning that fruits and vegetables make great snacks.</a:t>
            </a:r>
            <a:endParaRPr lang="en-US" sz="2400" dirty="0"/>
          </a:p>
          <a:p>
            <a:pPr algn="ctr">
              <a:spcAft>
                <a:spcPts val="1200"/>
              </a:spcAft>
            </a:pPr>
            <a:r>
              <a:rPr lang="en-US" sz="2400" dirty="0" smtClean="0"/>
              <a:t>Every day this week, the afternoon snack has been milk and graham crackers.</a:t>
            </a:r>
            <a:endParaRPr lang="en-US" sz="2400" dirty="0"/>
          </a:p>
          <a:p>
            <a:pPr algn="ctr">
              <a:spcAft>
                <a:spcPts val="1200"/>
              </a:spcAft>
            </a:pPr>
            <a:r>
              <a:rPr lang="en-US" sz="2400" dirty="0" smtClean="0"/>
              <a:t>What message are the kids getting?</a:t>
            </a:r>
            <a:endParaRPr lang="en-US" sz="2000" dirty="0"/>
          </a:p>
        </p:txBody>
      </p:sp>
      <p:pic>
        <p:nvPicPr>
          <p:cNvPr id="6" name="Content Placeholder 5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23953" y="1371600"/>
            <a:ext cx="3393017" cy="2544763"/>
          </a:xfrm>
        </p:spPr>
      </p:pic>
    </p:spTree>
    <p:extLst>
      <p:ext uri="{BB962C8B-B14F-4D97-AF65-F5344CB8AC3E}">
        <p14:creationId xmlns:p14="http://schemas.microsoft.com/office/powerpoint/2010/main" val="77152183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Want Kids to Reach for Healthy Foods?</a:t>
            </a:r>
          </a:p>
        </p:txBody>
      </p:sp>
      <p:sp>
        <p:nvSpPr>
          <p:cNvPr id="1024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sz="1200" dirty="0" smtClean="0"/>
          </a:p>
          <a:p>
            <a:r>
              <a:rPr lang="en-US" dirty="0" smtClean="0"/>
              <a:t>Make sure healthy foods are in reach!</a:t>
            </a:r>
          </a:p>
          <a:p>
            <a:r>
              <a:rPr lang="en-US" dirty="0" smtClean="0"/>
              <a:t>Let kids learn by choosing for themselves which foods to take and how much to eat</a:t>
            </a:r>
          </a:p>
          <a:p>
            <a:r>
              <a:rPr lang="en-US" dirty="0" smtClean="0"/>
              <a:t>Let them help with food preparation in age-appropriate ways</a:t>
            </a:r>
          </a:p>
          <a:p>
            <a:endParaRPr lang="en-US" dirty="0" smtClean="0"/>
          </a:p>
          <a:p>
            <a:endParaRPr 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Activity 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Fruit and Vegetable Mystery Bag</a:t>
            </a:r>
          </a:p>
          <a:p>
            <a:pPr lvl="1"/>
            <a:r>
              <a:rPr lang="en-US" sz="2000" dirty="0" smtClean="0"/>
              <a:t>Place one whole fruit or veggie into a brown paper bag.  </a:t>
            </a:r>
            <a:endParaRPr lang="en-US" sz="2000" dirty="0"/>
          </a:p>
          <a:p>
            <a:pPr lvl="1"/>
            <a:r>
              <a:rPr lang="en-US" sz="2000" dirty="0" smtClean="0"/>
              <a:t>Allow the kids to place their hands in the bag one at a time and ask them to describe what they are feeling.</a:t>
            </a:r>
          </a:p>
          <a:p>
            <a:pPr lvl="1"/>
            <a:r>
              <a:rPr lang="en-US" sz="2000" dirty="0" smtClean="0"/>
              <a:t>Once the mystery is solved, ask the kids if they have tried this food before, did they like it, would they like to try it?</a:t>
            </a:r>
          </a:p>
          <a:p>
            <a:pPr lvl="1"/>
            <a:r>
              <a:rPr lang="en-US" sz="2000" dirty="0" smtClean="0"/>
              <a:t>Have the kids taste test the food.</a:t>
            </a:r>
          </a:p>
          <a:p>
            <a:pPr marL="457200" lvl="1" indent="0">
              <a:buNone/>
            </a:pPr>
            <a:endParaRPr lang="en-US" sz="2000" dirty="0" smtClean="0"/>
          </a:p>
          <a:p>
            <a:pPr marL="457200" lvl="1" indent="0">
              <a:buNone/>
            </a:pPr>
            <a:r>
              <a:rPr lang="en-US" sz="2000" dirty="0" smtClean="0"/>
              <a:t>For </a:t>
            </a:r>
            <a:r>
              <a:rPr lang="en-US" sz="2000" smtClean="0"/>
              <a:t>full instructions see page 2 of </a:t>
            </a:r>
            <a:r>
              <a:rPr lang="en-US" sz="2000" b="1" i="1" dirty="0" smtClean="0"/>
              <a:t>Exploring </a:t>
            </a:r>
            <a:r>
              <a:rPr lang="en-US" sz="2000" b="1" i="1" smtClean="0"/>
              <a:t>Foods Together.</a:t>
            </a:r>
            <a:endParaRPr lang="en-US" sz="2000" dirty="0" smtClean="0"/>
          </a:p>
          <a:p>
            <a:pPr lvl="1"/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323852881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Goal Setting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Complete the worksheet on page 9</a:t>
            </a:r>
          </a:p>
          <a:p>
            <a:r>
              <a:rPr lang="en-US" dirty="0" smtClean="0"/>
              <a:t>Discuss in small groups </a:t>
            </a:r>
          </a:p>
          <a:p>
            <a:pPr lvl="1"/>
            <a:r>
              <a:rPr lang="en-US" dirty="0" smtClean="0"/>
              <a:t>Mealtime rituals</a:t>
            </a:r>
          </a:p>
          <a:p>
            <a:pPr lvl="1"/>
            <a:r>
              <a:rPr lang="en-US" dirty="0" smtClean="0"/>
              <a:t>Modeling healthy mealtime behaviors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2451220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2971800"/>
          </a:xfrm>
        </p:spPr>
        <p:txBody>
          <a:bodyPr/>
          <a:lstStyle/>
          <a:p>
            <a:pPr eaLnBrk="1" hangingPunct="1"/>
            <a:r>
              <a:rPr lang="en-US" sz="6600" smtClean="0"/>
              <a:t>Questions?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Equity.thmx</Template>
  <TotalTime>2857</TotalTime>
  <Words>514</Words>
  <Application>Microsoft Office PowerPoint</Application>
  <PresentationFormat>On-screen Show (4:3)</PresentationFormat>
  <Paragraphs>82</Paragraphs>
  <Slides>13</Slides>
  <Notes>3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8" baseType="lpstr">
      <vt:lpstr>ＭＳ Ｐゴシック</vt:lpstr>
      <vt:lpstr>Arial</vt:lpstr>
      <vt:lpstr>Calibri</vt:lpstr>
      <vt:lpstr>Wingdings</vt:lpstr>
      <vt:lpstr>Office Theme</vt:lpstr>
      <vt:lpstr>Module 1: Creating Positive Mealtime  Attitudes</vt:lpstr>
      <vt:lpstr>Mealtime Rituals</vt:lpstr>
      <vt:lpstr>Rituals vs. Routine</vt:lpstr>
      <vt:lpstr>Ritual Brainstorm Activity</vt:lpstr>
      <vt:lpstr>How can positive attitudes lead to healthy food habits and positive meal time behaviors?</vt:lpstr>
      <vt:lpstr>What Do Children Learn About Eating From You?  </vt:lpstr>
      <vt:lpstr>What Do Children Learn About Eating From You? </vt:lpstr>
      <vt:lpstr>Children Imitate Others</vt:lpstr>
      <vt:lpstr>Feeding Kids Well Takes Teamwork!</vt:lpstr>
      <vt:lpstr>Want Kids to Reach for Healthy Foods?</vt:lpstr>
      <vt:lpstr>Activity </vt:lpstr>
      <vt:lpstr>Goal Setting</vt:lpstr>
      <vt:lpstr>Questions?</vt:lpstr>
    </vt:vector>
  </TitlesOfParts>
  <Company>Winking Fish, Inc.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Module 1: The Power of Mealtime Rituals in Early Childhood</dc:title>
  <dc:creator>Kieran Daly</dc:creator>
  <cp:lastModifiedBy>Courtney Kennedy</cp:lastModifiedBy>
  <cp:revision>112</cp:revision>
  <cp:lastPrinted>2017-04-14T17:05:05Z</cp:lastPrinted>
  <dcterms:created xsi:type="dcterms:W3CDTF">2008-09-27T23:05:46Z</dcterms:created>
  <dcterms:modified xsi:type="dcterms:W3CDTF">2017-05-08T19:31:11Z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Offisync_FolderId">
    <vt:lpwstr/>
  </property>
  <property fmtid="{D5CDD505-2E9C-101B-9397-08002B2CF9AE}" pid="3" name="Offisync_SaveTime">
    <vt:lpwstr/>
  </property>
  <property fmtid="{D5CDD505-2E9C-101B-9397-08002B2CF9AE}" pid="4" name="Offisync_IsSaved">
    <vt:lpwstr>False</vt:lpwstr>
  </property>
  <property fmtid="{D5CDD505-2E9C-101B-9397-08002B2CF9AE}" pid="5" name="Offisync_UniqueId">
    <vt:lpwstr>84975;21443984</vt:lpwstr>
  </property>
  <property fmtid="{D5CDD505-2E9C-101B-9397-08002B2CF9AE}" pid="6" name="CentralDesktop_MDAdded">
    <vt:lpwstr>True</vt:lpwstr>
  </property>
  <property fmtid="{D5CDD505-2E9C-101B-9397-08002B2CF9AE}" pid="7" name="Offisync_FileTitle">
    <vt:lpwstr/>
  </property>
  <property fmtid="{D5CDD505-2E9C-101B-9397-08002B2CF9AE}" pid="8" name="Offisync_UpdateToken">
    <vt:lpwstr>2012-12-05T13:57:02-0500</vt:lpwstr>
  </property>
  <property fmtid="{D5CDD505-2E9C-101B-9397-08002B2CF9AE}" pid="9" name="Offisync_ProviderName">
    <vt:lpwstr>Central Desktop</vt:lpwstr>
  </property>
</Properties>
</file>