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5" Type="http://schemas.openxmlformats.org/officeDocument/2006/relationships/custom-properties" Target="docProps/custom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62" r:id="rId3"/>
    <p:sldId id="275" r:id="rId4"/>
    <p:sldId id="264" r:id="rId5"/>
    <p:sldId id="265" r:id="rId6"/>
    <p:sldId id="266" r:id="rId7"/>
    <p:sldId id="267" r:id="rId8"/>
    <p:sldId id="268" r:id="rId9"/>
    <p:sldId id="270" r:id="rId10"/>
    <p:sldId id="273" r:id="rId11"/>
    <p:sldId id="274" r:id="rId12"/>
    <p:sldId id="271" r:id="rId13"/>
    <p:sldId id="272" r:id="rId14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ＭＳ Ｐゴシック" pitchFamily="-65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Objects="1">
      <p:cViewPr varScale="1">
        <p:scale>
          <a:sx n="87" d="100"/>
          <a:sy n="87" d="100"/>
        </p:scale>
        <p:origin x="1494" y="96"/>
      </p:cViewPr>
      <p:guideLst>
        <p:guide orient="horz" pos="2160"/>
        <p:guide pos="2880"/>
      </p:guideLst>
    </p:cSldViewPr>
  </p:slideViewPr>
  <p:outlineViewPr>
    <p:cViewPr>
      <p:scale>
        <a:sx n="33" d="100"/>
        <a:sy n="33" d="100"/>
      </p:scale>
      <p:origin x="0" y="0"/>
    </p:cViewPr>
  </p:outlin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tableStyles" Target="tableStyle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presProps" Target="presProp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511425"/>
            <a:ext cx="7086600" cy="1470025"/>
          </a:xfrm>
        </p:spPr>
        <p:txBody>
          <a:bodyPr/>
          <a:lstStyle>
            <a:lvl1pPr algn="l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685800" y="4267200"/>
            <a:ext cx="7086600" cy="1752600"/>
          </a:xfrm>
        </p:spPr>
        <p:txBody>
          <a:bodyPr/>
          <a:lstStyle>
            <a:lvl1pPr marL="0" indent="0" algn="l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4F5678C-B180-4334-B6C2-C742D07175D2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47B78C8C-E82B-4512-8AF4-B2910AC84897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833A1FF6-AA47-4E3E-ACC3-311E30D83FAE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F373241-76D3-4985-8B37-8E7BB9FB7AF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6288087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7CE7456-A346-43F4-AE7E-1354C6E34091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9A30037-360A-4674-8E30-20EB12B9CC50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926FDDF-FDBA-4142-8058-67D097BB1AA6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54D47DB2-1577-48AB-A811-936CD2BFCA8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260475"/>
          </a:xfrm>
        </p:spPr>
        <p:txBody>
          <a:bodyPr/>
          <a:lstStyle>
            <a:lvl1pPr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46C992A-9D80-4342-B294-6905AD35ED7C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EC11B7A1-CE19-414E-A7AD-7441DF62610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A30770E6-4251-487D-85FF-E1AD2AAF8AFB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5E6FAFC-384F-4139-ACFA-E6FB57AD3393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720C6A3A-DEFA-4291-9778-3738D44D5622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A59D870-CA47-4AFE-84E3-BBB07BAFC2C1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15" descr="ofl_logo_ppt"/>
          <p:cNvPicPr>
            <a:picLocks noChangeAspect="1" noChangeArrowheads="1"/>
          </p:cNvPicPr>
          <p:nvPr userDrawn="1"/>
        </p:nvPicPr>
        <p:blipFill>
          <a:blip r:embed="rId2"/>
          <a:srcRect b="30060"/>
          <a:stretch>
            <a:fillRect/>
          </a:stretch>
        </p:blipFill>
        <p:spPr bwMode="auto">
          <a:xfrm>
            <a:off x="8077200" y="4968875"/>
            <a:ext cx="866775" cy="1492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67FE4FD8-00E7-4156-8E17-04C35DB50A83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7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29BF55AB-5BC2-458E-AF6E-C6BB4AA611E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 smtClean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38A4458-9B95-452A-A7D4-187EC6ED9EBD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A1DB3A5-B1CA-4922-8A35-9CE6D0E542AA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FBF6A7BD-484D-45DF-BA6F-45B4253AC662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C390611C-7C5C-4FAF-91EB-AD3D40DF93B4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94EF5E64-870F-4AF0-A6D5-20E9B28E83E6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3149BADB-DEDC-4309-9B2E-B5412D42B7D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jpe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jpe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8" descr="Childcare_BG.jpg"/>
          <p:cNvPicPr>
            <a:picLocks noChangeAspect="1"/>
          </p:cNvPicPr>
          <p:nvPr userDrawn="1"/>
        </p:nvPicPr>
        <p:blipFill>
          <a:blip r:embed="rId13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1027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457200"/>
            <a:ext cx="8229600" cy="1219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</a:p>
        </p:txBody>
      </p:sp>
      <p:sp>
        <p:nvSpPr>
          <p:cNvPr id="1028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981200"/>
            <a:ext cx="7391400" cy="4144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fld id="{FA56BE43-27F5-48B0-832D-0D32A225FB56}" type="datetime1">
              <a:rPr lang="en-US"/>
              <a:pPr>
                <a:defRPr/>
              </a:pPr>
              <a:t>12/3/2015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  <a:ea typeface="ＭＳ Ｐゴシック" pitchFamily="-65" charset="-128"/>
              </a:defRPr>
            </a:lvl1pPr>
          </a:lstStyle>
          <a:p>
            <a:pPr>
              <a:defRPr/>
            </a:pPr>
            <a:fld id="{23B14942-F2E1-4165-9F92-2E5D6ABE25FD}" type="slidenum">
              <a:rPr lang="en-US"/>
              <a:pPr>
                <a:defRPr/>
              </a:pPr>
              <a:t>‹#›</a:t>
            </a:fld>
            <a:endParaRPr lang="en-US"/>
          </a:p>
        </p:txBody>
      </p:sp>
      <p:grpSp>
        <p:nvGrpSpPr>
          <p:cNvPr id="1032" name="Group 40"/>
          <p:cNvGrpSpPr>
            <a:grpSpLocks/>
          </p:cNvGrpSpPr>
          <p:nvPr userDrawn="1"/>
        </p:nvGrpSpPr>
        <p:grpSpPr bwMode="auto">
          <a:xfrm>
            <a:off x="0" y="6484938"/>
            <a:ext cx="9144000" cy="274637"/>
            <a:chOff x="0" y="6484940"/>
            <a:chExt cx="9463264" cy="296860"/>
          </a:xfrm>
        </p:grpSpPr>
        <p:grpSp>
          <p:nvGrpSpPr>
            <p:cNvPr id="1034" name="Group 22"/>
            <p:cNvGrpSpPr>
              <a:grpSpLocks/>
            </p:cNvGrpSpPr>
            <p:nvPr/>
          </p:nvGrpSpPr>
          <p:grpSpPr bwMode="auto">
            <a:xfrm flipV="1">
              <a:off x="0" y="6484940"/>
              <a:ext cx="4662664" cy="296860"/>
              <a:chOff x="838200" y="609600"/>
              <a:chExt cx="7162800" cy="457200"/>
            </a:xfrm>
          </p:grpSpPr>
          <p:sp>
            <p:nvSpPr>
              <p:cNvPr id="28" name="Rectangle 27"/>
              <p:cNvSpPr/>
              <p:nvPr/>
            </p:nvSpPr>
            <p:spPr>
              <a:xfrm>
                <a:off x="838200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144897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2057230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2668007" y="609600"/>
                <a:ext cx="454297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3276259" y="609600"/>
                <a:ext cx="45682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3887036" y="609600"/>
                <a:ext cx="454297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4495290" y="609600"/>
                <a:ext cx="456820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5106067" y="609600"/>
                <a:ext cx="454297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5714319" y="609600"/>
                <a:ext cx="4568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7" name="Rectangle 36"/>
              <p:cNvSpPr/>
              <p:nvPr/>
            </p:nvSpPr>
            <p:spPr>
              <a:xfrm>
                <a:off x="6325096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8" name="Rectangle 37"/>
              <p:cNvSpPr/>
              <p:nvPr/>
            </p:nvSpPr>
            <p:spPr>
              <a:xfrm>
                <a:off x="6933349" y="609600"/>
                <a:ext cx="456820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9" name="Rectangle 38"/>
              <p:cNvSpPr/>
              <p:nvPr/>
            </p:nvSpPr>
            <p:spPr>
              <a:xfrm>
                <a:off x="7544126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1035" name="Group 23"/>
            <p:cNvGrpSpPr>
              <a:grpSpLocks/>
            </p:cNvGrpSpPr>
            <p:nvPr/>
          </p:nvGrpSpPr>
          <p:grpSpPr bwMode="auto">
            <a:xfrm flipV="1">
              <a:off x="4800600" y="6484940"/>
              <a:ext cx="4662664" cy="296860"/>
              <a:chOff x="838200" y="609600"/>
              <a:chExt cx="7162800" cy="457200"/>
            </a:xfrm>
          </p:grpSpPr>
          <p:sp>
            <p:nvSpPr>
              <p:cNvPr id="16" name="Rectangle 15"/>
              <p:cNvSpPr/>
              <p:nvPr/>
            </p:nvSpPr>
            <p:spPr>
              <a:xfrm>
                <a:off x="838254" y="609600"/>
                <a:ext cx="45682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1449031" y="609600"/>
                <a:ext cx="45682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2057285" y="609600"/>
                <a:ext cx="456820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2668061" y="609600"/>
                <a:ext cx="456820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3278838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3887090" y="609600"/>
                <a:ext cx="45682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4497867" y="609600"/>
                <a:ext cx="454297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3" name="Rectangle 22"/>
              <p:cNvSpPr/>
              <p:nvPr/>
            </p:nvSpPr>
            <p:spPr>
              <a:xfrm>
                <a:off x="5106121" y="609600"/>
                <a:ext cx="456820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4" name="Rectangle 23"/>
              <p:cNvSpPr/>
              <p:nvPr/>
            </p:nvSpPr>
            <p:spPr>
              <a:xfrm>
                <a:off x="5716898" y="609600"/>
                <a:ext cx="454297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5" name="Rectangle 24"/>
              <p:cNvSpPr/>
              <p:nvPr/>
            </p:nvSpPr>
            <p:spPr>
              <a:xfrm>
                <a:off x="6325150" y="609600"/>
                <a:ext cx="4568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6935926" y="609600"/>
                <a:ext cx="454297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7544180" y="609600"/>
                <a:ext cx="456820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1033" name="Picture 36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 userDrawn="1"/>
        </p:nvPicPr>
        <p:blipFill>
          <a:blip r:embed="rId14"/>
          <a:srcRect/>
          <a:stretch>
            <a:fillRect/>
          </a:stretch>
        </p:blipFill>
        <p:spPr bwMode="auto">
          <a:xfrm>
            <a:off x="8001000" y="4432300"/>
            <a:ext cx="1044575" cy="1816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 bg1="lt1" tx1="dk1" bg2="lt2" tx2="dk2" accent1="accent1" accent2="accent2" accent3="accent3" accent4="accent4" accent5="accent5" accent6="accent6" hlink="hlink" folHlink="folHlink"/>
  <p:sldLayoutIdLst>
    <p:sldLayoutId id="2147483934" r:id="rId1"/>
    <p:sldLayoutId id="2147483935" r:id="rId2"/>
    <p:sldLayoutId id="2147483943" r:id="rId3"/>
    <p:sldLayoutId id="2147483936" r:id="rId4"/>
    <p:sldLayoutId id="2147483937" r:id="rId5"/>
    <p:sldLayoutId id="2147483938" r:id="rId6"/>
    <p:sldLayoutId id="2147483939" r:id="rId7"/>
    <p:sldLayoutId id="2147483944" r:id="rId8"/>
    <p:sldLayoutId id="2147483940" r:id="rId9"/>
    <p:sldLayoutId id="2147483941" r:id="rId10"/>
    <p:sldLayoutId id="2147483942" r:id="rId11"/>
  </p:sldLayoutIdLst>
  <p:txStyles>
    <p:titleStyle>
      <a:lvl1pPr algn="l" defTabSz="457200" rtl="0" eaLnBrk="0" fontAlgn="base" hangingPunct="0">
        <a:spcBef>
          <a:spcPct val="0"/>
        </a:spcBef>
        <a:spcAft>
          <a:spcPct val="0"/>
        </a:spcAft>
        <a:defRPr sz="4000" b="1" kern="1200">
          <a:solidFill>
            <a:schemeClr val="tx1"/>
          </a:solidFill>
          <a:latin typeface="+mj-lt"/>
          <a:ea typeface="ＭＳ Ｐゴシック" pitchFamily="-65" charset="-128"/>
          <a:cs typeface="ＭＳ Ｐゴシック" pitchFamily="-65" charset="-128"/>
        </a:defRPr>
      </a:lvl1pPr>
      <a:lvl2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2pPr>
      <a:lvl3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3pPr>
      <a:lvl4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4pPr>
      <a:lvl5pPr algn="l" defTabSz="457200" rtl="0" eaLnBrk="0" fontAlgn="base" hangingPunct="0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5pPr>
      <a:lvl6pPr marL="4572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6pPr>
      <a:lvl7pPr marL="9144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7pPr>
      <a:lvl8pPr marL="13716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8pPr>
      <a:lvl9pPr marL="1828800" algn="l" defTabSz="457200" rtl="0" fontAlgn="base">
        <a:spcBef>
          <a:spcPct val="0"/>
        </a:spcBef>
        <a:spcAft>
          <a:spcPct val="0"/>
        </a:spcAft>
        <a:defRPr sz="4000" b="1">
          <a:solidFill>
            <a:schemeClr val="tx1"/>
          </a:solidFill>
          <a:latin typeface="Arial" pitchFamily="-65" charset="0"/>
          <a:ea typeface="ＭＳ Ｐゴシック" pitchFamily="-65" charset="-128"/>
          <a:cs typeface="ＭＳ Ｐゴシック" pitchFamily="-65" charset="-128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SzPct val="110000"/>
        <a:buFont typeface="Arial" charset="0"/>
        <a:buChar char="•"/>
        <a:defRPr sz="3200" kern="1200">
          <a:solidFill>
            <a:schemeClr val="tx1"/>
          </a:solidFill>
          <a:latin typeface="+mn-lt"/>
          <a:ea typeface="ＭＳ Ｐゴシック" pitchFamily="-65" charset="-128"/>
          <a:cs typeface="ＭＳ Ｐゴシック" pitchFamily="-65" charset="-128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8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4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Clr>
          <a:schemeClr val="tx2"/>
        </a:buClr>
        <a:buFont typeface="Wingdings" pitchFamily="-65" charset="2"/>
        <a:buChar char="§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Clr>
          <a:srgbClr val="F79646"/>
        </a:buClr>
        <a:buFont typeface="Arial" charset="0"/>
        <a:buChar char="•"/>
        <a:defRPr sz="2000" kern="1200">
          <a:solidFill>
            <a:schemeClr val="tx1"/>
          </a:solidFill>
          <a:latin typeface="+mn-lt"/>
          <a:ea typeface="ＭＳ Ｐゴシック" pitchFamily="-65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4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7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15" descr="Childcare_BG.jpg"/>
          <p:cNvPicPr>
            <a:picLocks noChangeAspect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0" y="0"/>
            <a:ext cx="9144000" cy="6858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sp>
        <p:nvSpPr>
          <p:cNvPr id="4099" name="Title 1"/>
          <p:cNvSpPr>
            <a:spLocks noGrp="1"/>
          </p:cNvSpPr>
          <p:nvPr>
            <p:ph type="ctrTitle"/>
          </p:nvPr>
        </p:nvSpPr>
        <p:spPr>
          <a:xfrm>
            <a:off x="685800" y="2133600"/>
            <a:ext cx="6680200" cy="2228850"/>
          </a:xfrm>
        </p:spPr>
        <p:txBody>
          <a:bodyPr/>
          <a:lstStyle/>
          <a:p>
            <a:pPr eaLnBrk="1" hangingPunct="1"/>
            <a:r>
              <a:rPr lang="en-US" sz="3600" smtClean="0"/>
              <a:t>Module 2:</a:t>
            </a:r>
            <a:br>
              <a:rPr lang="en-US" sz="3600" smtClean="0"/>
            </a:br>
            <a:r>
              <a:rPr lang="en-US" sz="3600" smtClean="0"/>
              <a:t>Safe Cooking with Confidence</a:t>
            </a:r>
          </a:p>
        </p:txBody>
      </p:sp>
      <p:sp>
        <p:nvSpPr>
          <p:cNvPr id="4100" name="Subtitle 7"/>
          <p:cNvSpPr>
            <a:spLocks noGrp="1"/>
          </p:cNvSpPr>
          <p:nvPr>
            <p:ph type="subTitle" idx="1"/>
          </p:nvPr>
        </p:nvSpPr>
        <p:spPr>
          <a:xfrm>
            <a:off x="767820" y="973959"/>
            <a:ext cx="7878763" cy="1464441"/>
          </a:xfrm>
        </p:spPr>
        <p:txBody>
          <a:bodyPr/>
          <a:lstStyle/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Cooking Matters EXTRA for Center-Based </a:t>
            </a:r>
          </a:p>
          <a:p>
            <a:pPr eaLnBrk="1" hangingPunct="1"/>
            <a:r>
              <a:rPr lang="en-US" dirty="0" smtClean="0">
                <a:solidFill>
                  <a:srgbClr val="898989"/>
                </a:solidFill>
              </a:rPr>
              <a:t>Child Care Professionals</a:t>
            </a:r>
          </a:p>
        </p:txBody>
      </p:sp>
      <p:grpSp>
        <p:nvGrpSpPr>
          <p:cNvPr id="4101" name="Group 36"/>
          <p:cNvGrpSpPr>
            <a:grpSpLocks/>
          </p:cNvGrpSpPr>
          <p:nvPr/>
        </p:nvGrpSpPr>
        <p:grpSpPr bwMode="auto">
          <a:xfrm>
            <a:off x="812800" y="685800"/>
            <a:ext cx="7493000" cy="234950"/>
            <a:chOff x="685800" y="457200"/>
            <a:chExt cx="8382000" cy="262647"/>
          </a:xfrm>
        </p:grpSpPr>
        <p:grpSp>
          <p:nvGrpSpPr>
            <p:cNvPr id="4105" name="Group 22"/>
            <p:cNvGrpSpPr>
              <a:grpSpLocks/>
            </p:cNvGrpSpPr>
            <p:nvPr/>
          </p:nvGrpSpPr>
          <p:grpSpPr bwMode="auto">
            <a:xfrm flipV="1">
              <a:off x="685800" y="457200"/>
              <a:ext cx="4114800" cy="262647"/>
              <a:chOff x="838200" y="609600"/>
              <a:chExt cx="7162800" cy="457200"/>
            </a:xfrm>
          </p:grpSpPr>
          <p:sp>
            <p:nvSpPr>
              <p:cNvPr id="10" name="Rectangle 9"/>
              <p:cNvSpPr/>
              <p:nvPr/>
            </p:nvSpPr>
            <p:spPr>
              <a:xfrm>
                <a:off x="838200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1" name="Rectangle 10"/>
              <p:cNvSpPr/>
              <p:nvPr/>
            </p:nvSpPr>
            <p:spPr>
              <a:xfrm>
                <a:off x="144718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2" name="Rectangle 11"/>
              <p:cNvSpPr/>
              <p:nvPr/>
            </p:nvSpPr>
            <p:spPr>
              <a:xfrm>
                <a:off x="2056168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3" name="Rectangle 12"/>
              <p:cNvSpPr/>
              <p:nvPr/>
            </p:nvSpPr>
            <p:spPr>
              <a:xfrm>
                <a:off x="2668244" y="609600"/>
                <a:ext cx="45442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4" name="Rectangle 13"/>
              <p:cNvSpPr/>
              <p:nvPr/>
            </p:nvSpPr>
            <p:spPr>
              <a:xfrm>
                <a:off x="327722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5" name="Rectangle 14"/>
              <p:cNvSpPr/>
              <p:nvPr/>
            </p:nvSpPr>
            <p:spPr>
              <a:xfrm>
                <a:off x="3886212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7" name="Rectangle 16"/>
              <p:cNvSpPr/>
              <p:nvPr/>
            </p:nvSpPr>
            <p:spPr>
              <a:xfrm>
                <a:off x="449519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8" name="Rectangle 17"/>
              <p:cNvSpPr/>
              <p:nvPr/>
            </p:nvSpPr>
            <p:spPr>
              <a:xfrm>
                <a:off x="5104180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19" name="Rectangle 18"/>
              <p:cNvSpPr/>
              <p:nvPr/>
            </p:nvSpPr>
            <p:spPr>
              <a:xfrm>
                <a:off x="5716255" y="609600"/>
                <a:ext cx="45442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0" name="Rectangle 19"/>
              <p:cNvSpPr/>
              <p:nvPr/>
            </p:nvSpPr>
            <p:spPr>
              <a:xfrm>
                <a:off x="6325240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1" name="Rectangle 20"/>
              <p:cNvSpPr/>
              <p:nvPr/>
            </p:nvSpPr>
            <p:spPr>
              <a:xfrm>
                <a:off x="6934224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2" name="Rectangle 21"/>
              <p:cNvSpPr/>
              <p:nvPr/>
            </p:nvSpPr>
            <p:spPr>
              <a:xfrm>
                <a:off x="754320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  <p:grpSp>
          <p:nvGrpSpPr>
            <p:cNvPr id="4106" name="Group 23"/>
            <p:cNvGrpSpPr>
              <a:grpSpLocks/>
            </p:cNvGrpSpPr>
            <p:nvPr/>
          </p:nvGrpSpPr>
          <p:grpSpPr bwMode="auto">
            <a:xfrm flipV="1">
              <a:off x="4953000" y="457200"/>
              <a:ext cx="4114800" cy="262647"/>
              <a:chOff x="838200" y="609600"/>
              <a:chExt cx="7162800" cy="457200"/>
            </a:xfrm>
          </p:grpSpPr>
          <p:sp>
            <p:nvSpPr>
              <p:cNvPr id="25" name="Rectangle 24"/>
              <p:cNvSpPr/>
              <p:nvPr/>
            </p:nvSpPr>
            <p:spPr>
              <a:xfrm>
                <a:off x="838482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6" name="Rectangle 25"/>
              <p:cNvSpPr/>
              <p:nvPr/>
            </p:nvSpPr>
            <p:spPr>
              <a:xfrm>
                <a:off x="1447465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7" name="Rectangle 26"/>
              <p:cNvSpPr/>
              <p:nvPr/>
            </p:nvSpPr>
            <p:spPr>
              <a:xfrm>
                <a:off x="2056451" y="609600"/>
                <a:ext cx="457511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8" name="Rectangle 27"/>
              <p:cNvSpPr/>
              <p:nvPr/>
            </p:nvSpPr>
            <p:spPr>
              <a:xfrm>
                <a:off x="2668526" y="609600"/>
                <a:ext cx="454419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29" name="Rectangle 28"/>
              <p:cNvSpPr/>
              <p:nvPr/>
            </p:nvSpPr>
            <p:spPr>
              <a:xfrm>
                <a:off x="3277509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0" name="Rectangle 29"/>
              <p:cNvSpPr/>
              <p:nvPr/>
            </p:nvSpPr>
            <p:spPr>
              <a:xfrm>
                <a:off x="3886494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1" name="Rectangle 30"/>
              <p:cNvSpPr/>
              <p:nvPr/>
            </p:nvSpPr>
            <p:spPr>
              <a:xfrm>
                <a:off x="4495477" y="609600"/>
                <a:ext cx="457511" cy="457200"/>
              </a:xfrm>
              <a:prstGeom prst="rect">
                <a:avLst/>
              </a:prstGeom>
              <a:solidFill>
                <a:schemeClr val="tx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2" name="Rectangle 31"/>
              <p:cNvSpPr/>
              <p:nvPr/>
            </p:nvSpPr>
            <p:spPr>
              <a:xfrm>
                <a:off x="5104462" y="609600"/>
                <a:ext cx="457511" cy="457200"/>
              </a:xfrm>
              <a:prstGeom prst="rect">
                <a:avLst/>
              </a:prstGeom>
              <a:solidFill>
                <a:schemeClr val="accent2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3" name="Rectangle 32"/>
              <p:cNvSpPr/>
              <p:nvPr/>
            </p:nvSpPr>
            <p:spPr>
              <a:xfrm>
                <a:off x="5716538" y="609600"/>
                <a:ext cx="454419" cy="457200"/>
              </a:xfrm>
              <a:prstGeom prst="rect">
                <a:avLst/>
              </a:prstGeom>
              <a:solidFill>
                <a:schemeClr val="accent3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4" name="Rectangle 33"/>
              <p:cNvSpPr/>
              <p:nvPr/>
            </p:nvSpPr>
            <p:spPr>
              <a:xfrm>
                <a:off x="6325521" y="609600"/>
                <a:ext cx="457511" cy="457200"/>
              </a:xfrm>
              <a:prstGeom prst="rect">
                <a:avLst/>
              </a:prstGeom>
              <a:solidFill>
                <a:schemeClr val="accent4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5" name="Rectangle 34"/>
              <p:cNvSpPr/>
              <p:nvPr/>
            </p:nvSpPr>
            <p:spPr>
              <a:xfrm>
                <a:off x="6934506" y="609600"/>
                <a:ext cx="457511" cy="457200"/>
              </a:xfrm>
              <a:prstGeom prst="rect">
                <a:avLst/>
              </a:prstGeom>
              <a:solidFill>
                <a:schemeClr val="accent6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  <p:sp>
            <p:nvSpPr>
              <p:cNvPr id="36" name="Rectangle 35"/>
              <p:cNvSpPr/>
              <p:nvPr/>
            </p:nvSpPr>
            <p:spPr>
              <a:xfrm>
                <a:off x="7543489" y="609600"/>
                <a:ext cx="457511" cy="457200"/>
              </a:xfrm>
              <a:prstGeom prst="rect">
                <a:avLst/>
              </a:prstGeom>
              <a:solidFill>
                <a:schemeClr val="accent5"/>
              </a:solidFill>
              <a:ln>
                <a:noFill/>
              </a:ln>
              <a:effectLst/>
            </p:spPr>
            <p:style>
              <a:lnRef idx="1">
                <a:schemeClr val="accent1"/>
              </a:lnRef>
              <a:fillRef idx="3">
                <a:schemeClr val="accent1"/>
              </a:fillRef>
              <a:effectRef idx="2">
                <a:schemeClr val="accent1"/>
              </a:effectRef>
              <a:fontRef idx="minor">
                <a:schemeClr val="lt1"/>
              </a:fontRef>
            </p:style>
            <p:txBody>
              <a:bodyPr anchor="ctr"/>
              <a:lstStyle/>
              <a:p>
                <a:pPr algn="ctr">
                  <a:defRPr/>
                </a:pPr>
                <a:endParaRPr lang="en-US">
                  <a:solidFill>
                    <a:srgbClr val="FFFFFF"/>
                  </a:solidFill>
                  <a:ea typeface="ＭＳ Ｐゴシック" pitchFamily="-65" charset="-128"/>
                </a:endParaRPr>
              </a:p>
            </p:txBody>
          </p:sp>
        </p:grpSp>
      </p:grpSp>
      <p:pic>
        <p:nvPicPr>
          <p:cNvPr id="4104" name="Picture 35" descr="\\lacietwo.our.strength.org\ourshare\Public\File Swap\Communications\COMM RESOURCES\RESOURCE CENTER\Logos\Cooking Matters\Vertical\Vertical\color\print\CM_vert_cmyk.jpg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7239000" y="2286000"/>
            <a:ext cx="1263650" cy="21955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268207" y="5674491"/>
            <a:ext cx="1314633" cy="552527"/>
          </a:xfrm>
          <a:prstGeom prst="rect">
            <a:avLst/>
          </a:prstGeom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Why Should Food Safety Be a Top Priority For You?</a:t>
            </a:r>
          </a:p>
        </p:txBody>
      </p:sp>
      <p:pic>
        <p:nvPicPr>
          <p:cNvPr id="5124" name="Picture 6" descr="C:\Documents and Settings\laedwards\My Documents\My Pictures\child eating strawberry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85800" y="1981200"/>
            <a:ext cx="2557463" cy="3830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12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Why Should Food Safety Be a Top Priority For You?</a:t>
            </a:r>
          </a:p>
        </p:txBody>
      </p:sp>
      <p:sp>
        <p:nvSpPr>
          <p:cNvPr id="5123" name="Content Placeholder 2"/>
          <p:cNvSpPr>
            <a:spLocks noGrp="1"/>
          </p:cNvSpPr>
          <p:nvPr>
            <p:ph idx="1"/>
          </p:nvPr>
        </p:nvSpPr>
        <p:spPr>
          <a:xfrm>
            <a:off x="3352800" y="1981200"/>
            <a:ext cx="5807075" cy="4144963"/>
          </a:xfrm>
        </p:spPr>
        <p:txBody>
          <a:bodyPr/>
          <a:lstStyle/>
          <a:p>
            <a:pPr eaLnBrk="1" hangingPunct="1">
              <a:spcBef>
                <a:spcPct val="0"/>
              </a:spcBef>
              <a:buFont typeface="Arial" charset="0"/>
              <a:buNone/>
            </a:pPr>
            <a:endParaRPr lang="en-US" dirty="0" smtClean="0"/>
          </a:p>
          <a:p>
            <a:pPr eaLnBrk="1" hangingPunct="1">
              <a:spcBef>
                <a:spcPct val="0"/>
              </a:spcBef>
              <a:buFont typeface="Arial" charset="0"/>
              <a:buNone/>
            </a:pPr>
            <a:r>
              <a:rPr lang="en-US" dirty="0" smtClean="0"/>
              <a:t>Infants and young children are</a:t>
            </a:r>
          </a:p>
          <a:p>
            <a:pPr eaLnBrk="1" hangingPunct="1">
              <a:spcBef>
                <a:spcPct val="0"/>
              </a:spcBef>
              <a:buFont typeface="Arial" charset="0"/>
              <a:buNone/>
            </a:pPr>
            <a:r>
              <a:rPr lang="en-US" dirty="0" smtClean="0"/>
              <a:t>at a greater risk for foodborne</a:t>
            </a:r>
          </a:p>
          <a:p>
            <a:pPr eaLnBrk="1" hangingPunct="1">
              <a:spcBef>
                <a:spcPct val="0"/>
              </a:spcBef>
              <a:buFont typeface="Arial" charset="0"/>
              <a:buNone/>
            </a:pPr>
            <a:r>
              <a:rPr lang="en-US" dirty="0" smtClean="0"/>
              <a:t>illness.</a:t>
            </a:r>
          </a:p>
        </p:txBody>
      </p:sp>
      <p:pic>
        <p:nvPicPr>
          <p:cNvPr id="5124" name="Picture 6" descr="C:\Documents and Settings\laedwards\My Documents\My Pictures\child eating strawberry.jpg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685800" y="1981200"/>
            <a:ext cx="2557463" cy="3830638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  <p:extLst>
      <p:ext uri="{BB962C8B-B14F-4D97-AF65-F5344CB8AC3E}">
        <p14:creationId xmlns:p14="http://schemas.microsoft.com/office/powerpoint/2010/main" val="252447931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6" name="Title 1"/>
          <p:cNvSpPr>
            <a:spLocks noGrp="1"/>
          </p:cNvSpPr>
          <p:nvPr>
            <p:ph type="title"/>
          </p:nvPr>
        </p:nvSpPr>
        <p:spPr>
          <a:xfrm>
            <a:off x="354013" y="-190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Prevent Food Contamination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573088" y="1479550"/>
            <a:ext cx="7391400" cy="4144963"/>
          </a:xfrm>
        </p:spPr>
        <p:txBody>
          <a:bodyPr/>
          <a:lstStyle/>
          <a:p>
            <a:pPr eaLnBrk="1" hangingPunct="1">
              <a:buFont typeface="Arial" charset="0"/>
              <a:buNone/>
              <a:defRPr/>
            </a:pPr>
            <a:r>
              <a:rPr lang="en-US" dirty="0" smtClean="0"/>
              <a:t>Follow these three basic principles:</a:t>
            </a:r>
          </a:p>
          <a:p>
            <a:pPr eaLnBrk="1" hangingPunct="1">
              <a:buFont typeface="Arial" charset="0"/>
              <a:buNone/>
              <a:defRPr/>
            </a:pPr>
            <a:endParaRPr lang="en-US" sz="800" dirty="0" smtClean="0"/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Practice good hygiene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Avoid cross-contamination</a:t>
            </a:r>
          </a:p>
          <a:p>
            <a:pPr marL="514350" indent="-514350">
              <a:buFont typeface="Arial" pitchFamily="34" charset="0"/>
              <a:buChar char="•"/>
              <a:defRPr/>
            </a:pPr>
            <a:r>
              <a:rPr lang="en-US" dirty="0" smtClean="0"/>
              <a:t>Keep foods out of the “danger zone”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170" name="Title 1"/>
          <p:cNvSpPr>
            <a:spLocks noGrp="1"/>
          </p:cNvSpPr>
          <p:nvPr>
            <p:ph type="title"/>
          </p:nvPr>
        </p:nvSpPr>
        <p:spPr>
          <a:xfrm>
            <a:off x="419100" y="-104775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Practice Good Hygiene</a:t>
            </a:r>
          </a:p>
        </p:txBody>
      </p:sp>
      <p:sp>
        <p:nvSpPr>
          <p:cNvPr id="7171" name="Content Placeholder 2"/>
          <p:cNvSpPr>
            <a:spLocks noGrp="1"/>
          </p:cNvSpPr>
          <p:nvPr>
            <p:ph idx="1"/>
          </p:nvPr>
        </p:nvSpPr>
        <p:spPr>
          <a:xfrm>
            <a:off x="815975" y="1339850"/>
            <a:ext cx="7391400" cy="4144963"/>
          </a:xfrm>
        </p:spPr>
        <p:txBody>
          <a:bodyPr/>
          <a:lstStyle/>
          <a:p>
            <a:r>
              <a:rPr lang="en-US" smtClean="0"/>
              <a:t>Wash your hands</a:t>
            </a:r>
          </a:p>
          <a:p>
            <a:r>
              <a:rPr lang="en-US" smtClean="0"/>
              <a:t>Wash children’s hands</a:t>
            </a:r>
          </a:p>
          <a:p>
            <a:r>
              <a:rPr lang="en-US" smtClean="0"/>
              <a:t>Wash often with soap and warm water </a:t>
            </a:r>
          </a:p>
          <a:p>
            <a:pPr>
              <a:buFont typeface="Arial" charset="0"/>
              <a:buNone/>
            </a:pPr>
            <a:r>
              <a:rPr lang="en-US" smtClean="0"/>
              <a:t>	for at least 20 seconds</a:t>
            </a:r>
          </a:p>
        </p:txBody>
      </p:sp>
      <p:pic>
        <p:nvPicPr>
          <p:cNvPr id="7172" name="Picture 4" descr="D9533CBC-0DEB-43E1-A130-CF09A04B318A@Saturnflyer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311150" y="3932238"/>
            <a:ext cx="3790950" cy="231616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194" name="Title 1"/>
          <p:cNvSpPr>
            <a:spLocks noGrp="1"/>
          </p:cNvSpPr>
          <p:nvPr>
            <p:ph type="title"/>
          </p:nvPr>
        </p:nvSpPr>
        <p:spPr>
          <a:xfrm>
            <a:off x="406400" y="-31750"/>
            <a:ext cx="8229600" cy="1219200"/>
          </a:xfrm>
        </p:spPr>
        <p:txBody>
          <a:bodyPr/>
          <a:lstStyle/>
          <a:p>
            <a:pPr eaLnBrk="1" hangingPunct="1"/>
            <a:r>
              <a:rPr lang="en-US" smtClean="0"/>
              <a:t>Avoid Cross-Contamination</a:t>
            </a:r>
          </a:p>
        </p:txBody>
      </p:sp>
      <p:sp>
        <p:nvSpPr>
          <p:cNvPr id="8195" name="Content Placeholder 2"/>
          <p:cNvSpPr>
            <a:spLocks noGrp="1"/>
          </p:cNvSpPr>
          <p:nvPr>
            <p:ph idx="1"/>
          </p:nvPr>
        </p:nvSpPr>
        <p:spPr>
          <a:xfrm>
            <a:off x="663575" y="1466850"/>
            <a:ext cx="7924800" cy="3459163"/>
          </a:xfrm>
        </p:spPr>
        <p:txBody>
          <a:bodyPr/>
          <a:lstStyle/>
          <a:p>
            <a:pPr>
              <a:spcBef>
                <a:spcPts val="1200"/>
              </a:spcBef>
            </a:pPr>
            <a:r>
              <a:rPr lang="en-US" sz="3000" dirty="0" smtClean="0"/>
              <a:t>Wash cutting boards, dishes, utensils, and work surfaces before and after food preparation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Use separate cutting boards and work surfaces for raw meats and produce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Place cooked food on a clean plate</a:t>
            </a:r>
          </a:p>
          <a:p>
            <a:pPr>
              <a:spcBef>
                <a:spcPts val="1200"/>
              </a:spcBef>
            </a:pPr>
            <a:r>
              <a:rPr lang="en-US" sz="3000" dirty="0" smtClean="0"/>
              <a:t>Disinfect serving areas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smtClean="0"/>
              <a:t>Avoid Cross-Contamination (cont.)</a:t>
            </a:r>
          </a:p>
        </p:txBody>
      </p:sp>
      <p:graphicFrame>
        <p:nvGraphicFramePr>
          <p:cNvPr id="5" name="Content Placeholder 4"/>
          <p:cNvGraphicFramePr>
            <a:graphicFrameLocks noGrp="1"/>
          </p:cNvGraphicFramePr>
          <p:nvPr>
            <p:ph idx="1"/>
          </p:nvPr>
        </p:nvGraphicFramePr>
        <p:xfrm>
          <a:off x="457200" y="2209800"/>
          <a:ext cx="7010400" cy="1828800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3505200"/>
                <a:gridCol w="3505200"/>
              </a:tblGrid>
              <a:tr h="142240"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Sanitize*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dirty="0" smtClean="0">
                          <a:solidFill>
                            <a:schemeClr val="tx1"/>
                          </a:solidFill>
                        </a:rPr>
                        <a:t>Disinfect*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  <a:tr h="370840">
                <a:tc>
                  <a:txBody>
                    <a:bodyPr/>
                    <a:lstStyle/>
                    <a:p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To soak, clean in a chlorine solution of 1 Tablespoon of household chlorine bleach mixed with one gallon of water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To wipe, clean surfaces with a </a:t>
                      </a:r>
                      <a:r>
                        <a:rPr lang="en-US" sz="1800" u="sng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stronger</a:t>
                      </a:r>
                      <a:r>
                        <a:rPr lang="en-US" sz="1800" kern="1200" dirty="0" smtClean="0">
                          <a:solidFill>
                            <a:schemeClr val="dk1"/>
                          </a:solidFill>
                          <a:latin typeface="+mn-lt"/>
                          <a:ea typeface="+mn-ea"/>
                          <a:cs typeface="+mn-cs"/>
                        </a:rPr>
                        <a:t> chlorine solution of l/4 cup household chlorine bleach mixed with one gallon of cool water</a:t>
                      </a:r>
                      <a:endParaRPr lang="en-US" dirty="0">
                        <a:solidFill>
                          <a:schemeClr val="tx1"/>
                        </a:solidFill>
                      </a:endParaRPr>
                    </a:p>
                  </a:txBody>
                  <a:tcPr>
                    <a:lnL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noFill/>
                  </a:tcPr>
                </a:tc>
              </a:tr>
            </a:tbl>
          </a:graphicData>
        </a:graphic>
      </p:graphicFrame>
      <p:sp>
        <p:nvSpPr>
          <p:cNvPr id="9230" name="Rectangle 5"/>
          <p:cNvSpPr>
            <a:spLocks noChangeArrowheads="1"/>
          </p:cNvSpPr>
          <p:nvPr/>
        </p:nvSpPr>
        <p:spPr bwMode="auto">
          <a:xfrm>
            <a:off x="533400" y="4829175"/>
            <a:ext cx="6934200" cy="5842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anchor="ctr">
            <a:spAutoFit/>
          </a:bodyPr>
          <a:lstStyle/>
          <a:p>
            <a:pPr eaLnBrk="0" hangingPunct="0"/>
            <a:r>
              <a:rPr lang="en-US" sz="1600" i="1">
                <a:cs typeface="Arial" charset="0"/>
              </a:rPr>
              <a:t>*These are solution guidelines; be sure to follow the requirements set by your local health department</a:t>
            </a:r>
            <a:r>
              <a:rPr lang="en-US" sz="1600">
                <a:cs typeface="Arial" charset="0"/>
              </a:rPr>
              <a:t>.</a:t>
            </a:r>
            <a:endParaRPr lang="en-US" sz="160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4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Keep Foods Out of the Danger Zone</a:t>
            </a:r>
          </a:p>
        </p:txBody>
      </p:sp>
      <p:sp>
        <p:nvSpPr>
          <p:cNvPr id="10243" name="Content Placeholder 2"/>
          <p:cNvSpPr>
            <a:spLocks noGrp="1"/>
          </p:cNvSpPr>
          <p:nvPr>
            <p:ph idx="1"/>
          </p:nvPr>
        </p:nvSpPr>
        <p:spPr>
          <a:xfrm>
            <a:off x="457200" y="1646238"/>
            <a:ext cx="5410200" cy="4144962"/>
          </a:xfrm>
        </p:spPr>
        <p:txBody>
          <a:bodyPr/>
          <a:lstStyle/>
          <a:p>
            <a:endParaRPr lang="en-US" smtClean="0"/>
          </a:p>
          <a:p>
            <a:r>
              <a:rPr lang="en-US" sz="3000" smtClean="0"/>
              <a:t>Store, cook, and hold foods at safe temperatures</a:t>
            </a:r>
          </a:p>
          <a:p>
            <a:pPr lvl="1"/>
            <a:r>
              <a:rPr lang="en-US" smtClean="0"/>
              <a:t>Keep hot foods hot</a:t>
            </a:r>
          </a:p>
          <a:p>
            <a:pPr lvl="1"/>
            <a:r>
              <a:rPr lang="en-US" smtClean="0"/>
              <a:t>Keep cold foods cold</a:t>
            </a:r>
          </a:p>
          <a:p>
            <a:pPr>
              <a:buFont typeface="Arial" charset="0"/>
              <a:buNone/>
            </a:pPr>
            <a:endParaRPr lang="en-US" smtClean="0"/>
          </a:p>
          <a:p>
            <a:r>
              <a:rPr lang="en-US" sz="3000" smtClean="0"/>
              <a:t>Use tools to check the internal temperatures</a:t>
            </a:r>
          </a:p>
        </p:txBody>
      </p:sp>
      <p:pic>
        <p:nvPicPr>
          <p:cNvPr id="10244" name="Picture 5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913438" y="1066800"/>
            <a:ext cx="3154362" cy="53721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266" name="Title 1"/>
          <p:cNvSpPr>
            <a:spLocks noGrp="1"/>
          </p:cNvSpPr>
          <p:nvPr>
            <p:ph type="title"/>
          </p:nvPr>
        </p:nvSpPr>
        <p:spPr>
          <a:xfrm>
            <a:off x="457200" y="76200"/>
            <a:ext cx="8229600" cy="1219200"/>
          </a:xfrm>
        </p:spPr>
        <p:txBody>
          <a:bodyPr/>
          <a:lstStyle/>
          <a:p>
            <a:r>
              <a:rPr lang="en-US" smtClean="0"/>
              <a:t>Create a Safe Food Environment</a:t>
            </a:r>
          </a:p>
        </p:txBody>
      </p:sp>
      <p:sp>
        <p:nvSpPr>
          <p:cNvPr id="11267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7620000" cy="4144962"/>
          </a:xfrm>
        </p:spPr>
        <p:txBody>
          <a:bodyPr/>
          <a:lstStyle/>
          <a:p>
            <a:pPr>
              <a:spcBef>
                <a:spcPts val="1200"/>
              </a:spcBef>
            </a:pPr>
            <a:r>
              <a:rPr lang="en-US" sz="2800" dirty="0" smtClean="0"/>
              <a:t>Store sharp objects and labeled chemicals out of reach</a:t>
            </a:r>
          </a:p>
          <a:p>
            <a:pPr>
              <a:spcBef>
                <a:spcPts val="1200"/>
              </a:spcBef>
            </a:pPr>
            <a:r>
              <a:rPr lang="en-US" sz="2800" dirty="0" smtClean="0"/>
              <a:t>Enforce safe behaviors in the kitchen </a:t>
            </a:r>
          </a:p>
          <a:p>
            <a:pPr>
              <a:spcBef>
                <a:spcPts val="1200"/>
              </a:spcBef>
            </a:pPr>
            <a:r>
              <a:rPr lang="en-US" sz="2800" dirty="0" smtClean="0"/>
              <a:t>Keep kitchen, storage, and eating areas clean and uncluttered </a:t>
            </a:r>
          </a:p>
          <a:p>
            <a:pPr>
              <a:spcBef>
                <a:spcPts val="1200"/>
              </a:spcBef>
            </a:pPr>
            <a:r>
              <a:rPr lang="en-US" sz="2800" dirty="0" smtClean="0"/>
              <a:t>Set up an age-appropriate environment (furniture, eating and serving utensils)</a:t>
            </a:r>
          </a:p>
          <a:p>
            <a:pPr>
              <a:spcBef>
                <a:spcPts val="1200"/>
              </a:spcBef>
            </a:pPr>
            <a:r>
              <a:rPr lang="en-US" sz="2800" dirty="0" smtClean="0"/>
              <a:t>Offer appropriate foods, avoiding: </a:t>
            </a:r>
          </a:p>
          <a:p>
            <a:pPr marL="914400">
              <a:spcBef>
                <a:spcPts val="600"/>
              </a:spcBef>
              <a:buFont typeface="Courier New" pitchFamily="49" charset="0"/>
              <a:buChar char="o"/>
            </a:pPr>
            <a:r>
              <a:rPr lang="en-US" sz="2000" dirty="0" smtClean="0"/>
              <a:t>Allergens</a:t>
            </a:r>
          </a:p>
          <a:p>
            <a:pPr marL="914400">
              <a:spcBef>
                <a:spcPts val="600"/>
              </a:spcBef>
              <a:buFont typeface="Courier New" pitchFamily="49" charset="0"/>
              <a:buChar char="o"/>
            </a:pPr>
            <a:r>
              <a:rPr lang="en-US" sz="2000" dirty="0" smtClean="0"/>
              <a:t>Choking hazards</a:t>
            </a:r>
          </a:p>
          <a:p>
            <a:endParaRPr lang="en-US" sz="28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990600" y="1371600"/>
            <a:ext cx="6324600" cy="301383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>
              <a:lnSpc>
                <a:spcPct val="150000"/>
              </a:lnSpc>
            </a:pPr>
            <a:r>
              <a:rPr lang="en-US" sz="4400" dirty="0" smtClean="0"/>
              <a:t>Individual Portion Cooking with </a:t>
            </a:r>
          </a:p>
          <a:p>
            <a:pPr algn="ctr">
              <a:lnSpc>
                <a:spcPct val="150000"/>
              </a:lnSpc>
            </a:pPr>
            <a:r>
              <a:rPr lang="en-US" sz="4400" dirty="0" smtClean="0"/>
              <a:t>Rebus Cards</a:t>
            </a:r>
            <a:endParaRPr lang="en-US" sz="4400" dirty="0"/>
          </a:p>
        </p:txBody>
      </p:sp>
    </p:spTree>
    <p:extLst>
      <p:ext uri="{BB962C8B-B14F-4D97-AF65-F5344CB8AC3E}">
        <p14:creationId xmlns:p14="http://schemas.microsoft.com/office/powerpoint/2010/main" val="301589520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010833" y="164364"/>
            <a:ext cx="4754880" cy="63660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6007015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2290" name="Title 1"/>
          <p:cNvSpPr>
            <a:spLocks noGrp="1"/>
          </p:cNvSpPr>
          <p:nvPr>
            <p:ph type="title"/>
          </p:nvPr>
        </p:nvSpPr>
        <p:spPr>
          <a:xfrm>
            <a:off x="379413" y="-144463"/>
            <a:ext cx="8229600" cy="1219201"/>
          </a:xfrm>
        </p:spPr>
        <p:txBody>
          <a:bodyPr/>
          <a:lstStyle/>
          <a:p>
            <a:pPr eaLnBrk="1" hangingPunct="1"/>
            <a:r>
              <a:rPr lang="en-US" dirty="0" smtClean="0"/>
              <a:t>Before You Begin Cooking…</a:t>
            </a:r>
          </a:p>
        </p:txBody>
      </p:sp>
      <p:sp>
        <p:nvSpPr>
          <p:cNvPr id="12291" name="Content Placeholder 4"/>
          <p:cNvSpPr>
            <a:spLocks noGrp="1"/>
          </p:cNvSpPr>
          <p:nvPr>
            <p:ph idx="1"/>
          </p:nvPr>
        </p:nvSpPr>
        <p:spPr>
          <a:xfrm>
            <a:off x="366713" y="1219200"/>
            <a:ext cx="7543800" cy="4144963"/>
          </a:xfrm>
        </p:spPr>
        <p:txBody>
          <a:bodyPr/>
          <a:lstStyle/>
          <a:p>
            <a:pPr marL="0" indent="0">
              <a:spcBef>
                <a:spcPts val="1200"/>
              </a:spcBef>
              <a:buNone/>
            </a:pPr>
            <a:r>
              <a:rPr lang="en-US" b="1" dirty="0" smtClean="0"/>
              <a:t>What order should these steps go in?</a:t>
            </a:r>
          </a:p>
          <a:p>
            <a:pPr marL="457200" indent="-457200">
              <a:spcBef>
                <a:spcPts val="1200"/>
              </a:spcBef>
              <a:spcAft>
                <a:spcPts val="600"/>
              </a:spcAft>
              <a:buSzPct val="115000"/>
              <a:buFont typeface="Arial" pitchFamily="34" charset="0"/>
              <a:buChar char="_"/>
            </a:pPr>
            <a:r>
              <a:rPr lang="en-US" sz="2800" dirty="0" smtClean="0"/>
              <a:t>Prep </a:t>
            </a:r>
            <a:r>
              <a:rPr lang="en-US" sz="2800" dirty="0"/>
              <a:t>all of the ingredients so that they are ready to be used in the </a:t>
            </a:r>
            <a:r>
              <a:rPr lang="en-US" sz="2800" dirty="0" smtClean="0"/>
              <a:t>recipe</a:t>
            </a:r>
          </a:p>
          <a:p>
            <a:pPr marL="457200" indent="-457200">
              <a:spcBef>
                <a:spcPts val="1200"/>
              </a:spcBef>
              <a:spcAft>
                <a:spcPts val="600"/>
              </a:spcAft>
              <a:buSzPct val="115000"/>
              <a:buFont typeface="Arial" pitchFamily="34" charset="0"/>
              <a:buChar char="_"/>
            </a:pPr>
            <a:r>
              <a:rPr lang="en-US" sz="2800" dirty="0" smtClean="0"/>
              <a:t>Note the required and optional ingredients</a:t>
            </a:r>
          </a:p>
          <a:p>
            <a:pPr marL="457200" indent="-457200">
              <a:spcBef>
                <a:spcPts val="1200"/>
              </a:spcBef>
              <a:spcAft>
                <a:spcPts val="600"/>
              </a:spcAft>
              <a:buSzPct val="115000"/>
              <a:buFont typeface="Arial" pitchFamily="34" charset="0"/>
              <a:buChar char="_"/>
            </a:pPr>
            <a:r>
              <a:rPr lang="en-US" sz="2800" dirty="0" smtClean="0"/>
              <a:t>Review </a:t>
            </a:r>
            <a:r>
              <a:rPr lang="en-US" sz="2800" dirty="0"/>
              <a:t>the steps again before you </a:t>
            </a:r>
            <a:r>
              <a:rPr lang="en-US" sz="2800" dirty="0" smtClean="0"/>
              <a:t>begin</a:t>
            </a:r>
          </a:p>
          <a:p>
            <a:pPr marL="457200" indent="-457200">
              <a:spcBef>
                <a:spcPts val="1200"/>
              </a:spcBef>
              <a:spcAft>
                <a:spcPts val="600"/>
              </a:spcAft>
              <a:buSzPct val="115000"/>
              <a:buFont typeface="Arial" pitchFamily="34" charset="0"/>
              <a:buChar char="_"/>
            </a:pPr>
            <a:r>
              <a:rPr lang="en-US" sz="2800" dirty="0" smtClean="0"/>
              <a:t>Read </a:t>
            </a:r>
            <a:r>
              <a:rPr lang="en-US" sz="2800" dirty="0"/>
              <a:t>the recipe from start to </a:t>
            </a:r>
            <a:r>
              <a:rPr lang="en-US" sz="2800" dirty="0" smtClean="0"/>
              <a:t>finish</a:t>
            </a:r>
          </a:p>
          <a:p>
            <a:pPr marL="457200" indent="-457200">
              <a:spcBef>
                <a:spcPts val="1200"/>
              </a:spcBef>
              <a:spcAft>
                <a:spcPts val="600"/>
              </a:spcAft>
              <a:buSzPct val="115000"/>
              <a:buFont typeface="Arial" pitchFamily="34" charset="0"/>
              <a:buChar char="_"/>
            </a:pPr>
            <a:r>
              <a:rPr lang="en-US" sz="2800" dirty="0"/>
              <a:t>Gather all of the ingredients, cooking equipment, and serving dishes you need</a:t>
            </a:r>
          </a:p>
          <a:p>
            <a:pPr>
              <a:spcBef>
                <a:spcPts val="1200"/>
              </a:spcBef>
            </a:pPr>
            <a:endParaRPr lang="en-US" sz="30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314" name="Title 1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>
              <a:buFont typeface="Arial" charset="0"/>
              <a:buNone/>
            </a:pPr>
            <a:r>
              <a:rPr lang="en-US" sz="6600" b="1" smtClean="0"/>
              <a:t>Questions?</a:t>
            </a:r>
          </a:p>
        </p:txBody>
      </p:sp>
      <p:sp>
        <p:nvSpPr>
          <p:cNvPr id="4" name="TextBox 1"/>
          <p:cNvSpPr txBox="1"/>
          <p:nvPr/>
        </p:nvSpPr>
        <p:spPr>
          <a:xfrm>
            <a:off x="3657600" y="4953000"/>
            <a:ext cx="3657600" cy="107721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1pPr>
            <a:lvl2pPr marL="4572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2pPr>
            <a:lvl3pPr marL="9144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3pPr>
            <a:lvl4pPr marL="13716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4pPr>
            <a:lvl5pPr marL="1828800" algn="l" defTabSz="457200" rtl="0" fontAlgn="base">
              <a:spcBef>
                <a:spcPct val="0"/>
              </a:spcBef>
              <a:spcAft>
                <a:spcPct val="0"/>
              </a:spcAft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5pPr>
            <a:lvl6pPr marL="22860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6pPr>
            <a:lvl7pPr marL="27432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7pPr>
            <a:lvl8pPr marL="32004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8pPr>
            <a:lvl9pPr marL="3657600" algn="l" defTabSz="914400" rtl="0" eaLnBrk="1" latinLnBrk="0" hangingPunct="1">
              <a:defRPr kern="1200">
                <a:solidFill>
                  <a:schemeClr val="tx1"/>
                </a:solidFill>
                <a:latin typeface="Arial" charset="0"/>
                <a:ea typeface="ＭＳ Ｐゴシック" pitchFamily="-65" charset="-128"/>
                <a:cs typeface="+mn-cs"/>
              </a:defRPr>
            </a:lvl9pPr>
          </a:lstStyle>
          <a:p>
            <a:r>
              <a:rPr lang="en-US" sz="1600" i="1" dirty="0" smtClean="0"/>
              <a:t>Cooking </a:t>
            </a:r>
            <a:r>
              <a:rPr lang="en-US" sz="1600" i="1" smtClean="0"/>
              <a:t>Matters EXTRA for </a:t>
            </a:r>
            <a:r>
              <a:rPr lang="en-US" sz="1600" i="1" dirty="0" smtClean="0"/>
              <a:t>Center-Based Child Care Professionals </a:t>
            </a:r>
            <a:r>
              <a:rPr lang="en-US" sz="1600" dirty="0" smtClean="0"/>
              <a:t>was developed with support from the </a:t>
            </a:r>
            <a:r>
              <a:rPr lang="en-US" sz="1600" dirty="0" err="1" smtClean="0"/>
              <a:t>Pritzker</a:t>
            </a:r>
            <a:r>
              <a:rPr lang="en-US" sz="1600" dirty="0" smtClean="0"/>
              <a:t> Early Childhood Foundation</a:t>
            </a:r>
            <a:endParaRPr lang="en-US" sz="1600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Equity.thmx</Template>
  <TotalTime>2640</TotalTime>
  <Words>371</Words>
  <Application>Microsoft Office PowerPoint</Application>
  <PresentationFormat>On-screen Show (4:3)</PresentationFormat>
  <Paragraphs>57</Paragraphs>
  <Slides>13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13</vt:i4>
      </vt:variant>
    </vt:vector>
  </HeadingPairs>
  <TitlesOfParts>
    <vt:vector size="18" baseType="lpstr">
      <vt:lpstr>ＭＳ Ｐゴシック</vt:lpstr>
      <vt:lpstr>Arial</vt:lpstr>
      <vt:lpstr>Courier New</vt:lpstr>
      <vt:lpstr>Wingdings</vt:lpstr>
      <vt:lpstr>Office Theme</vt:lpstr>
      <vt:lpstr>Module 2: Safe Cooking with Confidence</vt:lpstr>
      <vt:lpstr>Why Should Food Safety Be a Top Priority For You?</vt:lpstr>
      <vt:lpstr>Why Should Food Safety Be a Top Priority For You?</vt:lpstr>
      <vt:lpstr>Prevent Food Contamination</vt:lpstr>
      <vt:lpstr>Practice Good Hygiene</vt:lpstr>
      <vt:lpstr>Avoid Cross-Contamination</vt:lpstr>
      <vt:lpstr>Avoid Cross-Contamination (cont.)</vt:lpstr>
      <vt:lpstr>Keep Foods Out of the Danger Zone</vt:lpstr>
      <vt:lpstr>Create a Safe Food Environment</vt:lpstr>
      <vt:lpstr>PowerPoint Presentation</vt:lpstr>
      <vt:lpstr>PowerPoint Presentation</vt:lpstr>
      <vt:lpstr>Before You Begin Cooking…</vt:lpstr>
      <vt:lpstr>PowerPoint Presentation</vt:lpstr>
    </vt:vector>
  </TitlesOfParts>
  <Company>Winking Fish, Inc.</Company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Module 1: The Power of Mealtime Rituals in Early Childhood</dc:title>
  <dc:creator>Kieran Daly</dc:creator>
  <cp:lastModifiedBy>Kennedy, Maggie</cp:lastModifiedBy>
  <cp:revision>93</cp:revision>
  <dcterms:created xsi:type="dcterms:W3CDTF">2008-09-27T23:05:46Z</dcterms:created>
  <dcterms:modified xsi:type="dcterms:W3CDTF">2015-12-03T16:27:57Z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Offisync_FolderId">
    <vt:lpwstr/>
  </property>
  <property fmtid="{D5CDD505-2E9C-101B-9397-08002B2CF9AE}" pid="3" name="Offisync_SaveTime">
    <vt:lpwstr/>
  </property>
  <property fmtid="{D5CDD505-2E9C-101B-9397-08002B2CF9AE}" pid="4" name="Offisync_IsSaved">
    <vt:lpwstr>False</vt:lpwstr>
  </property>
  <property fmtid="{D5CDD505-2E9C-101B-9397-08002B2CF9AE}" pid="5" name="Offisync_UniqueId">
    <vt:lpwstr>84975;21443919</vt:lpwstr>
  </property>
  <property fmtid="{D5CDD505-2E9C-101B-9397-08002B2CF9AE}" pid="6" name="CentralDesktop_MDAdded">
    <vt:lpwstr>True</vt:lpwstr>
  </property>
  <property fmtid="{D5CDD505-2E9C-101B-9397-08002B2CF9AE}" pid="7" name="Offisync_FileTitle">
    <vt:lpwstr/>
  </property>
  <property fmtid="{D5CDD505-2E9C-101B-9397-08002B2CF9AE}" pid="8" name="Offisync_UpdateToken">
    <vt:lpwstr>2012-12-05T13:51:50-0500</vt:lpwstr>
  </property>
  <property fmtid="{D5CDD505-2E9C-101B-9397-08002B2CF9AE}" pid="9" name="Offisync_ProviderName">
    <vt:lpwstr>Central Desktop</vt:lpwstr>
  </property>
</Properties>
</file>