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2" r:id="rId3"/>
    <p:sldId id="275" r:id="rId4"/>
    <p:sldId id="264" r:id="rId5"/>
    <p:sldId id="265" r:id="rId6"/>
    <p:sldId id="266" r:id="rId7"/>
    <p:sldId id="267" r:id="rId8"/>
    <p:sldId id="268" r:id="rId9"/>
    <p:sldId id="270" r:id="rId10"/>
    <p:sldId id="273" r:id="rId11"/>
    <p:sldId id="274" r:id="rId12"/>
    <p:sldId id="271" r:id="rId13"/>
    <p:sldId id="272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F5678C-B180-4334-B6C2-C742D07175D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7B78C8C-E82B-4512-8AF4-B2910AC848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3A1FF6-AA47-4E3E-ACC3-311E30D83FAE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373241-76D3-4985-8B37-8E7BB9FB7AF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CE7456-A346-43F4-AE7E-1354C6E34091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A30037-360A-4674-8E30-20EB12B9CC5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26FDDF-FDBA-4142-8058-67D097BB1AA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4D47DB2-1577-48AB-A811-936CD2BFCA8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6C992A-9D80-4342-B294-6905AD35ED7C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11B7A1-CE19-414E-A7AD-7441DF6261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0770E6-4251-487D-85FF-E1AD2AAF8AFB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E6FAFC-384F-4139-ACFA-E6FB57AD339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0C6A3A-DEFA-4291-9778-3738D44D562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59D870-CA47-4AFE-84E3-BBB07BAFC2C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FE4FD8-00E7-4156-8E17-04C35DB50A83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BF55AB-5BC2-458E-AF6E-C6BB4AA611E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8A4458-9B95-452A-A7D4-187EC6ED9EBD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1DB3A5-B1CA-4922-8A35-9CE6D0E542A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F6A7BD-484D-45DF-BA6F-45B4253AC662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90611C-7C5C-4FAF-91EB-AD3D40DF93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EF5E64-870F-4AF0-A6D5-20E9B28E83E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49BADB-DEDC-4309-9B2E-B5412D42B7D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FA56BE43-27F5-48B0-832D-0D32A225FB56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23B14942-F2E1-4165-9F92-2E5D6ABE25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43230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34" r:id="rId1"/>
    <p:sldLayoutId id="2147483935" r:id="rId2"/>
    <p:sldLayoutId id="2147483943" r:id="rId3"/>
    <p:sldLayoutId id="2147483936" r:id="rId4"/>
    <p:sldLayoutId id="2147483937" r:id="rId5"/>
    <p:sldLayoutId id="2147483938" r:id="rId6"/>
    <p:sldLayoutId id="2147483939" r:id="rId7"/>
    <p:sldLayoutId id="2147483944" r:id="rId8"/>
    <p:sldLayoutId id="2147483940" r:id="rId9"/>
    <p:sldLayoutId id="2147483941" r:id="rId10"/>
    <p:sldLayoutId id="2147483942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2:</a:t>
            </a:r>
            <a:br>
              <a:rPr lang="en-US" sz="3600" smtClean="0"/>
            </a:br>
            <a:r>
              <a:rPr lang="en-US" sz="3600" smtClean="0"/>
              <a:t>Safe Cooking with Confidence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09600" y="973959"/>
            <a:ext cx="7893050" cy="146444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239000" y="2286000"/>
            <a:ext cx="1263650" cy="2195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35746" y="5522091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3352800" y="1981200"/>
            <a:ext cx="5807075" cy="4144963"/>
          </a:xfrm>
        </p:spPr>
        <p:txBody>
          <a:bodyPr/>
          <a:lstStyle/>
          <a:p>
            <a:pPr eaLnBrk="1" hangingPunct="1">
              <a:spcBef>
                <a:spcPct val="0"/>
              </a:spcBef>
              <a:buFont typeface="Arial" charset="0"/>
              <a:buNone/>
            </a:pPr>
            <a:endParaRPr lang="en-US" dirty="0" smtClean="0"/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Infants and young children are</a:t>
            </a:r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at a greater risk for foodborne</a:t>
            </a:r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illness.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5244793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Prevent Food Contamination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r>
              <a:rPr lang="en-US" dirty="0" smtClean="0"/>
              <a:t>Follow these three basic principles:</a:t>
            </a:r>
          </a:p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Practice good hygiene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Avoid cross-contamination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Keep foods out of the “danger zone”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19100" y="-104775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Practice Good Hygiene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815975" y="1339850"/>
            <a:ext cx="7391400" cy="4144963"/>
          </a:xfrm>
        </p:spPr>
        <p:txBody>
          <a:bodyPr/>
          <a:lstStyle/>
          <a:p>
            <a:r>
              <a:rPr lang="en-US" smtClean="0"/>
              <a:t>Wash your hands</a:t>
            </a:r>
          </a:p>
          <a:p>
            <a:r>
              <a:rPr lang="en-US" smtClean="0"/>
              <a:t>Wash children’s hands</a:t>
            </a:r>
          </a:p>
          <a:p>
            <a:r>
              <a:rPr lang="en-US" smtClean="0"/>
              <a:t>Wash often with soap and warm water </a:t>
            </a:r>
          </a:p>
          <a:p>
            <a:pPr>
              <a:buFont typeface="Arial" charset="0"/>
              <a:buNone/>
            </a:pPr>
            <a:r>
              <a:rPr lang="en-US" smtClean="0"/>
              <a:t>	for at least 20 seconds</a:t>
            </a:r>
          </a:p>
        </p:txBody>
      </p:sp>
      <p:pic>
        <p:nvPicPr>
          <p:cNvPr id="7172" name="Picture 4" descr="D9533CBC-0DEB-43E1-A130-CF09A04B318A@Saturnflye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11150" y="3932238"/>
            <a:ext cx="3790950" cy="231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Avoid Cross-Contamination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63575" y="1466850"/>
            <a:ext cx="7924800" cy="3459163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3000" dirty="0" smtClean="0"/>
              <a:t>Wash cutting boards, dishes, utensils, and work surfaces before and after food preparation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Use separate cutting boards and work surfaces for raw meats and produce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Place cooked food on a clean plate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Disinfect serving areas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Avoid Cross-Contamination (cont.)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457200" y="2209800"/>
          <a:ext cx="70104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200"/>
                <a:gridCol w="3505200"/>
              </a:tblGrid>
              <a:tr h="1422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Sanitize*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Disinfect*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soak, clean in a chlorine solution of 1 Tablespoon of household chlorine bleach mixed with one gallon of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wipe, clean surfaces with a </a:t>
                      </a:r>
                      <a:r>
                        <a:rPr lang="en-US" sz="1800" u="sng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stronger</a:t>
                      </a:r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chlorine solution of l/4 cup household chlorine bleach mixed with one gallon of cool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9230" name="Rectangle 5"/>
          <p:cNvSpPr>
            <a:spLocks noChangeArrowheads="1"/>
          </p:cNvSpPr>
          <p:nvPr/>
        </p:nvSpPr>
        <p:spPr bwMode="auto">
          <a:xfrm>
            <a:off x="533400" y="4829175"/>
            <a:ext cx="69342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/>
            <a:r>
              <a:rPr lang="en-US" sz="1600" i="1">
                <a:cs typeface="Arial" charset="0"/>
              </a:rPr>
              <a:t>*These are solution guidelines; be sure to follow the requirements set by your local health department</a:t>
            </a:r>
            <a:r>
              <a:rPr lang="en-US" sz="1600">
                <a:cs typeface="Arial" charset="0"/>
              </a:rPr>
              <a:t>.</a:t>
            </a:r>
            <a:endParaRPr lang="en-US" sz="16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Keep Foods Out of the Danger Zone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5410200" cy="4144962"/>
          </a:xfrm>
        </p:spPr>
        <p:txBody>
          <a:bodyPr/>
          <a:lstStyle/>
          <a:p>
            <a:endParaRPr lang="en-US" smtClean="0"/>
          </a:p>
          <a:p>
            <a:r>
              <a:rPr lang="en-US" sz="3000" smtClean="0"/>
              <a:t>Store, cook, and hold foods at safe temperatures</a:t>
            </a:r>
          </a:p>
          <a:p>
            <a:pPr lvl="1"/>
            <a:r>
              <a:rPr lang="en-US" smtClean="0"/>
              <a:t>Keep hot foods hot</a:t>
            </a:r>
          </a:p>
          <a:p>
            <a:pPr lvl="1"/>
            <a:r>
              <a:rPr lang="en-US" smtClean="0"/>
              <a:t>Keep cold foods cold</a:t>
            </a:r>
          </a:p>
          <a:p>
            <a:pPr>
              <a:buFont typeface="Arial" charset="0"/>
              <a:buNone/>
            </a:pPr>
            <a:endParaRPr lang="en-US" smtClean="0"/>
          </a:p>
          <a:p>
            <a:r>
              <a:rPr lang="en-US" sz="3000" smtClean="0"/>
              <a:t>Use tools to check the internal temperatures</a:t>
            </a:r>
          </a:p>
        </p:txBody>
      </p:sp>
      <p:pic>
        <p:nvPicPr>
          <p:cNvPr id="10244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913438" y="1066800"/>
            <a:ext cx="3154362" cy="5372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219200"/>
          </a:xfrm>
        </p:spPr>
        <p:txBody>
          <a:bodyPr/>
          <a:lstStyle/>
          <a:p>
            <a:r>
              <a:rPr lang="en-US" smtClean="0"/>
              <a:t>Create a Safe Food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7620000" cy="4144962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2800" dirty="0" smtClean="0"/>
              <a:t>Store sharp objects and labeled chemicals out of reach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Enforce safe behaviors in the kitchen 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Keep kitchen, storage, and eating areas clean and uncluttered 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Set up an age-appropriate environment (furniture, eating and serving utensils)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Offer appropriate foods, avoiding: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000" dirty="0" smtClean="0"/>
              <a:t>Allergens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000" dirty="0" smtClean="0"/>
              <a:t>Choking hazards</a:t>
            </a:r>
          </a:p>
          <a:p>
            <a:endParaRPr lang="en-US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90600" y="1371600"/>
            <a:ext cx="6324600" cy="30138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4400" dirty="0" smtClean="0"/>
              <a:t>Individual Portion Cooking with </a:t>
            </a:r>
          </a:p>
          <a:p>
            <a:pPr algn="ctr">
              <a:lnSpc>
                <a:spcPct val="150000"/>
              </a:lnSpc>
            </a:pPr>
            <a:r>
              <a:rPr lang="en-US" sz="4400" dirty="0" smtClean="0"/>
              <a:t>Rebus Cards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30158952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10833" y="164364"/>
            <a:ext cx="4754880" cy="63660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0070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379413" y="-144463"/>
            <a:ext cx="8229600" cy="1219201"/>
          </a:xfrm>
        </p:spPr>
        <p:txBody>
          <a:bodyPr/>
          <a:lstStyle/>
          <a:p>
            <a:pPr eaLnBrk="1" hangingPunct="1"/>
            <a:r>
              <a:rPr lang="en-US" dirty="0" smtClean="0"/>
              <a:t>Before You Begin Cooking…</a:t>
            </a:r>
          </a:p>
        </p:txBody>
      </p:sp>
      <p:sp>
        <p:nvSpPr>
          <p:cNvPr id="12291" name="Content Placeholder 4"/>
          <p:cNvSpPr>
            <a:spLocks noGrp="1"/>
          </p:cNvSpPr>
          <p:nvPr>
            <p:ph idx="1"/>
          </p:nvPr>
        </p:nvSpPr>
        <p:spPr>
          <a:xfrm>
            <a:off x="366713" y="1219200"/>
            <a:ext cx="7543800" cy="4144963"/>
          </a:xfrm>
        </p:spPr>
        <p:txBody>
          <a:bodyPr/>
          <a:lstStyle/>
          <a:p>
            <a:pPr marL="0" indent="0">
              <a:spcBef>
                <a:spcPts val="1200"/>
              </a:spcBef>
              <a:buNone/>
            </a:pPr>
            <a:r>
              <a:rPr lang="en-US" b="1" dirty="0" smtClean="0"/>
              <a:t>What order should these steps go in?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Prep </a:t>
            </a:r>
            <a:r>
              <a:rPr lang="en-US" sz="2800" dirty="0"/>
              <a:t>all of the ingredients so that they are ready to be used in the </a:t>
            </a:r>
            <a:r>
              <a:rPr lang="en-US" sz="2800" dirty="0" smtClean="0"/>
              <a:t>recipe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Note the required and optional ingredients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Review </a:t>
            </a:r>
            <a:r>
              <a:rPr lang="en-US" sz="2800" dirty="0"/>
              <a:t>the steps again before you </a:t>
            </a:r>
            <a:r>
              <a:rPr lang="en-US" sz="2800" dirty="0" smtClean="0"/>
              <a:t>begin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Read </a:t>
            </a:r>
            <a:r>
              <a:rPr lang="en-US" sz="2800" dirty="0"/>
              <a:t>the recipe from start to </a:t>
            </a:r>
            <a:r>
              <a:rPr lang="en-US" sz="2800" dirty="0" smtClean="0"/>
              <a:t>finish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/>
              <a:t>Gather all of the ingredients, cooking equipment, and serving dishes you need</a:t>
            </a:r>
          </a:p>
          <a:p>
            <a:pPr>
              <a:spcBef>
                <a:spcPts val="1200"/>
              </a:spcBef>
            </a:pPr>
            <a:endParaRPr lang="en-US" sz="30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3657600" y="4953000"/>
            <a:ext cx="36576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2641</TotalTime>
  <Words>371</Words>
  <Application>Microsoft Office PowerPoint</Application>
  <PresentationFormat>On-screen Show (4:3)</PresentationFormat>
  <Paragraphs>57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Courier New</vt:lpstr>
      <vt:lpstr>Wingdings</vt:lpstr>
      <vt:lpstr>Office Theme</vt:lpstr>
      <vt:lpstr>Module 2: Safe Cooking with Confidence</vt:lpstr>
      <vt:lpstr>Why Should Food Safety Be a Top Priority For You?</vt:lpstr>
      <vt:lpstr>Why Should Food Safety Be a Top Priority For You?</vt:lpstr>
      <vt:lpstr>Prevent Food Contamination</vt:lpstr>
      <vt:lpstr>Practice Good Hygiene</vt:lpstr>
      <vt:lpstr>Avoid Cross-Contamination</vt:lpstr>
      <vt:lpstr>Avoid Cross-Contamination (cont.)</vt:lpstr>
      <vt:lpstr>Keep Foods Out of the Danger Zone</vt:lpstr>
      <vt:lpstr>Create a Safe Food Environment</vt:lpstr>
      <vt:lpstr>PowerPoint Presentation</vt:lpstr>
      <vt:lpstr>PowerPoint Presentation</vt:lpstr>
      <vt:lpstr>Before You Begin Cooking…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93</cp:revision>
  <dcterms:created xsi:type="dcterms:W3CDTF">2008-09-27T23:05:46Z</dcterms:created>
  <dcterms:modified xsi:type="dcterms:W3CDTF">2015-12-07T21:09:44Z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84975;21444040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2012-12-05T14:00:49-0500</vt:lpwstr>
  </property>
  <property fmtid="{D5CDD505-2E9C-101B-9397-08002B2CF9AE}" pid="9" name="Offisync_ProviderName">
    <vt:lpwstr>Central Desktop</vt:lpwstr>
  </property>
</Properties>
</file>