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62" r:id="rId3"/>
    <p:sldId id="275" r:id="rId4"/>
    <p:sldId id="264" r:id="rId5"/>
    <p:sldId id="265" r:id="rId6"/>
    <p:sldId id="266" r:id="rId7"/>
    <p:sldId id="267" r:id="rId8"/>
    <p:sldId id="268" r:id="rId9"/>
    <p:sldId id="270" r:id="rId10"/>
    <p:sldId id="273" r:id="rId11"/>
    <p:sldId id="274" r:id="rId12"/>
    <p:sldId id="276" r:id="rId13"/>
    <p:sldId id="272" r:id="rId14"/>
  </p:sldIdLst>
  <p:sldSz cx="9144000" cy="6858000" type="screen4x3"/>
  <p:notesSz cx="6858000" cy="91440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Objects="1">
      <p:cViewPr varScale="1">
        <p:scale>
          <a:sx n="87" d="100"/>
          <a:sy n="87" d="100"/>
        </p:scale>
        <p:origin x="1494" y="9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511425"/>
            <a:ext cx="70866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267200"/>
            <a:ext cx="70866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4F5678C-B180-4334-B6C2-C742D07175D2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7B78C8C-E82B-4512-8AF4-B2910AC8489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33A1FF6-AA47-4E3E-ACC3-311E30D83FAE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F373241-76D3-4985-8B37-8E7BB9FB7AF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6288087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7CE7456-A346-43F4-AE7E-1354C6E34091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9A30037-360A-4674-8E30-20EB12B9CC5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926FDDF-FDBA-4142-8058-67D097BB1AA6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4D47DB2-1577-48AB-A811-936CD2BFCA8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60475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46C992A-9D80-4342-B294-6905AD35ED7C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C11B7A1-CE19-414E-A7AD-7441DF62610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30770E6-4251-487D-85FF-E1AD2AAF8AFB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5E6FAFC-384F-4139-ACFA-E6FB57AD339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20C6A3A-DEFA-4291-9778-3738D44D5622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A59D870-CA47-4AFE-84E3-BBB07BAFC2C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7FE4FD8-00E7-4156-8E17-04C35DB50A83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9BF55AB-5BC2-458E-AF6E-C6BB4AA611E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38A4458-9B95-452A-A7D4-187EC6ED9EBD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A1DB3A5-B1CA-4922-8A35-9CE6D0E542A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BF6A7BD-484D-45DF-BA6F-45B4253AC662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90611C-7C5C-4FAF-91EB-AD3D40DF93B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4EF5E64-870F-4AF0-A6D5-20E9B28E83E6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149BADB-DEDC-4309-9B2E-B5412D42B7D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8" descr="Childcare_BG.jpg"/>
          <p:cNvPicPr>
            <a:picLocks noChangeAspect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7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457200"/>
            <a:ext cx="8229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8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981200"/>
            <a:ext cx="7391400" cy="4144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ea typeface="ＭＳ Ｐゴシック" pitchFamily="-65" charset="-128"/>
              </a:defRPr>
            </a:lvl1pPr>
          </a:lstStyle>
          <a:p>
            <a:pPr>
              <a:defRPr/>
            </a:pPr>
            <a:fld id="{FA56BE43-27F5-48B0-832D-0D32A225FB56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  <a:ea typeface="ＭＳ Ｐゴシック" pitchFamily="-65" charset="-128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ea typeface="ＭＳ Ｐゴシック" pitchFamily="-65" charset="-128"/>
              </a:defRPr>
            </a:lvl1pPr>
          </a:lstStyle>
          <a:p>
            <a:pPr>
              <a:defRPr/>
            </a:pPr>
            <a:fld id="{23B14942-F2E1-4165-9F92-2E5D6ABE25F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2" name="Group 40"/>
          <p:cNvGrpSpPr>
            <a:grpSpLocks/>
          </p:cNvGrpSpPr>
          <p:nvPr userDrawn="1"/>
        </p:nvGrpSpPr>
        <p:grpSpPr bwMode="auto">
          <a:xfrm>
            <a:off x="0" y="6484938"/>
            <a:ext cx="9144000" cy="274637"/>
            <a:chOff x="0" y="6484940"/>
            <a:chExt cx="9463264" cy="296860"/>
          </a:xfrm>
        </p:grpSpPr>
        <p:grpSp>
          <p:nvGrpSpPr>
            <p:cNvPr id="1034" name="Group 22"/>
            <p:cNvGrpSpPr>
              <a:grpSpLocks/>
            </p:cNvGrpSpPr>
            <p:nvPr/>
          </p:nvGrpSpPr>
          <p:grpSpPr bwMode="auto">
            <a:xfrm flipV="1">
              <a:off x="0" y="6484940"/>
              <a:ext cx="4662664" cy="296860"/>
              <a:chOff x="838200" y="609600"/>
              <a:chExt cx="7162800" cy="457200"/>
            </a:xfrm>
          </p:grpSpPr>
          <p:sp>
            <p:nvSpPr>
              <p:cNvPr id="28" name="Rectangle 27"/>
              <p:cNvSpPr/>
              <p:nvPr/>
            </p:nvSpPr>
            <p:spPr>
              <a:xfrm>
                <a:off x="838200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144897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2057230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2668007" y="609600"/>
                <a:ext cx="454297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3276259" y="609600"/>
                <a:ext cx="45682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3887036" y="609600"/>
                <a:ext cx="454297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4495290" y="609600"/>
                <a:ext cx="456820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510606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5714319" y="609600"/>
                <a:ext cx="4568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7" name="Rectangle 36"/>
              <p:cNvSpPr/>
              <p:nvPr/>
            </p:nvSpPr>
            <p:spPr>
              <a:xfrm>
                <a:off x="6325096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8" name="Rectangle 37"/>
              <p:cNvSpPr/>
              <p:nvPr/>
            </p:nvSpPr>
            <p:spPr>
              <a:xfrm>
                <a:off x="6933349" y="609600"/>
                <a:ext cx="456820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9" name="Rectangle 38"/>
              <p:cNvSpPr/>
              <p:nvPr/>
            </p:nvSpPr>
            <p:spPr>
              <a:xfrm>
                <a:off x="7544126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1035" name="Group 23"/>
            <p:cNvGrpSpPr>
              <a:grpSpLocks/>
            </p:cNvGrpSpPr>
            <p:nvPr/>
          </p:nvGrpSpPr>
          <p:grpSpPr bwMode="auto">
            <a:xfrm flipV="1">
              <a:off x="4800600" y="6484940"/>
              <a:ext cx="4662664" cy="296860"/>
              <a:chOff x="838200" y="609600"/>
              <a:chExt cx="7162800" cy="457200"/>
            </a:xfrm>
          </p:grpSpPr>
          <p:sp>
            <p:nvSpPr>
              <p:cNvPr id="16" name="Rectangle 15"/>
              <p:cNvSpPr/>
              <p:nvPr/>
            </p:nvSpPr>
            <p:spPr>
              <a:xfrm>
                <a:off x="838254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1449031" y="609600"/>
                <a:ext cx="45682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2057285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2668061" y="609600"/>
                <a:ext cx="456820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3278838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3887090" y="609600"/>
                <a:ext cx="45682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4497867" y="609600"/>
                <a:ext cx="454297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3" name="Rectangle 22"/>
              <p:cNvSpPr/>
              <p:nvPr/>
            </p:nvSpPr>
            <p:spPr>
              <a:xfrm>
                <a:off x="5106121" y="609600"/>
                <a:ext cx="456820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4" name="Rectangle 23"/>
              <p:cNvSpPr/>
              <p:nvPr/>
            </p:nvSpPr>
            <p:spPr>
              <a:xfrm>
                <a:off x="5716898" y="609600"/>
                <a:ext cx="454297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6325150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6935926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7544180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1033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8001000" y="4432300"/>
            <a:ext cx="1044575" cy="1816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934" r:id="rId1"/>
    <p:sldLayoutId id="2147483935" r:id="rId2"/>
    <p:sldLayoutId id="2147483943" r:id="rId3"/>
    <p:sldLayoutId id="2147483936" r:id="rId4"/>
    <p:sldLayoutId id="2147483937" r:id="rId5"/>
    <p:sldLayoutId id="2147483938" r:id="rId6"/>
    <p:sldLayoutId id="2147483939" r:id="rId7"/>
    <p:sldLayoutId id="2147483944" r:id="rId8"/>
    <p:sldLayoutId id="2147483940" r:id="rId9"/>
    <p:sldLayoutId id="2147483941" r:id="rId10"/>
    <p:sldLayoutId id="2147483942" r:id="rId11"/>
  </p:sldLayoutIdLst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4000" b="1" kern="1200">
          <a:solidFill>
            <a:schemeClr val="tx1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SzPct val="110000"/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Childcare_BG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685800" y="2133600"/>
            <a:ext cx="6680200" cy="2228850"/>
          </a:xfrm>
        </p:spPr>
        <p:txBody>
          <a:bodyPr/>
          <a:lstStyle/>
          <a:p>
            <a:pPr eaLnBrk="1" hangingPunct="1"/>
            <a:r>
              <a:rPr lang="en-US" sz="3600" smtClean="0"/>
              <a:t>Module 2:</a:t>
            </a:r>
            <a:br>
              <a:rPr lang="en-US" sz="3600" smtClean="0"/>
            </a:br>
            <a:r>
              <a:rPr lang="en-US" sz="3600" smtClean="0"/>
              <a:t>Safe Cooking with Confidence</a:t>
            </a:r>
          </a:p>
        </p:txBody>
      </p:sp>
      <p:sp>
        <p:nvSpPr>
          <p:cNvPr id="4100" name="Subtitle 7"/>
          <p:cNvSpPr>
            <a:spLocks noGrp="1"/>
          </p:cNvSpPr>
          <p:nvPr>
            <p:ph type="subTitle" idx="1"/>
          </p:nvPr>
        </p:nvSpPr>
        <p:spPr>
          <a:xfrm>
            <a:off x="685801" y="982949"/>
            <a:ext cx="8005762" cy="1379251"/>
          </a:xfrm>
        </p:spPr>
        <p:txBody>
          <a:bodyPr/>
          <a:lstStyle/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Cooking Matters EXTRA for Center-Based </a:t>
            </a:r>
          </a:p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Child Care Professionals</a:t>
            </a:r>
          </a:p>
        </p:txBody>
      </p:sp>
      <p:grpSp>
        <p:nvGrpSpPr>
          <p:cNvPr id="4101" name="Group 36"/>
          <p:cNvGrpSpPr>
            <a:grpSpLocks/>
          </p:cNvGrpSpPr>
          <p:nvPr/>
        </p:nvGrpSpPr>
        <p:grpSpPr bwMode="auto">
          <a:xfrm>
            <a:off x="812800" y="685800"/>
            <a:ext cx="7493000" cy="234950"/>
            <a:chOff x="685800" y="457200"/>
            <a:chExt cx="8382000" cy="262647"/>
          </a:xfrm>
        </p:grpSpPr>
        <p:grpSp>
          <p:nvGrpSpPr>
            <p:cNvPr id="4105" name="Group 22"/>
            <p:cNvGrpSpPr>
              <a:grpSpLocks/>
            </p:cNvGrpSpPr>
            <p:nvPr/>
          </p:nvGrpSpPr>
          <p:grpSpPr bwMode="auto">
            <a:xfrm flipV="1">
              <a:off x="685800" y="457200"/>
              <a:ext cx="4114800" cy="262647"/>
              <a:chOff x="838200" y="609600"/>
              <a:chExt cx="7162800" cy="457200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838200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44718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2" name="Rectangle 11"/>
              <p:cNvSpPr/>
              <p:nvPr/>
            </p:nvSpPr>
            <p:spPr>
              <a:xfrm>
                <a:off x="2056168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3" name="Rectangle 12"/>
              <p:cNvSpPr/>
              <p:nvPr/>
            </p:nvSpPr>
            <p:spPr>
              <a:xfrm>
                <a:off x="2668244" y="609600"/>
                <a:ext cx="4544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327722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5" name="Rectangle 14"/>
              <p:cNvSpPr/>
              <p:nvPr/>
            </p:nvSpPr>
            <p:spPr>
              <a:xfrm>
                <a:off x="3886212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449519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5104180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5716255" y="609600"/>
                <a:ext cx="4544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6325240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934224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754320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4106" name="Group 23"/>
            <p:cNvGrpSpPr>
              <a:grpSpLocks/>
            </p:cNvGrpSpPr>
            <p:nvPr/>
          </p:nvGrpSpPr>
          <p:grpSpPr bwMode="auto">
            <a:xfrm flipV="1">
              <a:off x="4953000" y="457200"/>
              <a:ext cx="4114800" cy="262647"/>
              <a:chOff x="838200" y="609600"/>
              <a:chExt cx="7162800" cy="457200"/>
            </a:xfrm>
          </p:grpSpPr>
          <p:sp>
            <p:nvSpPr>
              <p:cNvPr id="25" name="Rectangle 24"/>
              <p:cNvSpPr/>
              <p:nvPr/>
            </p:nvSpPr>
            <p:spPr>
              <a:xfrm>
                <a:off x="838482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144746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2056451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8" name="Rectangle 27"/>
              <p:cNvSpPr/>
              <p:nvPr/>
            </p:nvSpPr>
            <p:spPr>
              <a:xfrm>
                <a:off x="2668526" y="609600"/>
                <a:ext cx="454419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327750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3886494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449547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5104462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5716538" y="609600"/>
                <a:ext cx="454419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6325521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6934506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754348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sp>
        <p:nvSpPr>
          <p:cNvPr id="4102" name="TextBox 37"/>
          <p:cNvSpPr txBox="1">
            <a:spLocks noChangeArrowheads="1"/>
          </p:cNvSpPr>
          <p:nvPr/>
        </p:nvSpPr>
        <p:spPr bwMode="auto">
          <a:xfrm>
            <a:off x="6824663" y="5672138"/>
            <a:ext cx="1866900" cy="2143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endParaRPr lang="en-US" sz="800" dirty="0"/>
          </a:p>
        </p:txBody>
      </p:sp>
      <p:pic>
        <p:nvPicPr>
          <p:cNvPr id="4104" name="Picture 35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239000" y="2286000"/>
            <a:ext cx="1263650" cy="21955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32638" y="5503030"/>
            <a:ext cx="1314633" cy="55252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Why Should Food Safety Be a Top Priority For You?</a:t>
            </a:r>
          </a:p>
        </p:txBody>
      </p:sp>
      <p:pic>
        <p:nvPicPr>
          <p:cNvPr id="5124" name="Picture 6" descr="C:\Documents and Settings\laedwards\My Documents\My Pictures\child eating strawberry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85800" y="1981200"/>
            <a:ext cx="2557463" cy="3830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Why Should Food Safety Be a Top Priority For You?</a:t>
            </a:r>
          </a:p>
        </p:txBody>
      </p:sp>
      <p:sp>
        <p:nvSpPr>
          <p:cNvPr id="5123" name="Content Placeholder 2"/>
          <p:cNvSpPr>
            <a:spLocks noGrp="1"/>
          </p:cNvSpPr>
          <p:nvPr>
            <p:ph idx="1"/>
          </p:nvPr>
        </p:nvSpPr>
        <p:spPr>
          <a:xfrm>
            <a:off x="3352800" y="1981201"/>
            <a:ext cx="4571999" cy="3276599"/>
          </a:xfrm>
        </p:spPr>
        <p:txBody>
          <a:bodyPr/>
          <a:lstStyle/>
          <a:p>
            <a:pPr marL="0" indent="0" eaLnBrk="1" hangingPunct="1">
              <a:spcBef>
                <a:spcPct val="0"/>
              </a:spcBef>
              <a:buFont typeface="Arial" charset="0"/>
              <a:buNone/>
            </a:pPr>
            <a:r>
              <a:rPr lang="en-US" dirty="0" smtClean="0"/>
              <a:t>Infants and young children are at a greater risk for foodborne</a:t>
            </a:r>
          </a:p>
          <a:p>
            <a:pPr marL="0" indent="0" eaLnBrk="1" hangingPunct="1">
              <a:spcBef>
                <a:spcPct val="0"/>
              </a:spcBef>
              <a:buFont typeface="Arial" charset="0"/>
              <a:buNone/>
            </a:pPr>
            <a:r>
              <a:rPr lang="en-US" dirty="0" smtClean="0"/>
              <a:t>illness.</a:t>
            </a:r>
          </a:p>
        </p:txBody>
      </p:sp>
      <p:pic>
        <p:nvPicPr>
          <p:cNvPr id="5124" name="Picture 6" descr="C:\Documents and Settings\laedwards\My Documents\My Pictures\child eating strawberry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85800" y="1981200"/>
            <a:ext cx="2557463" cy="3830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16212512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1"/>
          <p:cNvSpPr>
            <a:spLocks noGrp="1"/>
          </p:cNvSpPr>
          <p:nvPr>
            <p:ph type="title"/>
          </p:nvPr>
        </p:nvSpPr>
        <p:spPr>
          <a:xfrm>
            <a:off x="354013" y="-19050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Prevent Food Contamination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>
          <a:xfrm>
            <a:off x="573088" y="1479550"/>
            <a:ext cx="7391400" cy="4144963"/>
          </a:xfrm>
        </p:spPr>
        <p:txBody>
          <a:bodyPr/>
          <a:lstStyle/>
          <a:p>
            <a:pPr eaLnBrk="1" hangingPunct="1">
              <a:buFont typeface="Arial" charset="0"/>
              <a:buNone/>
              <a:defRPr/>
            </a:pPr>
            <a:r>
              <a:rPr lang="en-US" dirty="0" smtClean="0"/>
              <a:t>Follow these three basic principles:</a:t>
            </a:r>
          </a:p>
          <a:p>
            <a:pPr eaLnBrk="1" hangingPunct="1">
              <a:buFont typeface="Arial" charset="0"/>
              <a:buNone/>
              <a:defRPr/>
            </a:pPr>
            <a:endParaRPr lang="en-US" sz="800" dirty="0" smtClean="0"/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Practice good hygiene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Avoid cross-contamination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Keep foods out of the “danger zone”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19100" y="-104775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Practice Good Hygiene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>
          <a:xfrm>
            <a:off x="815975" y="1339850"/>
            <a:ext cx="7391400" cy="4144963"/>
          </a:xfrm>
        </p:spPr>
        <p:txBody>
          <a:bodyPr/>
          <a:lstStyle/>
          <a:p>
            <a:r>
              <a:rPr lang="en-US" smtClean="0"/>
              <a:t>Wash your hands</a:t>
            </a:r>
          </a:p>
          <a:p>
            <a:r>
              <a:rPr lang="en-US" smtClean="0"/>
              <a:t>Wash children’s hands</a:t>
            </a:r>
          </a:p>
          <a:p>
            <a:r>
              <a:rPr lang="en-US" smtClean="0"/>
              <a:t>Wash often with soap and warm water </a:t>
            </a:r>
          </a:p>
          <a:p>
            <a:pPr>
              <a:buFont typeface="Arial" charset="0"/>
              <a:buNone/>
            </a:pPr>
            <a:r>
              <a:rPr lang="en-US" smtClean="0"/>
              <a:t>	for at least 20 seconds</a:t>
            </a:r>
          </a:p>
        </p:txBody>
      </p:sp>
      <p:pic>
        <p:nvPicPr>
          <p:cNvPr id="7172" name="Picture 4" descr="D9533CBC-0DEB-43E1-A130-CF09A04B318A@Saturnflyer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743200" y="3889376"/>
            <a:ext cx="3790950" cy="23161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406400" y="-31750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Avoid Cross-Contamination</a:t>
            </a:r>
          </a:p>
        </p:txBody>
      </p:sp>
      <p:sp>
        <p:nvSpPr>
          <p:cNvPr id="8195" name="Content Placeholder 2"/>
          <p:cNvSpPr>
            <a:spLocks noGrp="1"/>
          </p:cNvSpPr>
          <p:nvPr>
            <p:ph idx="1"/>
          </p:nvPr>
        </p:nvSpPr>
        <p:spPr>
          <a:xfrm>
            <a:off x="663575" y="1466850"/>
            <a:ext cx="7924800" cy="3459163"/>
          </a:xfrm>
        </p:spPr>
        <p:txBody>
          <a:bodyPr/>
          <a:lstStyle/>
          <a:p>
            <a:pPr>
              <a:spcBef>
                <a:spcPts val="1200"/>
              </a:spcBef>
            </a:pPr>
            <a:r>
              <a:rPr lang="en-US" sz="3000" dirty="0" smtClean="0"/>
              <a:t>Wash cutting boards, dishes, utensils, and work surfaces before and after food preparation</a:t>
            </a:r>
          </a:p>
          <a:p>
            <a:pPr>
              <a:spcBef>
                <a:spcPts val="1200"/>
              </a:spcBef>
            </a:pPr>
            <a:r>
              <a:rPr lang="en-US" sz="3000" dirty="0" smtClean="0"/>
              <a:t>Use separate cutting boards and work surfaces for raw meats and produce</a:t>
            </a:r>
          </a:p>
          <a:p>
            <a:pPr>
              <a:spcBef>
                <a:spcPts val="1200"/>
              </a:spcBef>
            </a:pPr>
            <a:r>
              <a:rPr lang="en-US" sz="3000" dirty="0" smtClean="0"/>
              <a:t>Place cooked food on a clean plate</a:t>
            </a:r>
          </a:p>
          <a:p>
            <a:pPr>
              <a:spcBef>
                <a:spcPts val="1200"/>
              </a:spcBef>
            </a:pPr>
            <a:r>
              <a:rPr lang="en-US" sz="3000" dirty="0" smtClean="0"/>
              <a:t>Disinfect serving areas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Avoid Cross-Contamination (cont.)</a:t>
            </a:r>
          </a:p>
        </p:txBody>
      </p:sp>
      <p:graphicFrame>
        <p:nvGraphicFramePr>
          <p:cNvPr id="5" name="Content Placeholder 4"/>
          <p:cNvGraphicFramePr>
            <a:graphicFrameLocks noGrp="1"/>
          </p:cNvGraphicFramePr>
          <p:nvPr>
            <p:ph idx="1"/>
          </p:nvPr>
        </p:nvGraphicFramePr>
        <p:xfrm>
          <a:off x="457200" y="2209800"/>
          <a:ext cx="7010400" cy="18288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505200"/>
                <a:gridCol w="3505200"/>
              </a:tblGrid>
              <a:tr h="14224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chemeClr val="tx1"/>
                          </a:solidFill>
                        </a:rPr>
                        <a:t>Sanitize*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chemeClr val="tx1"/>
                          </a:solidFill>
                        </a:rPr>
                        <a:t>Disinfect*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z="18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To soak, clean in a chlorine solution of 1 Tablespoon of household chlorine bleach mixed with one gallon of water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To wipe, clean surfaces with a </a:t>
                      </a:r>
                      <a:r>
                        <a:rPr lang="en-US" sz="1800" u="sng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stronger</a:t>
                      </a:r>
                      <a:r>
                        <a:rPr lang="en-US" sz="18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 chlorine solution of l/4 cup household chlorine bleach mixed with one gallon of cool water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</a:tbl>
          </a:graphicData>
        </a:graphic>
      </p:graphicFrame>
      <p:sp>
        <p:nvSpPr>
          <p:cNvPr id="9230" name="Rectangle 5"/>
          <p:cNvSpPr>
            <a:spLocks noChangeArrowheads="1"/>
          </p:cNvSpPr>
          <p:nvPr/>
        </p:nvSpPr>
        <p:spPr bwMode="auto">
          <a:xfrm>
            <a:off x="533400" y="4829175"/>
            <a:ext cx="6934200" cy="58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>
            <a:spAutoFit/>
          </a:bodyPr>
          <a:lstStyle/>
          <a:p>
            <a:pPr eaLnBrk="0" hangingPunct="0"/>
            <a:r>
              <a:rPr lang="en-US" sz="1600" i="1">
                <a:cs typeface="Arial" charset="0"/>
              </a:rPr>
              <a:t>*These are solution guidelines; be sure to follow the requirements set by your local health department</a:t>
            </a:r>
            <a:r>
              <a:rPr lang="en-US" sz="1600">
                <a:cs typeface="Arial" charset="0"/>
              </a:rPr>
              <a:t>.</a:t>
            </a:r>
            <a:endParaRPr lang="en-US" sz="160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Keep Foods Out of the Danger Zone</a:t>
            </a:r>
          </a:p>
        </p:txBody>
      </p:sp>
      <p:sp>
        <p:nvSpPr>
          <p:cNvPr id="10243" name="Content Placeholder 2"/>
          <p:cNvSpPr>
            <a:spLocks noGrp="1"/>
          </p:cNvSpPr>
          <p:nvPr>
            <p:ph idx="1"/>
          </p:nvPr>
        </p:nvSpPr>
        <p:spPr>
          <a:xfrm>
            <a:off x="457200" y="1646238"/>
            <a:ext cx="5410200" cy="4144962"/>
          </a:xfrm>
        </p:spPr>
        <p:txBody>
          <a:bodyPr/>
          <a:lstStyle/>
          <a:p>
            <a:endParaRPr lang="en-US" smtClean="0"/>
          </a:p>
          <a:p>
            <a:r>
              <a:rPr lang="en-US" sz="3000" smtClean="0"/>
              <a:t>Store, cook, and hold foods at safe temperatures</a:t>
            </a:r>
          </a:p>
          <a:p>
            <a:pPr lvl="1"/>
            <a:r>
              <a:rPr lang="en-US" smtClean="0"/>
              <a:t>Keep hot foods hot</a:t>
            </a:r>
          </a:p>
          <a:p>
            <a:pPr lvl="1"/>
            <a:r>
              <a:rPr lang="en-US" smtClean="0"/>
              <a:t>Keep cold foods cold</a:t>
            </a:r>
          </a:p>
          <a:p>
            <a:pPr>
              <a:buFont typeface="Arial" charset="0"/>
              <a:buNone/>
            </a:pPr>
            <a:endParaRPr lang="en-US" smtClean="0"/>
          </a:p>
          <a:p>
            <a:r>
              <a:rPr lang="en-US" sz="3000" smtClean="0"/>
              <a:t>Use tools to check the internal temperatures</a:t>
            </a:r>
          </a:p>
        </p:txBody>
      </p:sp>
      <p:pic>
        <p:nvPicPr>
          <p:cNvPr id="10244" name="Picture 5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913438" y="1066800"/>
            <a:ext cx="3154362" cy="5372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>
          <a:xfrm>
            <a:off x="457200" y="76200"/>
            <a:ext cx="8229600" cy="1219200"/>
          </a:xfrm>
        </p:spPr>
        <p:txBody>
          <a:bodyPr/>
          <a:lstStyle/>
          <a:p>
            <a:pPr algn="ctr"/>
            <a:r>
              <a:rPr lang="en-US" dirty="0" smtClean="0"/>
              <a:t>A Safe Food Environment </a:t>
            </a:r>
            <a:br>
              <a:rPr lang="en-US" dirty="0" smtClean="0"/>
            </a:br>
            <a:r>
              <a:rPr lang="en-US" dirty="0" smtClean="0"/>
              <a:t>for Children</a:t>
            </a:r>
          </a:p>
        </p:txBody>
      </p:sp>
      <p:sp>
        <p:nvSpPr>
          <p:cNvPr id="11267" name="Content Placeholder 2"/>
          <p:cNvSpPr>
            <a:spLocks noGrp="1"/>
          </p:cNvSpPr>
          <p:nvPr>
            <p:ph idx="1"/>
          </p:nvPr>
        </p:nvSpPr>
        <p:spPr>
          <a:xfrm>
            <a:off x="457200" y="1308100"/>
            <a:ext cx="7620000" cy="4144962"/>
          </a:xfrm>
        </p:spPr>
        <p:txBody>
          <a:bodyPr/>
          <a:lstStyle/>
          <a:p>
            <a:pPr>
              <a:spcBef>
                <a:spcPts val="900"/>
              </a:spcBef>
            </a:pPr>
            <a:r>
              <a:rPr lang="en-US" sz="2600" dirty="0" smtClean="0"/>
              <a:t>Staff stores sharp objects and labeled chemicals out of reach.</a:t>
            </a:r>
          </a:p>
          <a:p>
            <a:pPr>
              <a:spcBef>
                <a:spcPts val="900"/>
              </a:spcBef>
            </a:pPr>
            <a:r>
              <a:rPr lang="en-US" sz="2600" dirty="0" smtClean="0"/>
              <a:t>Staff enforces safe behaviors in the food preparation area and meal tables. </a:t>
            </a:r>
          </a:p>
          <a:p>
            <a:pPr>
              <a:spcBef>
                <a:spcPts val="900"/>
              </a:spcBef>
            </a:pPr>
            <a:r>
              <a:rPr lang="en-US" sz="2600" dirty="0" smtClean="0"/>
              <a:t>The kitchen, storage, and eating areas are clean and uncluttered. </a:t>
            </a:r>
          </a:p>
          <a:p>
            <a:pPr>
              <a:spcBef>
                <a:spcPts val="900"/>
              </a:spcBef>
            </a:pPr>
            <a:r>
              <a:rPr lang="en-US" sz="2600" dirty="0" smtClean="0"/>
              <a:t>Furniture</a:t>
            </a:r>
            <a:r>
              <a:rPr lang="en-US" sz="2600" dirty="0"/>
              <a:t>, eating and serving utensils </a:t>
            </a:r>
            <a:r>
              <a:rPr lang="en-US" sz="2600" dirty="0" smtClean="0"/>
              <a:t>are age-appropriate. </a:t>
            </a:r>
          </a:p>
          <a:p>
            <a:pPr>
              <a:spcBef>
                <a:spcPts val="900"/>
              </a:spcBef>
            </a:pPr>
            <a:r>
              <a:rPr lang="en-US" sz="2600" dirty="0" smtClean="0"/>
              <a:t>Offer appropriate foods, avoiding: </a:t>
            </a:r>
          </a:p>
          <a:p>
            <a:pPr marL="914400">
              <a:spcBef>
                <a:spcPts val="600"/>
              </a:spcBef>
              <a:buFont typeface="Courier New" pitchFamily="49" charset="0"/>
              <a:buChar char="o"/>
            </a:pPr>
            <a:r>
              <a:rPr lang="en-US" sz="2400" b="1" dirty="0" smtClean="0"/>
              <a:t>Allergens                         </a:t>
            </a:r>
          </a:p>
          <a:p>
            <a:pPr marL="914400">
              <a:spcBef>
                <a:spcPts val="600"/>
              </a:spcBef>
              <a:buFont typeface="Courier New" pitchFamily="49" charset="0"/>
              <a:buChar char="o"/>
            </a:pPr>
            <a:r>
              <a:rPr lang="en-US" sz="2400" b="1" dirty="0" smtClean="0"/>
              <a:t>Choking hazards</a:t>
            </a:r>
          </a:p>
          <a:p>
            <a:endParaRPr lang="en-US" sz="2800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990600" y="1371600"/>
            <a:ext cx="6324600" cy="37856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spcAft>
                <a:spcPts val="1200"/>
              </a:spcAft>
            </a:pPr>
            <a:r>
              <a:rPr lang="en-US" sz="4400" dirty="0" smtClean="0"/>
              <a:t>Individual Portion Cooking with </a:t>
            </a:r>
          </a:p>
          <a:p>
            <a:pPr algn="ctr">
              <a:spcAft>
                <a:spcPts val="1200"/>
              </a:spcAft>
            </a:pPr>
            <a:r>
              <a:rPr lang="en-US" sz="4400" dirty="0" smtClean="0"/>
              <a:t>“Rebus” Cards:</a:t>
            </a:r>
          </a:p>
          <a:p>
            <a:pPr algn="ctr">
              <a:spcAft>
                <a:spcPts val="1200"/>
              </a:spcAft>
            </a:pPr>
            <a:r>
              <a:rPr lang="en-US" sz="4400" dirty="0" smtClean="0"/>
              <a:t>Safer Food Preparation with Young Children</a:t>
            </a:r>
            <a:endParaRPr lang="en-US" sz="4400" dirty="0"/>
          </a:p>
        </p:txBody>
      </p:sp>
    </p:spTree>
    <p:extLst>
      <p:ext uri="{BB962C8B-B14F-4D97-AF65-F5344CB8AC3E}">
        <p14:creationId xmlns:p14="http://schemas.microsoft.com/office/powerpoint/2010/main" val="30158952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19200" y="164364"/>
            <a:ext cx="4754880" cy="6366038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6248400" y="1066800"/>
            <a:ext cx="2362200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Children pass through “stations” containing ingredients and assemble their own food portions.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600701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19200" y="164364"/>
            <a:ext cx="4754880" cy="6366038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6146800" y="304800"/>
            <a:ext cx="2514600" cy="507831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How can food service staff help set classrooms up for individual portion cooking projects?</a:t>
            </a:r>
          </a:p>
          <a:p>
            <a:endParaRPr lang="en-US" dirty="0"/>
          </a:p>
          <a:p>
            <a:r>
              <a:rPr lang="en-US" dirty="0" smtClean="0"/>
              <a:t>What information do you need from them to make this happen?</a:t>
            </a:r>
          </a:p>
          <a:p>
            <a:endParaRPr lang="en-US" dirty="0"/>
          </a:p>
          <a:p>
            <a:r>
              <a:rPr lang="en-US" dirty="0" smtClean="0"/>
              <a:t>What system can you use to get the information in a timely manner?</a:t>
            </a:r>
          </a:p>
          <a:p>
            <a:endParaRPr lang="en-US" dirty="0"/>
          </a:p>
          <a:p>
            <a:r>
              <a:rPr lang="en-US" dirty="0" smtClean="0"/>
              <a:t>Ensure </a:t>
            </a:r>
          </a:p>
          <a:p>
            <a:r>
              <a:rPr lang="en-US" dirty="0" err="1" smtClean="0"/>
              <a:t>reimbursablity</a:t>
            </a:r>
            <a:r>
              <a:rPr lang="en-US" dirty="0" smtClean="0"/>
              <a:t> for CACFP?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523755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Title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Arial" charset="0"/>
              <a:buNone/>
            </a:pPr>
            <a:r>
              <a:rPr lang="en-US" sz="6600" b="1" dirty="0" smtClean="0"/>
              <a:t>Questions?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3810000" y="5105401"/>
            <a:ext cx="35814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i="1" dirty="0" smtClean="0"/>
              <a:t>Cooking Matters EXTRA for Center-Based Child Care Professionals </a:t>
            </a:r>
            <a:r>
              <a:rPr lang="en-US" sz="1600" dirty="0" smtClean="0"/>
              <a:t>was developed with support from the </a:t>
            </a:r>
            <a:r>
              <a:rPr lang="en-US" sz="1600" dirty="0" err="1" smtClean="0"/>
              <a:t>Pritzker</a:t>
            </a:r>
            <a:r>
              <a:rPr lang="en-US" sz="1600" dirty="0" smtClean="0"/>
              <a:t> Early Childhood Foundation</a:t>
            </a:r>
            <a:endParaRPr lang="en-US" sz="16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Equity.thmx</Template>
  <TotalTime>2952</TotalTime>
  <Words>384</Words>
  <Application>Microsoft Office PowerPoint</Application>
  <PresentationFormat>On-screen Show (4:3)</PresentationFormat>
  <Paragraphs>58</Paragraphs>
  <Slides>13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8" baseType="lpstr">
      <vt:lpstr>ＭＳ Ｐゴシック</vt:lpstr>
      <vt:lpstr>Arial</vt:lpstr>
      <vt:lpstr>Courier New</vt:lpstr>
      <vt:lpstr>Wingdings</vt:lpstr>
      <vt:lpstr>Office Theme</vt:lpstr>
      <vt:lpstr>Module 2: Safe Cooking with Confidence</vt:lpstr>
      <vt:lpstr>Why Should Food Safety Be a Top Priority For You?</vt:lpstr>
      <vt:lpstr>Why Should Food Safety Be a Top Priority For You?</vt:lpstr>
      <vt:lpstr>Prevent Food Contamination</vt:lpstr>
      <vt:lpstr>Practice Good Hygiene</vt:lpstr>
      <vt:lpstr>Avoid Cross-Contamination</vt:lpstr>
      <vt:lpstr>Avoid Cross-Contamination (cont.)</vt:lpstr>
      <vt:lpstr>Keep Foods Out of the Danger Zone</vt:lpstr>
      <vt:lpstr>A Safe Food Environment  for Children</vt:lpstr>
      <vt:lpstr>PowerPoint Presentation</vt:lpstr>
      <vt:lpstr>PowerPoint Presentation</vt:lpstr>
      <vt:lpstr>PowerPoint Presentation</vt:lpstr>
      <vt:lpstr>PowerPoint Presentation</vt:lpstr>
    </vt:vector>
  </TitlesOfParts>
  <Company>Winking Fish, Inc.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1: The Power of Mealtime Rituals in Early Childhood</dc:title>
  <dc:creator>Kieran Daly</dc:creator>
  <cp:lastModifiedBy>Kennedy, Maggie</cp:lastModifiedBy>
  <cp:revision>102</cp:revision>
  <dcterms:created xsi:type="dcterms:W3CDTF">2008-09-27T23:05:46Z</dcterms:created>
  <dcterms:modified xsi:type="dcterms:W3CDTF">2015-12-04T21:34:48Z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ffisync_FolderId">
    <vt:lpwstr/>
  </property>
  <property fmtid="{D5CDD505-2E9C-101B-9397-08002B2CF9AE}" pid="3" name="Offisync_SaveTime">
    <vt:lpwstr/>
  </property>
  <property fmtid="{D5CDD505-2E9C-101B-9397-08002B2CF9AE}" pid="4" name="Offisync_IsSaved">
    <vt:lpwstr>False</vt:lpwstr>
  </property>
  <property fmtid="{D5CDD505-2E9C-101B-9397-08002B2CF9AE}" pid="5" name="Offisync_UniqueId">
    <vt:lpwstr>84975;21443985</vt:lpwstr>
  </property>
  <property fmtid="{D5CDD505-2E9C-101B-9397-08002B2CF9AE}" pid="6" name="CentralDesktop_MDAdded">
    <vt:lpwstr>True</vt:lpwstr>
  </property>
  <property fmtid="{D5CDD505-2E9C-101B-9397-08002B2CF9AE}" pid="7" name="Offisync_FileTitle">
    <vt:lpwstr/>
  </property>
  <property fmtid="{D5CDD505-2E9C-101B-9397-08002B2CF9AE}" pid="8" name="Offisync_UpdateToken">
    <vt:lpwstr>2012-12-05T13:57:02-0500</vt:lpwstr>
  </property>
  <property fmtid="{D5CDD505-2E9C-101B-9397-08002B2CF9AE}" pid="9" name="Offisync_ProviderName">
    <vt:lpwstr>Central Desktop</vt:lpwstr>
  </property>
</Properties>
</file>