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2" r:id="rId3"/>
    <p:sldId id="275" r:id="rId4"/>
    <p:sldId id="264" r:id="rId5"/>
    <p:sldId id="265" r:id="rId6"/>
    <p:sldId id="266" r:id="rId7"/>
    <p:sldId id="267" r:id="rId8"/>
    <p:sldId id="268" r:id="rId9"/>
    <p:sldId id="270" r:id="rId10"/>
    <p:sldId id="274" r:id="rId11"/>
    <p:sldId id="276" r:id="rId12"/>
    <p:sldId id="277" r:id="rId13"/>
    <p:sldId id="272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F5678C-B180-4334-B6C2-C742D07175D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7B78C8C-E82B-4512-8AF4-B2910AC848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3A1FF6-AA47-4E3E-ACC3-311E30D83FAE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373241-76D3-4985-8B37-8E7BB9FB7AF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CE7456-A346-43F4-AE7E-1354C6E34091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A30037-360A-4674-8E30-20EB12B9CC5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26FDDF-FDBA-4142-8058-67D097BB1AA6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4D47DB2-1577-48AB-A811-936CD2BFCA8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46C992A-9D80-4342-B294-6905AD35ED7C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11B7A1-CE19-414E-A7AD-7441DF62610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0770E6-4251-487D-85FF-E1AD2AAF8AFB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E6FAFC-384F-4139-ACFA-E6FB57AD339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0C6A3A-DEFA-4291-9778-3738D44D562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59D870-CA47-4AFE-84E3-BBB07BAFC2C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FE4FD8-00E7-4156-8E17-04C35DB50A83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BF55AB-5BC2-458E-AF6E-C6BB4AA611E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8A4458-9B95-452A-A7D4-187EC6ED9EBD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A1DB3A5-B1CA-4922-8A35-9CE6D0E542A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F6A7BD-484D-45DF-BA6F-45B4253AC662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90611C-7C5C-4FAF-91EB-AD3D40DF93B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4EF5E64-870F-4AF0-A6D5-20E9B28E83E6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149BADB-DEDC-4309-9B2E-B5412D42B7D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FA56BE43-27F5-48B0-832D-0D32A225FB56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23B14942-F2E1-4165-9F92-2E5D6ABE25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43230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34" r:id="rId1"/>
    <p:sldLayoutId id="2147483935" r:id="rId2"/>
    <p:sldLayoutId id="2147483943" r:id="rId3"/>
    <p:sldLayoutId id="2147483936" r:id="rId4"/>
    <p:sldLayoutId id="2147483937" r:id="rId5"/>
    <p:sldLayoutId id="2147483938" r:id="rId6"/>
    <p:sldLayoutId id="2147483939" r:id="rId7"/>
    <p:sldLayoutId id="2147483944" r:id="rId8"/>
    <p:sldLayoutId id="2147483940" r:id="rId9"/>
    <p:sldLayoutId id="2147483941" r:id="rId10"/>
    <p:sldLayoutId id="2147483942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2:</a:t>
            </a:r>
            <a:br>
              <a:rPr lang="en-US" sz="3600" smtClean="0"/>
            </a:br>
            <a:r>
              <a:rPr lang="en-US" sz="3600" smtClean="0"/>
              <a:t>Safe Cooking with Confidence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85801" y="982949"/>
            <a:ext cx="8005762" cy="1379251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for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sp>
        <p:nvSpPr>
          <p:cNvPr id="4102" name="TextBox 37"/>
          <p:cNvSpPr txBox="1">
            <a:spLocks noChangeArrowheads="1"/>
          </p:cNvSpPr>
          <p:nvPr/>
        </p:nvSpPr>
        <p:spPr bwMode="auto">
          <a:xfrm>
            <a:off x="6824663" y="5672138"/>
            <a:ext cx="1866900" cy="214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endParaRPr lang="en-US" sz="800" dirty="0"/>
          </a:p>
        </p:txBody>
      </p: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239000" y="2286000"/>
            <a:ext cx="1263650" cy="21955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2638" y="550303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3352800" y="1981201"/>
            <a:ext cx="4571999" cy="3276599"/>
          </a:xfrm>
        </p:spPr>
        <p:txBody>
          <a:bodyPr/>
          <a:lstStyle/>
          <a:p>
            <a:pPr marL="0" indent="0"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Infants and young children are at a greater risk for foodborne</a:t>
            </a:r>
          </a:p>
          <a:p>
            <a:pPr marL="0" indent="0"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illness.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621251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Prevent Food Contamination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r>
              <a:rPr lang="en-US" dirty="0" smtClean="0"/>
              <a:t>Follow these three basic principles:</a:t>
            </a:r>
          </a:p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Practice good hygiene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Avoid cross-contamination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Keep foods out of the “danger zone”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19100" y="-104775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Practice Good Hygiene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815975" y="1339850"/>
            <a:ext cx="7391400" cy="4144963"/>
          </a:xfrm>
        </p:spPr>
        <p:txBody>
          <a:bodyPr/>
          <a:lstStyle/>
          <a:p>
            <a:r>
              <a:rPr lang="en-US" smtClean="0"/>
              <a:t>Wash your hands</a:t>
            </a:r>
          </a:p>
          <a:p>
            <a:r>
              <a:rPr lang="en-US" smtClean="0"/>
              <a:t>Wash children’s hands</a:t>
            </a:r>
          </a:p>
          <a:p>
            <a:r>
              <a:rPr lang="en-US" smtClean="0"/>
              <a:t>Wash often with soap and warm water </a:t>
            </a:r>
          </a:p>
          <a:p>
            <a:pPr>
              <a:buFont typeface="Arial" charset="0"/>
              <a:buNone/>
            </a:pPr>
            <a:r>
              <a:rPr lang="en-US" smtClean="0"/>
              <a:t>	for at least 20 seconds</a:t>
            </a:r>
          </a:p>
        </p:txBody>
      </p:sp>
      <p:pic>
        <p:nvPicPr>
          <p:cNvPr id="7172" name="Picture 4" descr="D9533CBC-0DEB-43E1-A130-CF09A04B318A@Saturnflyer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743200" y="3889376"/>
            <a:ext cx="3790950" cy="2316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06400" y="-317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Avoid Cross-Contamination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63575" y="1466850"/>
            <a:ext cx="7924800" cy="3459163"/>
          </a:xfrm>
        </p:spPr>
        <p:txBody>
          <a:bodyPr/>
          <a:lstStyle/>
          <a:p>
            <a:pPr>
              <a:spcBef>
                <a:spcPts val="1200"/>
              </a:spcBef>
            </a:pPr>
            <a:r>
              <a:rPr lang="en-US" sz="3000" dirty="0" smtClean="0"/>
              <a:t>Wash cutting boards, dishes, utensils, and work surfaces before and after food preparation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Use separate cutting boards and work surfaces for raw meats and produce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Place cooked food on a clean plate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Disinfect serving areas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Avoid Cross-Contamination (cont.)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</p:nvPr>
        </p:nvGraphicFramePr>
        <p:xfrm>
          <a:off x="457200" y="2209800"/>
          <a:ext cx="7010400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05200"/>
                <a:gridCol w="3505200"/>
              </a:tblGrid>
              <a:tr h="14224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Sanitize*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Disinfect*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soak, clean in a chlorine solution of 1 Tablespoon of household chlorine bleach mixed with one gallon of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wipe, clean surfaces with a </a:t>
                      </a:r>
                      <a:r>
                        <a:rPr lang="en-US" sz="1800" u="sng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stronger</a:t>
                      </a:r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 chlorine solution of l/4 cup household chlorine bleach mixed with one gallon of cool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9230" name="Rectangle 5"/>
          <p:cNvSpPr>
            <a:spLocks noChangeArrowheads="1"/>
          </p:cNvSpPr>
          <p:nvPr/>
        </p:nvSpPr>
        <p:spPr bwMode="auto">
          <a:xfrm>
            <a:off x="517478" y="4829175"/>
            <a:ext cx="693420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/>
            <a:r>
              <a:rPr lang="en-US" sz="1600" i="1">
                <a:cs typeface="Arial" charset="0"/>
              </a:rPr>
              <a:t>*These are solution guidelines; be sure to follow the requirements set by your local health department</a:t>
            </a:r>
            <a:r>
              <a:rPr lang="en-US" sz="1600">
                <a:cs typeface="Arial" charset="0"/>
              </a:rPr>
              <a:t>.</a:t>
            </a:r>
            <a:endParaRPr lang="en-US" sz="16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Keep Foods Out of the Danger Zone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>
          <a:xfrm>
            <a:off x="457200" y="1646238"/>
            <a:ext cx="5410200" cy="4144962"/>
          </a:xfrm>
        </p:spPr>
        <p:txBody>
          <a:bodyPr/>
          <a:lstStyle/>
          <a:p>
            <a:endParaRPr lang="en-US" smtClean="0"/>
          </a:p>
          <a:p>
            <a:r>
              <a:rPr lang="en-US" sz="3000" smtClean="0"/>
              <a:t>Store, cook, and hold foods at safe temperatures</a:t>
            </a:r>
          </a:p>
          <a:p>
            <a:pPr lvl="1"/>
            <a:r>
              <a:rPr lang="en-US" smtClean="0"/>
              <a:t>Keep hot foods hot</a:t>
            </a:r>
          </a:p>
          <a:p>
            <a:pPr lvl="1"/>
            <a:r>
              <a:rPr lang="en-US" smtClean="0"/>
              <a:t>Keep cold foods cold</a:t>
            </a:r>
          </a:p>
          <a:p>
            <a:pPr>
              <a:buFont typeface="Arial" charset="0"/>
              <a:buNone/>
            </a:pPr>
            <a:endParaRPr lang="en-US" smtClean="0"/>
          </a:p>
          <a:p>
            <a:r>
              <a:rPr lang="en-US" sz="3000" smtClean="0"/>
              <a:t>Use tools to check the internal temperatures</a:t>
            </a:r>
          </a:p>
        </p:txBody>
      </p:sp>
      <p:pic>
        <p:nvPicPr>
          <p:cNvPr id="10244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913438" y="1066800"/>
            <a:ext cx="3154362" cy="5372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219200"/>
          </a:xfrm>
        </p:spPr>
        <p:txBody>
          <a:bodyPr/>
          <a:lstStyle/>
          <a:p>
            <a:pPr algn="ctr"/>
            <a:r>
              <a:rPr lang="en-US" dirty="0" smtClean="0"/>
              <a:t>A Safe Food Environment </a:t>
            </a:r>
            <a:br>
              <a:rPr lang="en-US" dirty="0" smtClean="0"/>
            </a:br>
            <a:r>
              <a:rPr lang="en-US" dirty="0" smtClean="0"/>
              <a:t>for Children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308100"/>
            <a:ext cx="7620000" cy="4144962"/>
          </a:xfrm>
        </p:spPr>
        <p:txBody>
          <a:bodyPr/>
          <a:lstStyle/>
          <a:p>
            <a:pPr>
              <a:spcBef>
                <a:spcPts val="900"/>
              </a:spcBef>
            </a:pPr>
            <a:r>
              <a:rPr lang="en-US" sz="2600" dirty="0" smtClean="0"/>
              <a:t>Staff stores sharp objects and labeled chemicals out of reach.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Staff enforces safe behaviors in the food preparation area and meal tables. 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The kitchen, storage, and eating areas are clean and uncluttered. 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Furniture</a:t>
            </a:r>
            <a:r>
              <a:rPr lang="en-US" sz="2600" dirty="0"/>
              <a:t>, eating and serving utensils </a:t>
            </a:r>
            <a:r>
              <a:rPr lang="en-US" sz="2600" dirty="0" smtClean="0"/>
              <a:t>are age-appropriate. </a:t>
            </a:r>
          </a:p>
          <a:p>
            <a:pPr>
              <a:spcBef>
                <a:spcPts val="900"/>
              </a:spcBef>
            </a:pPr>
            <a:r>
              <a:rPr lang="en-US" sz="2600" dirty="0" smtClean="0"/>
              <a:t>Offer appropriate foods, avoiding: 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400" b="1" dirty="0" smtClean="0"/>
              <a:t>Allergens                         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400" b="1" dirty="0" smtClean="0"/>
              <a:t>Choking hazards</a:t>
            </a:r>
          </a:p>
          <a:p>
            <a:endParaRPr lang="en-US" sz="28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19200" y="164364"/>
            <a:ext cx="4754880" cy="6366038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248400" y="1066800"/>
            <a:ext cx="23622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Children pass through “stations” containing ingredients and assemble their own food portions.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0070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Activity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 Eat Tops and Bottom!</a:t>
            </a:r>
          </a:p>
          <a:p>
            <a:pPr lvl="1"/>
            <a:r>
              <a:rPr lang="en-US" sz="2000" dirty="0" smtClean="0"/>
              <a:t>Talk with the kids about how we eat different types of the plants- flower, stems, leaves, seeds (above the soil), and roots (below the soil)</a:t>
            </a:r>
          </a:p>
          <a:p>
            <a:pPr lvl="1"/>
            <a:r>
              <a:rPr lang="en-US" sz="2000" dirty="0" smtClean="0"/>
              <a:t>On a poster board white board draw a line representing the soil</a:t>
            </a:r>
          </a:p>
          <a:p>
            <a:pPr lvl="1"/>
            <a:r>
              <a:rPr lang="en-US" sz="2000" dirty="0" smtClean="0"/>
              <a:t>Give each child a picture of a food</a:t>
            </a:r>
          </a:p>
          <a:p>
            <a:pPr lvl="1"/>
            <a:r>
              <a:rPr lang="en-US" sz="2000" dirty="0" smtClean="0"/>
              <a:t>They can place it above or below the soil based on their foods</a:t>
            </a:r>
          </a:p>
          <a:p>
            <a:pPr lvl="1"/>
            <a:endParaRPr lang="en-US" sz="2000" dirty="0"/>
          </a:p>
          <a:p>
            <a:pPr marL="457200" lvl="1" indent="0">
              <a:buNone/>
            </a:pPr>
            <a:r>
              <a:rPr lang="en-US" sz="2000" dirty="0" smtClean="0"/>
              <a:t>See page 10 of </a:t>
            </a:r>
            <a:r>
              <a:rPr lang="en-US" sz="2000" b="1" i="1" dirty="0" smtClean="0"/>
              <a:t>Exploring Foods Together.</a:t>
            </a:r>
            <a:endParaRPr lang="en-US" sz="2000" b="1" i="1" dirty="0"/>
          </a:p>
          <a:p>
            <a:pPr marL="457200" lvl="1" indent="0">
              <a:buNone/>
            </a:pP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400869403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 Setting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Complete the worksheet on page </a:t>
            </a:r>
            <a:r>
              <a:rPr lang="en-US" dirty="0" smtClean="0"/>
              <a:t>19</a:t>
            </a:r>
            <a:endParaRPr lang="en-US" dirty="0"/>
          </a:p>
          <a:p>
            <a:r>
              <a:rPr lang="en-US" dirty="0" smtClean="0"/>
              <a:t>Discuss in small groups</a:t>
            </a:r>
          </a:p>
          <a:p>
            <a:pPr lvl="1"/>
            <a:r>
              <a:rPr lang="en-US" dirty="0" smtClean="0"/>
              <a:t>Food safety in your class or setting</a:t>
            </a:r>
          </a:p>
          <a:p>
            <a:pPr lvl="1"/>
            <a:r>
              <a:rPr lang="en-US" dirty="0" smtClean="0"/>
              <a:t>Cooking with your kids</a:t>
            </a:r>
          </a:p>
        </p:txBody>
      </p:sp>
    </p:spTree>
    <p:extLst>
      <p:ext uri="{BB962C8B-B14F-4D97-AF65-F5344CB8AC3E}">
        <p14:creationId xmlns:p14="http://schemas.microsoft.com/office/powerpoint/2010/main" val="259519328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2991</TotalTime>
  <Words>406</Words>
  <Application>Microsoft Office PowerPoint</Application>
  <PresentationFormat>On-screen Show (4:3)</PresentationFormat>
  <Paragraphs>59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ＭＳ Ｐゴシック</vt:lpstr>
      <vt:lpstr>Arial</vt:lpstr>
      <vt:lpstr>Courier New</vt:lpstr>
      <vt:lpstr>Wingdings</vt:lpstr>
      <vt:lpstr>Office Theme</vt:lpstr>
      <vt:lpstr>Module 2: Safe Cooking with Confidence</vt:lpstr>
      <vt:lpstr>Why Should Food Safety Be a Top Priority For You?</vt:lpstr>
      <vt:lpstr>Why Should Food Safety Be a Top Priority For You?</vt:lpstr>
      <vt:lpstr>Prevent Food Contamination</vt:lpstr>
      <vt:lpstr>Practice Good Hygiene</vt:lpstr>
      <vt:lpstr>Avoid Cross-Contamination</vt:lpstr>
      <vt:lpstr>Avoid Cross-Contamination (cont.)</vt:lpstr>
      <vt:lpstr>Keep Foods Out of the Danger Zone</vt:lpstr>
      <vt:lpstr>A Safe Food Environment  for Children</vt:lpstr>
      <vt:lpstr>PowerPoint Presentation</vt:lpstr>
      <vt:lpstr>Activity</vt:lpstr>
      <vt:lpstr>Goal Setting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108</cp:revision>
  <dcterms:created xsi:type="dcterms:W3CDTF">2008-09-27T23:05:46Z</dcterms:created>
  <dcterms:modified xsi:type="dcterms:W3CDTF">2017-05-08T19:42:03Z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84975;21443985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