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73" r:id="rId3"/>
    <p:sldId id="274" r:id="rId4"/>
    <p:sldId id="257" r:id="rId5"/>
    <p:sldId id="258" r:id="rId6"/>
    <p:sldId id="264" r:id="rId7"/>
    <p:sldId id="267" r:id="rId8"/>
    <p:sldId id="268" r:id="rId9"/>
    <p:sldId id="269" r:id="rId10"/>
    <p:sldId id="266" r:id="rId11"/>
    <p:sldId id="272" r:id="rId12"/>
    <p:sldId id="265" r:id="rId13"/>
    <p:sldId id="263" r:id="rId14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CACCD4A-EE52-4526-BDB6-F78081DC5AAC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69EE9B2-CCC9-49EA-A47D-007A41DC739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740C3FB-9244-4B1B-B042-74BD7910DAA4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7E4FD7-0634-46FE-B255-43A23CE2D5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801823-C910-4BDE-A5EF-0FA7A5FE884C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B0D215B-1264-4F49-BE34-B82B05B7071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5860BFB-79EB-4664-8B3D-F95545E545E8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C3C5BF-C5FE-46D0-8A8C-B723488DB4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7AFAD5-4E5B-4182-83FA-2A4E947DD2FF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97FBCC0-1B52-4E13-B2D1-EB1982B9B35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05F584D-6ED7-4910-9D62-A77014FE64CD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85A85B2-C470-498F-860E-3A9BC49493F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ACD0D32-FC3E-4288-837F-D7DC717AE3C8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CEEF930-8C7E-4C63-8DF3-0F49E47DD23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EA03B95-1E2C-4A59-9AC8-6A4351212DED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85FD63B-737E-4D27-8377-00B1991D78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080A3E-FC40-45B3-A4E4-FBB9A2139F7E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B936554-F647-4D2F-AD61-0D9076C083D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006D53C-E5D6-4C46-B1AE-F67653AC1DCF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D652A4F-FA5A-41BF-B8BD-5B8D3B855BC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7D3ABB6-98C4-435C-B7EA-E8D831AD4688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960CEFD-A2D6-4CBD-B1AA-4EE780878AF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fld id="{653505F8-2B57-4D74-8C0D-14052242809C}" type="datetime1">
              <a:rPr lang="en-US"/>
              <a:pPr>
                <a:defRPr/>
              </a:pPr>
              <a:t>12/7/2015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fld id="{27F376B8-5CB8-4685-B6BD-F6B59AEFB62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77200" y="4749800"/>
            <a:ext cx="862013" cy="149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21" r:id="rId1"/>
    <p:sldLayoutId id="2147483922" r:id="rId2"/>
    <p:sldLayoutId id="2147483930" r:id="rId3"/>
    <p:sldLayoutId id="2147483923" r:id="rId4"/>
    <p:sldLayoutId id="2147483924" r:id="rId5"/>
    <p:sldLayoutId id="2147483925" r:id="rId6"/>
    <p:sldLayoutId id="2147483926" r:id="rId7"/>
    <p:sldLayoutId id="2147483931" r:id="rId8"/>
    <p:sldLayoutId id="2147483927" r:id="rId9"/>
    <p:sldLayoutId id="2147483928" r:id="rId10"/>
    <p:sldLayoutId id="2147483929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08013" y="2125663"/>
            <a:ext cx="5819775" cy="2228850"/>
          </a:xfrm>
        </p:spPr>
        <p:txBody>
          <a:bodyPr/>
          <a:lstStyle/>
          <a:p>
            <a:pPr eaLnBrk="1" hangingPunct="1"/>
            <a:r>
              <a:rPr lang="en-US" sz="3600" dirty="0" smtClean="0"/>
              <a:t>Module 3:</a:t>
            </a:r>
            <a:br>
              <a:rPr lang="en-US" sz="3600" dirty="0" smtClean="0"/>
            </a:br>
            <a:r>
              <a:rPr lang="en-US" sz="3600" dirty="0" smtClean="0"/>
              <a:t>Choosing Healthy Foods for Kids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08013" y="1061545"/>
            <a:ext cx="7926387" cy="1300655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362200"/>
            <a:ext cx="1295400" cy="2252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9319" y="5460168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05000" y="381000"/>
            <a:ext cx="6781800" cy="1447800"/>
          </a:xfrm>
        </p:spPr>
        <p:txBody>
          <a:bodyPr>
            <a:normAutofit/>
          </a:bodyPr>
          <a:lstStyle/>
          <a:p>
            <a:r>
              <a:rPr lang="en-US" dirty="0" smtClean="0"/>
              <a:t>CACFP: Child and Adult Care Food Program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90600" y="1828800"/>
            <a:ext cx="6781800" cy="4038599"/>
          </a:xfrm>
        </p:spPr>
        <p:txBody>
          <a:bodyPr>
            <a:normAutofit fontScale="92500" lnSpcReduction="20000"/>
          </a:bodyPr>
          <a:lstStyle/>
          <a:p>
            <a:endParaRPr lang="en-US" sz="3200" dirty="0" smtClean="0"/>
          </a:p>
          <a:p>
            <a:pPr>
              <a:spcAft>
                <a:spcPts val="1200"/>
              </a:spcAft>
            </a:pPr>
            <a:r>
              <a:rPr lang="en-US" sz="3200" dirty="0" smtClean="0"/>
              <a:t>A program of the US Department of Agriculture</a:t>
            </a:r>
          </a:p>
          <a:p>
            <a:pPr>
              <a:spcAft>
                <a:spcPts val="1200"/>
              </a:spcAft>
            </a:pPr>
            <a:r>
              <a:rPr lang="en-US" dirty="0" smtClean="0"/>
              <a:t>Provides reimbursement for meals that meet requirements, which helps pay some of the cost of feeding children in child care</a:t>
            </a:r>
          </a:p>
          <a:p>
            <a:pPr>
              <a:spcAft>
                <a:spcPts val="1200"/>
              </a:spcAft>
            </a:pPr>
            <a:r>
              <a:rPr lang="en-US" sz="3200" dirty="0" smtClean="0"/>
              <a:t>An important piece of the solution to childhood hunger</a:t>
            </a:r>
            <a:endParaRPr lang="en-US" sz="3600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4294967295"/>
          </p:nvPr>
        </p:nvSpPr>
        <p:spPr>
          <a:xfrm>
            <a:off x="5410200" y="6400800"/>
            <a:ext cx="2895600" cy="365125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Share Our Strength’s Cooking Matters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4294967295"/>
          </p:nvPr>
        </p:nvSpPr>
        <p:spPr>
          <a:xfrm>
            <a:off x="8229600" y="6340475"/>
            <a:ext cx="685800" cy="365125"/>
          </a:xfrm>
          <a:prstGeom prst="rect">
            <a:avLst/>
          </a:prstGeom>
        </p:spPr>
        <p:txBody>
          <a:bodyPr/>
          <a:lstStyle/>
          <a:p>
            <a:fld id="{E494A18F-73E3-4D1D-B27D-E8866FB9A245}" type="slidenum">
              <a:rPr lang="en-US" smtClean="0"/>
              <a:pPr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99427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/>
          </p:cNvSpPr>
          <p:nvPr>
            <p:ph type="title"/>
          </p:nvPr>
        </p:nvSpPr>
        <p:spPr>
          <a:xfrm>
            <a:off x="1749425" y="338138"/>
            <a:ext cx="5943600" cy="1143000"/>
          </a:xfrm>
        </p:spPr>
        <p:txBody>
          <a:bodyPr/>
          <a:lstStyle/>
          <a:p>
            <a:r>
              <a:rPr lang="en-US" dirty="0" smtClean="0">
                <a:ea typeface="ＭＳ Ｐゴシック" pitchFamily="34" charset="-128"/>
              </a:rPr>
              <a:t>CACFP and Nutrition</a:t>
            </a:r>
          </a:p>
        </p:txBody>
      </p:sp>
      <p:sp>
        <p:nvSpPr>
          <p:cNvPr id="12291" name="Content Placeholder 2"/>
          <p:cNvSpPr>
            <a:spLocks noGrp="1"/>
          </p:cNvSpPr>
          <p:nvPr>
            <p:ph idx="1"/>
          </p:nvPr>
        </p:nvSpPr>
        <p:spPr>
          <a:xfrm>
            <a:off x="1460500" y="1600200"/>
            <a:ext cx="6219825" cy="3792538"/>
          </a:xfrm>
        </p:spPr>
        <p:txBody>
          <a:bodyPr>
            <a:noAutofit/>
          </a:bodyPr>
          <a:lstStyle/>
          <a:p>
            <a:pPr>
              <a:spcAft>
                <a:spcPts val="1200"/>
              </a:spcAft>
            </a:pPr>
            <a:r>
              <a:rPr lang="en-US" sz="2800" dirty="0" smtClean="0">
                <a:ea typeface="ＭＳ Ｐゴシック" pitchFamily="34" charset="-128"/>
              </a:rPr>
              <a:t>Studies show that children in CACFP receive meals that are nutritionally better than those served to children in child care settings without CACFP. </a:t>
            </a:r>
          </a:p>
          <a:p>
            <a:pPr>
              <a:spcAft>
                <a:spcPts val="1200"/>
              </a:spcAft>
            </a:pPr>
            <a:r>
              <a:rPr lang="en-US" sz="2800" dirty="0" smtClean="0">
                <a:ea typeface="ＭＳ Ｐゴシック" pitchFamily="34" charset="-128"/>
              </a:rPr>
              <a:t>Children on CACFP have higher intakes of key nutrients, fewer servings of fats and sweets, than children in non-participating care.</a:t>
            </a:r>
          </a:p>
        </p:txBody>
      </p:sp>
      <p:sp>
        <p:nvSpPr>
          <p:cNvPr id="12292" name="Slide Number Placeholder 3"/>
          <p:cNvSpPr>
            <a:spLocks noGrp="1"/>
          </p:cNvSpPr>
          <p:nvPr>
            <p:ph type="sldNum" sz="quarter" idx="4294967295"/>
          </p:nvPr>
        </p:nvSpPr>
        <p:spPr>
          <a:xfrm>
            <a:off x="8763000" y="6245225"/>
            <a:ext cx="228600" cy="476250"/>
          </a:xfrm>
          <a:prstGeom prst="rect">
            <a:avLst/>
          </a:prstGeom>
        </p:spPr>
        <p:txBody>
          <a:bodyPr/>
          <a:lstStyle/>
          <a:p>
            <a:pPr>
              <a:defRPr/>
            </a:pPr>
            <a:fld id="{2AA199E1-6750-46EC-94BD-4B5CCD635809}" type="slidenum">
              <a:rPr lang="en-US" smtClean="0">
                <a:ea typeface="ＭＳ Ｐゴシック" pitchFamily="34" charset="-128"/>
              </a:rPr>
              <a:pPr>
                <a:defRPr/>
              </a:pPr>
              <a:t>3</a:t>
            </a:fld>
            <a:endParaRPr lang="en-US" smtClean="0">
              <a:solidFill>
                <a:srgbClr val="FF8000"/>
              </a:solidFill>
              <a:ea typeface="ＭＳ Ｐゴシック" pitchFamily="34" charset="-12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419100" y="-128588"/>
            <a:ext cx="8229600" cy="1219201"/>
          </a:xfrm>
        </p:spPr>
        <p:txBody>
          <a:bodyPr/>
          <a:lstStyle/>
          <a:p>
            <a:pPr eaLnBrk="1" hangingPunct="1"/>
            <a:r>
              <a:rPr lang="en-US" smtClean="0"/>
              <a:t>CACFP Meal Components</a:t>
            </a:r>
          </a:p>
        </p:txBody>
      </p:sp>
      <p:pic>
        <p:nvPicPr>
          <p:cNvPr id="5123" name="Picture 8" descr="Module5_ppt-graphic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76288" y="1052513"/>
            <a:ext cx="5307012" cy="5311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276225" y="-160338"/>
            <a:ext cx="9158288" cy="1219201"/>
          </a:xfrm>
        </p:spPr>
        <p:txBody>
          <a:bodyPr/>
          <a:lstStyle/>
          <a:p>
            <a:r>
              <a:rPr lang="en-US" smtClean="0"/>
              <a:t>CACFP Components, by Meal Type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714375" y="1939925"/>
          <a:ext cx="7543800" cy="2023110"/>
        </p:xfrm>
        <a:graphic>
          <a:graphicData uri="http://schemas.openxmlformats.org/drawingml/2006/table">
            <a:tbl>
              <a:tblPr/>
              <a:tblGrid>
                <a:gridCol w="1676400"/>
                <a:gridCol w="1341438"/>
                <a:gridCol w="1508125"/>
                <a:gridCol w="1509712"/>
                <a:gridCol w="1508125"/>
              </a:tblGrid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Meal Type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Milk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F/V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Bread/</a:t>
                      </a:r>
                    </a:p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Bread Alt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Meat/</a:t>
                      </a:r>
                    </a:p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Meat Alt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Breakfast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Not required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Lunch/Supper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Snack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4"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Char char="•"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 Two of the four components required </a:t>
                      </a:r>
                    </a:p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Char char="•"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 Can’t offer two liquids or two produce 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ＭＳ Ｐゴシック" pitchFamily="36" charset="-128"/>
                      </a:endParaRP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smtClean="0"/>
              <a:t>MyPlate</a:t>
            </a:r>
          </a:p>
        </p:txBody>
      </p:sp>
      <p:pic>
        <p:nvPicPr>
          <p:cNvPr id="7171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00200" y="1143000"/>
            <a:ext cx="5486400" cy="49926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dirty="0" err="1" smtClean="0"/>
              <a:t>MyPlate</a:t>
            </a:r>
            <a:r>
              <a:rPr lang="en-US" dirty="0" smtClean="0"/>
              <a:t>: Examples!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33612" y="1671637"/>
            <a:ext cx="4676775" cy="351472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397369" y="5943600"/>
            <a:ext cx="454818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Source: http://blogs.usda.gov/</a:t>
            </a:r>
          </a:p>
        </p:txBody>
      </p:sp>
    </p:spTree>
    <p:extLst>
      <p:ext uri="{BB962C8B-B14F-4D97-AF65-F5344CB8AC3E}">
        <p14:creationId xmlns:p14="http://schemas.microsoft.com/office/powerpoint/2010/main" val="38706003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dirty="0" err="1" smtClean="0"/>
              <a:t>MyPlate</a:t>
            </a:r>
            <a:r>
              <a:rPr lang="en-US" dirty="0" smtClean="0"/>
              <a:t>: Examples!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685800" y="1600200"/>
            <a:ext cx="2819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34073" y="1795462"/>
            <a:ext cx="4804877" cy="3462338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3048000" y="5977354"/>
            <a:ext cx="30480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/>
              <a:t>http://blogs.usda.gov/</a:t>
            </a:r>
          </a:p>
        </p:txBody>
      </p:sp>
    </p:spTree>
    <p:extLst>
      <p:ext uri="{BB962C8B-B14F-4D97-AF65-F5344CB8AC3E}">
        <p14:creationId xmlns:p14="http://schemas.microsoft.com/office/powerpoint/2010/main" val="3853310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dirty="0" err="1" smtClean="0"/>
              <a:t>MyPlate</a:t>
            </a:r>
            <a:r>
              <a:rPr lang="en-US" dirty="0" smtClean="0"/>
              <a:t>: Examples!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685800" y="1600200"/>
            <a:ext cx="2819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0" y="1354394"/>
            <a:ext cx="4516315" cy="4079252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3286498" y="5899666"/>
            <a:ext cx="214353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/>
              <a:t>http://blogs.usda.gov</a:t>
            </a:r>
            <a:r>
              <a:rPr lang="en-US" dirty="0"/>
              <a:t>/</a:t>
            </a:r>
          </a:p>
        </p:txBody>
      </p:sp>
    </p:spTree>
    <p:extLst>
      <p:ext uri="{BB962C8B-B14F-4D97-AF65-F5344CB8AC3E}">
        <p14:creationId xmlns:p14="http://schemas.microsoft.com/office/powerpoint/2010/main" val="38488209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354013" y="-147638"/>
            <a:ext cx="8229600" cy="1219201"/>
          </a:xfrm>
        </p:spPr>
        <p:txBody>
          <a:bodyPr/>
          <a:lstStyle/>
          <a:p>
            <a:r>
              <a:rPr lang="en-US" smtClean="0"/>
              <a:t>The Nutrition Facts Panel</a:t>
            </a:r>
          </a:p>
        </p:txBody>
      </p:sp>
      <p:pic>
        <p:nvPicPr>
          <p:cNvPr id="3" name="Content Placeholder 2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05200" y="1088050"/>
            <a:ext cx="3893483" cy="529678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990600"/>
          </a:xfrm>
        </p:spPr>
        <p:txBody>
          <a:bodyPr/>
          <a:lstStyle/>
          <a:p>
            <a:r>
              <a:rPr lang="en-US" dirty="0" smtClean="0"/>
              <a:t>What Is a Whole Grain?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990600" y="1676400"/>
            <a:ext cx="6858000" cy="6217920"/>
          </a:xfrm>
          <a:prstGeom prst="rect">
            <a:avLst/>
          </a:prstGeom>
          <a:noFill/>
        </p:spPr>
        <p:txBody>
          <a:bodyPr wrap="square" numCol="2" spcCol="274320" rtlCol="0">
            <a:spAutoFit/>
          </a:bodyPr>
          <a:lstStyle/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wheat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Bulgur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Brown rice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Oats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corn (not </a:t>
            </a:r>
            <a:r>
              <a:rPr lang="en-US" sz="2000" dirty="0" err="1" smtClean="0"/>
              <a:t>degerminated</a:t>
            </a:r>
            <a:r>
              <a:rPr lang="en-US" sz="2000" dirty="0" smtClean="0"/>
              <a:t>)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Quinoa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Buckwheat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Amaranth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err="1" smtClean="0"/>
              <a:t>Teff</a:t>
            </a: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or hulled barley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</a:t>
            </a:r>
            <a:r>
              <a:rPr lang="en-US" sz="2000" dirty="0" err="1" smtClean="0"/>
              <a:t>kamut</a:t>
            </a: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Millet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Sorghum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spelt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Triticale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Wild rice</a:t>
            </a:r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169626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>
          <a:xfrm>
            <a:off x="457200" y="-65088"/>
            <a:ext cx="8229600" cy="1219201"/>
          </a:xfrm>
        </p:spPr>
        <p:txBody>
          <a:bodyPr/>
          <a:lstStyle/>
          <a:p>
            <a:r>
              <a:rPr lang="en-US" smtClean="0"/>
              <a:t>What Is a Whole Grain?</a:t>
            </a:r>
          </a:p>
        </p:txBody>
      </p:sp>
      <p:pic>
        <p:nvPicPr>
          <p:cNvPr id="9219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 t="16129"/>
          <a:stretch>
            <a:fillRect/>
          </a:stretch>
        </p:blipFill>
        <p:spPr>
          <a:xfrm>
            <a:off x="477838" y="1600200"/>
            <a:ext cx="7294562" cy="4648200"/>
          </a:xfr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2971800"/>
          </a:xfrm>
        </p:spPr>
        <p:txBody>
          <a:bodyPr/>
          <a:lstStyle/>
          <a:p>
            <a:pPr eaLnBrk="1" hangingPunct="1"/>
            <a:r>
              <a:rPr lang="en-US" sz="6600" smtClean="0"/>
              <a:t>Questions?</a:t>
            </a:r>
          </a:p>
        </p:txBody>
      </p:sp>
      <p:sp>
        <p:nvSpPr>
          <p:cNvPr id="4" name="TextBox 1"/>
          <p:cNvSpPr txBox="1"/>
          <p:nvPr/>
        </p:nvSpPr>
        <p:spPr>
          <a:xfrm>
            <a:off x="3870434" y="5102819"/>
            <a:ext cx="3581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  <a:lvl2pPr marL="4572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2pPr>
            <a:lvl3pPr marL="9144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3pPr>
            <a:lvl4pPr marL="13716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4pPr>
            <a:lvl5pPr marL="18288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9pPr>
          </a:lstStyle>
          <a:p>
            <a:r>
              <a:rPr lang="en-US" sz="1600" i="1" dirty="0" smtClean="0"/>
              <a:t>Cooking Matters EXTRA for 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662</TotalTime>
  <Words>254</Words>
  <Application>Microsoft Office PowerPoint</Application>
  <PresentationFormat>On-screen Show (4:3)</PresentationFormat>
  <Paragraphs>69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7" baseType="lpstr">
      <vt:lpstr>ＭＳ Ｐゴシック</vt:lpstr>
      <vt:lpstr>Arial</vt:lpstr>
      <vt:lpstr>Wingdings</vt:lpstr>
      <vt:lpstr>Office Theme</vt:lpstr>
      <vt:lpstr>Module 3: Choosing Healthy Foods for Kids</vt:lpstr>
      <vt:lpstr>CACFP: Child and Adult Care Food Program</vt:lpstr>
      <vt:lpstr>CACFP and Nutrition</vt:lpstr>
      <vt:lpstr>CACFP Meal Components</vt:lpstr>
      <vt:lpstr>CACFP Components, by Meal Type</vt:lpstr>
      <vt:lpstr>MyPlate</vt:lpstr>
      <vt:lpstr>MyPlate: Examples!</vt:lpstr>
      <vt:lpstr>MyPlate: Examples!</vt:lpstr>
      <vt:lpstr>MyPlate: Examples!</vt:lpstr>
      <vt:lpstr>The Nutrition Facts Panel</vt:lpstr>
      <vt:lpstr>What Is a Whole Grain?</vt:lpstr>
      <vt:lpstr>What Is a Whole Grain?</vt:lpstr>
      <vt:lpstr>Questions?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57</cp:revision>
  <dcterms:created xsi:type="dcterms:W3CDTF">2008-09-27T23:05:46Z</dcterms:created>
  <dcterms:modified xsi:type="dcterms:W3CDTF">2015-12-07T21:05:51Z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84975;21444035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2012-12-05T14:00:48-0500</vt:lpwstr>
  </property>
  <property fmtid="{D5CDD505-2E9C-101B-9397-08002B2CF9AE}" pid="9" name="Offisync_ProviderName">
    <vt:lpwstr>Central Desktop</vt:lpwstr>
  </property>
</Properties>
</file>