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sldIdLst>
    <p:sldId id="256" r:id="rId2"/>
    <p:sldId id="273" r:id="rId3"/>
    <p:sldId id="274" r:id="rId4"/>
    <p:sldId id="275" r:id="rId5"/>
    <p:sldId id="276" r:id="rId6"/>
    <p:sldId id="277" r:id="rId7"/>
    <p:sldId id="279" r:id="rId8"/>
    <p:sldId id="284" r:id="rId9"/>
    <p:sldId id="285" r:id="rId10"/>
    <p:sldId id="283" r:id="rId11"/>
    <p:sldId id="272" r:id="rId12"/>
  </p:sldIdLst>
  <p:sldSz cx="9144000" cy="6858000" type="screen4x3"/>
  <p:notesSz cx="6858000" cy="9144000"/>
  <p:defaultTextStyle>
    <a:defPPr>
      <a:defRPr lang="en-US"/>
    </a:defPPr>
    <a:lvl1pPr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1pPr>
    <a:lvl2pPr marL="4572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2pPr>
    <a:lvl3pPr marL="9144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3pPr>
    <a:lvl4pPr marL="13716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4pPr>
    <a:lvl5pPr marL="18288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 snapToObjects="1">
      <p:cViewPr varScale="1">
        <p:scale>
          <a:sx n="87" d="100"/>
          <a:sy n="87" d="100"/>
        </p:scale>
        <p:origin x="1494" y="90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presProps" Target="pres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2" Type="http://schemas.openxmlformats.org/officeDocument/2006/relationships/slide" Target="slides/slide1.xml"/><Relationship Id="rId16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theme" Target="theme/theme1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511425"/>
            <a:ext cx="7086600" cy="1470025"/>
          </a:xfrm>
        </p:spPr>
        <p:txBody>
          <a:bodyPr/>
          <a:lstStyle>
            <a:lvl1pPr algn="l"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685800" y="4267200"/>
            <a:ext cx="7086600" cy="1752600"/>
          </a:xfrm>
        </p:spPr>
        <p:txBody>
          <a:bodyPr/>
          <a:lstStyle>
            <a:lvl1pPr marL="0" indent="0" algn="l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dirty="0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4C61770-BE05-4675-8448-8E45802A3D70}" type="datetime1">
              <a:rPr lang="en-US"/>
              <a:pPr>
                <a:defRPr/>
              </a:pPr>
              <a:t>12/3/2015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D4E335A-BA6E-44C6-8F5A-BBDD886AE205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36F0C77-7EA4-4C53-B8F8-47582D0F5182}" type="datetime1">
              <a:rPr lang="en-US"/>
              <a:pPr>
                <a:defRPr/>
              </a:pPr>
              <a:t>12/3/2015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9B1D36B-AD75-457D-9C63-4F420ECB068B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15" descr="ofl_logo_ppt"/>
          <p:cNvPicPr>
            <a:picLocks noChangeAspect="1" noChangeArrowheads="1"/>
          </p:cNvPicPr>
          <p:nvPr userDrawn="1"/>
        </p:nvPicPr>
        <p:blipFill>
          <a:blip r:embed="rId2"/>
          <a:srcRect b="30060"/>
          <a:stretch>
            <a:fillRect/>
          </a:stretch>
        </p:blipFill>
        <p:spPr bwMode="auto">
          <a:xfrm>
            <a:off x="8077200" y="4968875"/>
            <a:ext cx="866775" cy="1492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6288087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58D9FC8-8A03-4A78-BF81-5A9EF11BC405}" type="datetime1">
              <a:rPr lang="en-US"/>
              <a:pPr>
                <a:defRPr/>
              </a:pPr>
              <a:t>12/3/2015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E65EB27-B449-4B04-81E8-93CE521E78C0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50C316A-1889-4E77-B53E-71EA737D62E7}" type="datetime1">
              <a:rPr lang="en-US"/>
              <a:pPr>
                <a:defRPr/>
              </a:pPr>
              <a:t>12/3/2015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0C591D1-CFFD-49FD-9B2C-60D6B51DE845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260475"/>
          </a:xfrm>
        </p:spPr>
        <p:txBody>
          <a:bodyPr/>
          <a:lstStyle>
            <a:lvl1pPr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494C580-18BC-41F9-9ED6-80FE5CE82564}" type="datetime1">
              <a:rPr lang="en-US"/>
              <a:pPr>
                <a:defRPr/>
              </a:pPr>
              <a:t>12/3/2015</a:t>
            </a:fld>
            <a:endParaRPr lang="en-US"/>
          </a:p>
        </p:txBody>
      </p:sp>
      <p:sp>
        <p:nvSpPr>
          <p:cNvPr id="8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CB98B9A-B483-45DC-8AAF-A8D5FA9E0C27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B4660D1-D3F8-44F3-88F5-B9994E4BA5C4}" type="datetime1">
              <a:rPr lang="en-US"/>
              <a:pPr>
                <a:defRPr/>
              </a:pPr>
              <a:t>12/3/2015</a:t>
            </a:fld>
            <a:endParaRPr lang="en-US"/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6F6CD0B-805E-413B-AC34-F271B0AFEF39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10F4857-6543-4238-9074-67F4B708C5DD}" type="datetime1">
              <a:rPr lang="en-US"/>
              <a:pPr>
                <a:defRPr/>
              </a:pPr>
              <a:t>12/3/2015</a:t>
            </a:fld>
            <a:endParaRPr lang="en-US"/>
          </a:p>
        </p:txBody>
      </p:sp>
      <p:sp>
        <p:nvSpPr>
          <p:cNvPr id="3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017E8FF-C1F1-43DD-86F4-D7BE2E8A16F7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15" descr="ofl_logo_ppt"/>
          <p:cNvPicPr>
            <a:picLocks noChangeAspect="1" noChangeArrowheads="1"/>
          </p:cNvPicPr>
          <p:nvPr userDrawn="1"/>
        </p:nvPicPr>
        <p:blipFill>
          <a:blip r:embed="rId2"/>
          <a:srcRect b="30060"/>
          <a:stretch>
            <a:fillRect/>
          </a:stretch>
        </p:blipFill>
        <p:spPr bwMode="auto">
          <a:xfrm>
            <a:off x="8077200" y="4968875"/>
            <a:ext cx="866775" cy="1492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1AF3A27-7316-464C-A84C-42B009612E7E}" type="datetime1">
              <a:rPr lang="en-US"/>
              <a:pPr>
                <a:defRPr/>
              </a:pPr>
              <a:t>12/3/2015</a:t>
            </a:fld>
            <a:endParaRPr lang="en-US"/>
          </a:p>
        </p:txBody>
      </p:sp>
      <p:sp>
        <p:nvSpPr>
          <p:cNvPr id="7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8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187126E-3996-4754-A2A2-CFE1C1EB5915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 rtlCol="0">
            <a:no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 smtClean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72DCA95-EFB5-49F1-98A9-BE6129953AB7}" type="datetime1">
              <a:rPr lang="en-US"/>
              <a:pPr>
                <a:defRPr/>
              </a:pPr>
              <a:t>12/3/2015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486FBB4-AB0B-42CF-BCD3-850AE4A3B717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A6B856C-FCF2-422A-AC98-741885F16D6F}" type="datetime1">
              <a:rPr lang="en-US"/>
              <a:pPr>
                <a:defRPr/>
              </a:pPr>
              <a:t>12/3/2015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B0B076D-1225-457D-9E1A-C479947BD332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6B6803E-0066-4142-9726-DD0873E9E8C7}" type="datetime1">
              <a:rPr lang="en-US"/>
              <a:pPr>
                <a:defRPr/>
              </a:pPr>
              <a:t>12/3/2015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57060E8-4D5E-4B52-80C5-F69718869566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e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image" Target="../media/image2.jpe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8" descr="Childcare_BG.jpg"/>
          <p:cNvPicPr>
            <a:picLocks noChangeAspect="1"/>
          </p:cNvPicPr>
          <p:nvPr userDrawn="1"/>
        </p:nvPicPr>
        <p:blipFill>
          <a:blip r:embed="rId13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027" name="Title Placeholder 1"/>
          <p:cNvSpPr>
            <a:spLocks noGrp="1"/>
          </p:cNvSpPr>
          <p:nvPr>
            <p:ph type="title"/>
          </p:nvPr>
        </p:nvSpPr>
        <p:spPr bwMode="auto">
          <a:xfrm>
            <a:off x="457200" y="457200"/>
            <a:ext cx="8229600" cy="1219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title style</a:t>
            </a:r>
          </a:p>
        </p:txBody>
      </p:sp>
      <p:sp>
        <p:nvSpPr>
          <p:cNvPr id="1028" name="Text Placeholder 2"/>
          <p:cNvSpPr>
            <a:spLocks noGrp="1"/>
          </p:cNvSpPr>
          <p:nvPr>
            <p:ph type="body" idx="1"/>
          </p:nvPr>
        </p:nvSpPr>
        <p:spPr bwMode="auto">
          <a:xfrm>
            <a:off x="457200" y="1981200"/>
            <a:ext cx="7391400" cy="4144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>
              <a:defRPr sz="1200">
                <a:solidFill>
                  <a:srgbClr val="898989"/>
                </a:solidFill>
                <a:ea typeface="ＭＳ Ｐゴシック" pitchFamily="-109" charset="-128"/>
              </a:defRPr>
            </a:lvl1pPr>
          </a:lstStyle>
          <a:p>
            <a:pPr>
              <a:defRPr/>
            </a:pPr>
            <a:fld id="{651FB6CA-AECD-4761-8C25-12910AF47225}" type="datetime1">
              <a:rPr lang="en-US"/>
              <a:pPr>
                <a:defRPr/>
              </a:pPr>
              <a:t>12/3/2015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>
              <a:defRPr sz="1200">
                <a:solidFill>
                  <a:srgbClr val="898989"/>
                </a:solidFill>
                <a:latin typeface="Arial" charset="0"/>
                <a:ea typeface="ＭＳ Ｐゴシック" pitchFamily="-65" charset="-128"/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r">
              <a:defRPr sz="1200">
                <a:solidFill>
                  <a:srgbClr val="898989"/>
                </a:solidFill>
                <a:ea typeface="ＭＳ Ｐゴシック" pitchFamily="-109" charset="-128"/>
              </a:defRPr>
            </a:lvl1pPr>
          </a:lstStyle>
          <a:p>
            <a:pPr>
              <a:defRPr/>
            </a:pPr>
            <a:fld id="{683215F5-660E-4C1C-9A90-AE0B26450CD5}" type="slidenum">
              <a:rPr lang="en-US"/>
              <a:pPr>
                <a:defRPr/>
              </a:pPr>
              <a:t>‹#›</a:t>
            </a:fld>
            <a:endParaRPr lang="en-US"/>
          </a:p>
        </p:txBody>
      </p:sp>
      <p:grpSp>
        <p:nvGrpSpPr>
          <p:cNvPr id="1032" name="Group 40"/>
          <p:cNvGrpSpPr>
            <a:grpSpLocks/>
          </p:cNvGrpSpPr>
          <p:nvPr userDrawn="1"/>
        </p:nvGrpSpPr>
        <p:grpSpPr bwMode="auto">
          <a:xfrm>
            <a:off x="0" y="6484938"/>
            <a:ext cx="9144000" cy="274637"/>
            <a:chOff x="0" y="6484940"/>
            <a:chExt cx="9463264" cy="296860"/>
          </a:xfrm>
        </p:grpSpPr>
        <p:grpSp>
          <p:nvGrpSpPr>
            <p:cNvPr id="1034" name="Group 22"/>
            <p:cNvGrpSpPr>
              <a:grpSpLocks/>
            </p:cNvGrpSpPr>
            <p:nvPr/>
          </p:nvGrpSpPr>
          <p:grpSpPr bwMode="auto">
            <a:xfrm flipV="1">
              <a:off x="0" y="6484940"/>
              <a:ext cx="4662664" cy="296860"/>
              <a:chOff x="838200" y="609600"/>
              <a:chExt cx="7162800" cy="457200"/>
            </a:xfrm>
          </p:grpSpPr>
          <p:sp>
            <p:nvSpPr>
              <p:cNvPr id="28" name="Rectangle 27"/>
              <p:cNvSpPr/>
              <p:nvPr/>
            </p:nvSpPr>
            <p:spPr>
              <a:xfrm>
                <a:off x="838200" y="609600"/>
                <a:ext cx="45682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9" name="Rectangle 28"/>
              <p:cNvSpPr/>
              <p:nvPr/>
            </p:nvSpPr>
            <p:spPr>
              <a:xfrm>
                <a:off x="1448977" y="609600"/>
                <a:ext cx="454297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0" name="Rectangle 29"/>
              <p:cNvSpPr/>
              <p:nvPr/>
            </p:nvSpPr>
            <p:spPr>
              <a:xfrm>
                <a:off x="2057230" y="609600"/>
                <a:ext cx="456820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1" name="Rectangle 30"/>
              <p:cNvSpPr/>
              <p:nvPr/>
            </p:nvSpPr>
            <p:spPr>
              <a:xfrm>
                <a:off x="2668007" y="609600"/>
                <a:ext cx="454297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2" name="Rectangle 31"/>
              <p:cNvSpPr/>
              <p:nvPr/>
            </p:nvSpPr>
            <p:spPr>
              <a:xfrm>
                <a:off x="3276259" y="609600"/>
                <a:ext cx="45682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3" name="Rectangle 32"/>
              <p:cNvSpPr/>
              <p:nvPr/>
            </p:nvSpPr>
            <p:spPr>
              <a:xfrm>
                <a:off x="3887036" y="609600"/>
                <a:ext cx="454297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4" name="Rectangle 33"/>
              <p:cNvSpPr/>
              <p:nvPr/>
            </p:nvSpPr>
            <p:spPr>
              <a:xfrm>
                <a:off x="4495290" y="609600"/>
                <a:ext cx="456820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5" name="Rectangle 34"/>
              <p:cNvSpPr/>
              <p:nvPr/>
            </p:nvSpPr>
            <p:spPr>
              <a:xfrm>
                <a:off x="5106067" y="609600"/>
                <a:ext cx="454297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6" name="Rectangle 35"/>
              <p:cNvSpPr/>
              <p:nvPr/>
            </p:nvSpPr>
            <p:spPr>
              <a:xfrm>
                <a:off x="5714319" y="609600"/>
                <a:ext cx="45682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7" name="Rectangle 36"/>
              <p:cNvSpPr/>
              <p:nvPr/>
            </p:nvSpPr>
            <p:spPr>
              <a:xfrm>
                <a:off x="6325096" y="609600"/>
                <a:ext cx="45682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8" name="Rectangle 37"/>
              <p:cNvSpPr/>
              <p:nvPr/>
            </p:nvSpPr>
            <p:spPr>
              <a:xfrm>
                <a:off x="6933349" y="609600"/>
                <a:ext cx="456820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9" name="Rectangle 38"/>
              <p:cNvSpPr/>
              <p:nvPr/>
            </p:nvSpPr>
            <p:spPr>
              <a:xfrm>
                <a:off x="7544126" y="609600"/>
                <a:ext cx="456820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</p:grpSp>
        <p:grpSp>
          <p:nvGrpSpPr>
            <p:cNvPr id="1035" name="Group 23"/>
            <p:cNvGrpSpPr>
              <a:grpSpLocks/>
            </p:cNvGrpSpPr>
            <p:nvPr/>
          </p:nvGrpSpPr>
          <p:grpSpPr bwMode="auto">
            <a:xfrm flipV="1">
              <a:off x="4800600" y="6484940"/>
              <a:ext cx="4662664" cy="296860"/>
              <a:chOff x="838200" y="609600"/>
              <a:chExt cx="7162800" cy="457200"/>
            </a:xfrm>
          </p:grpSpPr>
          <p:sp>
            <p:nvSpPr>
              <p:cNvPr id="16" name="Rectangle 15"/>
              <p:cNvSpPr/>
              <p:nvPr/>
            </p:nvSpPr>
            <p:spPr>
              <a:xfrm>
                <a:off x="838254" y="609600"/>
                <a:ext cx="45682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7" name="Rectangle 16"/>
              <p:cNvSpPr/>
              <p:nvPr/>
            </p:nvSpPr>
            <p:spPr>
              <a:xfrm>
                <a:off x="1449031" y="609600"/>
                <a:ext cx="45682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8" name="Rectangle 17"/>
              <p:cNvSpPr/>
              <p:nvPr/>
            </p:nvSpPr>
            <p:spPr>
              <a:xfrm>
                <a:off x="2057285" y="609600"/>
                <a:ext cx="456820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9" name="Rectangle 18"/>
              <p:cNvSpPr/>
              <p:nvPr/>
            </p:nvSpPr>
            <p:spPr>
              <a:xfrm>
                <a:off x="2668061" y="609600"/>
                <a:ext cx="456820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0" name="Rectangle 19"/>
              <p:cNvSpPr/>
              <p:nvPr/>
            </p:nvSpPr>
            <p:spPr>
              <a:xfrm>
                <a:off x="3278838" y="609600"/>
                <a:ext cx="454297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1" name="Rectangle 20"/>
              <p:cNvSpPr/>
              <p:nvPr/>
            </p:nvSpPr>
            <p:spPr>
              <a:xfrm>
                <a:off x="3887090" y="609600"/>
                <a:ext cx="45682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2" name="Rectangle 21"/>
              <p:cNvSpPr/>
              <p:nvPr/>
            </p:nvSpPr>
            <p:spPr>
              <a:xfrm>
                <a:off x="4497867" y="609600"/>
                <a:ext cx="454297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3" name="Rectangle 22"/>
              <p:cNvSpPr/>
              <p:nvPr/>
            </p:nvSpPr>
            <p:spPr>
              <a:xfrm>
                <a:off x="5106121" y="609600"/>
                <a:ext cx="456820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4" name="Rectangle 23"/>
              <p:cNvSpPr/>
              <p:nvPr/>
            </p:nvSpPr>
            <p:spPr>
              <a:xfrm>
                <a:off x="5716898" y="609600"/>
                <a:ext cx="454297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5" name="Rectangle 24"/>
              <p:cNvSpPr/>
              <p:nvPr/>
            </p:nvSpPr>
            <p:spPr>
              <a:xfrm>
                <a:off x="6325150" y="609600"/>
                <a:ext cx="45682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6" name="Rectangle 25"/>
              <p:cNvSpPr/>
              <p:nvPr/>
            </p:nvSpPr>
            <p:spPr>
              <a:xfrm>
                <a:off x="6935926" y="609600"/>
                <a:ext cx="454297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7" name="Rectangle 26"/>
              <p:cNvSpPr/>
              <p:nvPr/>
            </p:nvSpPr>
            <p:spPr>
              <a:xfrm>
                <a:off x="7544180" y="609600"/>
                <a:ext cx="456820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</p:grpSp>
      </p:grpSp>
      <p:pic>
        <p:nvPicPr>
          <p:cNvPr id="1033" name="Picture 36" descr="\\lacietwo.our.strength.org\ourshare\Public\File Swap\Communications\COMM RESOURCES\RESOURCE CENTER\Logos\Cooking Matters\Vertical\Vertical\color\print\CM_vert_cmyk.jpg"/>
          <p:cNvPicPr>
            <a:picLocks noChangeAspect="1" noChangeArrowheads="1"/>
          </p:cNvPicPr>
          <p:nvPr userDrawn="1"/>
        </p:nvPicPr>
        <p:blipFill>
          <a:blip r:embed="rId14"/>
          <a:srcRect/>
          <a:stretch>
            <a:fillRect/>
          </a:stretch>
        </p:blipFill>
        <p:spPr bwMode="auto">
          <a:xfrm>
            <a:off x="8042275" y="4598988"/>
            <a:ext cx="949325" cy="16494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 bg1="lt1" tx1="dk1" bg2="lt2" tx2="dk2" accent1="accent1" accent2="accent2" accent3="accent3" accent4="accent4" accent5="accent5" accent6="accent6" hlink="hlink" folHlink="folHlink"/>
  <p:sldLayoutIdLst>
    <p:sldLayoutId id="2147483973" r:id="rId1"/>
    <p:sldLayoutId id="2147483974" r:id="rId2"/>
    <p:sldLayoutId id="2147483982" r:id="rId3"/>
    <p:sldLayoutId id="2147483975" r:id="rId4"/>
    <p:sldLayoutId id="2147483976" r:id="rId5"/>
    <p:sldLayoutId id="2147483977" r:id="rId6"/>
    <p:sldLayoutId id="2147483978" r:id="rId7"/>
    <p:sldLayoutId id="2147483983" r:id="rId8"/>
    <p:sldLayoutId id="2147483979" r:id="rId9"/>
    <p:sldLayoutId id="2147483980" r:id="rId10"/>
    <p:sldLayoutId id="2147483981" r:id="rId11"/>
  </p:sldLayoutIdLst>
  <p:txStyles>
    <p:titleStyle>
      <a:lvl1pPr algn="l" defTabSz="457200" rtl="0" eaLnBrk="0" fontAlgn="base" hangingPunct="0">
        <a:spcBef>
          <a:spcPct val="0"/>
        </a:spcBef>
        <a:spcAft>
          <a:spcPct val="0"/>
        </a:spcAft>
        <a:defRPr sz="4000" b="1" kern="1200">
          <a:solidFill>
            <a:schemeClr val="tx1"/>
          </a:solidFill>
          <a:latin typeface="+mj-lt"/>
          <a:ea typeface="ＭＳ Ｐゴシック" pitchFamily="-65" charset="-128"/>
          <a:cs typeface="ＭＳ Ｐゴシック" pitchFamily="-65" charset="-128"/>
        </a:defRPr>
      </a:lvl1pPr>
      <a:lvl2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2pPr>
      <a:lvl3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3pPr>
      <a:lvl4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4pPr>
      <a:lvl5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5pPr>
      <a:lvl6pPr marL="4572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6pPr>
      <a:lvl7pPr marL="9144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7pPr>
      <a:lvl8pPr marL="13716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8pPr>
      <a:lvl9pPr marL="18288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9pPr>
    </p:titleStyle>
    <p:bodyStyle>
      <a:lvl1pPr marL="342900" indent="-342900" algn="l" defTabSz="457200" rtl="0" eaLnBrk="0" fontAlgn="base" hangingPunct="0">
        <a:spcBef>
          <a:spcPct val="20000"/>
        </a:spcBef>
        <a:spcAft>
          <a:spcPct val="0"/>
        </a:spcAft>
        <a:buClr>
          <a:srgbClr val="F79646"/>
        </a:buClr>
        <a:buSzPct val="110000"/>
        <a:buFont typeface="Arial" charset="0"/>
        <a:buChar char="•"/>
        <a:defRPr sz="3200" kern="1200">
          <a:solidFill>
            <a:schemeClr val="tx1"/>
          </a:solidFill>
          <a:latin typeface="+mn-lt"/>
          <a:ea typeface="ＭＳ Ｐゴシック" pitchFamily="-65" charset="-128"/>
          <a:cs typeface="ＭＳ Ｐゴシック" pitchFamily="-65" charset="-128"/>
        </a:defRPr>
      </a:lvl1pPr>
      <a:lvl2pPr marL="742950" indent="-285750" algn="l" defTabSz="457200" rtl="0" eaLnBrk="0" fontAlgn="base" hangingPunct="0">
        <a:spcBef>
          <a:spcPct val="20000"/>
        </a:spcBef>
        <a:spcAft>
          <a:spcPct val="0"/>
        </a:spcAft>
        <a:buClr>
          <a:schemeClr val="tx2"/>
        </a:buClr>
        <a:buFont typeface="Wingdings" pitchFamily="-65" charset="2"/>
        <a:buChar char="§"/>
        <a:defRPr sz="28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2pPr>
      <a:lvl3pPr marL="1143000" indent="-228600" algn="l" defTabSz="457200" rtl="0" eaLnBrk="0" fontAlgn="base" hangingPunct="0">
        <a:spcBef>
          <a:spcPct val="20000"/>
        </a:spcBef>
        <a:spcAft>
          <a:spcPct val="0"/>
        </a:spcAft>
        <a:buClr>
          <a:srgbClr val="F79646"/>
        </a:buClr>
        <a:buFont typeface="Arial" charset="0"/>
        <a:buChar char="•"/>
        <a:defRPr sz="24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3pPr>
      <a:lvl4pPr marL="1600200" indent="-228600" algn="l" defTabSz="457200" rtl="0" eaLnBrk="0" fontAlgn="base" hangingPunct="0">
        <a:spcBef>
          <a:spcPct val="20000"/>
        </a:spcBef>
        <a:spcAft>
          <a:spcPct val="0"/>
        </a:spcAft>
        <a:buClr>
          <a:schemeClr val="tx2"/>
        </a:buClr>
        <a:buFont typeface="Wingdings" pitchFamily="-65" charset="2"/>
        <a:buChar char="§"/>
        <a:defRPr sz="20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4pPr>
      <a:lvl5pPr marL="2057400" indent="-228600" algn="l" defTabSz="457200" rtl="0" eaLnBrk="0" fontAlgn="base" hangingPunct="0">
        <a:spcBef>
          <a:spcPct val="20000"/>
        </a:spcBef>
        <a:spcAft>
          <a:spcPct val="0"/>
        </a:spcAft>
        <a:buClr>
          <a:srgbClr val="F79646"/>
        </a:buClr>
        <a:buFont typeface="Arial" charset="0"/>
        <a:buChar char="•"/>
        <a:defRPr sz="20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4.PNG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hyperlink" Target="http://gethealthyandfitwithme.blogspot.com/" TargetMode="External"/><Relationship Id="rId2" Type="http://schemas.openxmlformats.org/officeDocument/2006/relationships/image" Target="../media/image9.jpg"/><Relationship Id="rId1" Type="http://schemas.openxmlformats.org/officeDocument/2006/relationships/slideLayout" Target="../slideLayouts/slideLayout6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hyperlink" Target="http://thecraftedsparrow.blogspot.com/" TargetMode="External"/><Relationship Id="rId2" Type="http://schemas.openxmlformats.org/officeDocument/2006/relationships/image" Target="../media/image10.jpg"/><Relationship Id="rId1" Type="http://schemas.openxmlformats.org/officeDocument/2006/relationships/slideLayout" Target="../slideLayouts/slideLayout6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jpg"/><Relationship Id="rId1" Type="http://schemas.openxmlformats.org/officeDocument/2006/relationships/slideLayout" Target="../slideLayouts/slideLayout6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8" name="Picture 15" descr="Childcare_BG.jpg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4099" name="Title 1"/>
          <p:cNvSpPr>
            <a:spLocks noGrp="1"/>
          </p:cNvSpPr>
          <p:nvPr>
            <p:ph type="ctrTitle"/>
          </p:nvPr>
        </p:nvSpPr>
        <p:spPr>
          <a:xfrm>
            <a:off x="685800" y="2133600"/>
            <a:ext cx="6680200" cy="2228850"/>
          </a:xfrm>
        </p:spPr>
        <p:txBody>
          <a:bodyPr/>
          <a:lstStyle/>
          <a:p>
            <a:pPr eaLnBrk="1" hangingPunct="1"/>
            <a:r>
              <a:rPr lang="en-US" sz="3600" dirty="0" smtClean="0"/>
              <a:t>Module 5:</a:t>
            </a:r>
            <a:br>
              <a:rPr lang="en-US" sz="3600" dirty="0" smtClean="0"/>
            </a:br>
            <a:r>
              <a:rPr lang="en-US" sz="3600" dirty="0" smtClean="0"/>
              <a:t>Partnering with Parents</a:t>
            </a:r>
          </a:p>
        </p:txBody>
      </p:sp>
      <p:sp>
        <p:nvSpPr>
          <p:cNvPr id="4100" name="Subtitle 7"/>
          <p:cNvSpPr>
            <a:spLocks noGrp="1"/>
          </p:cNvSpPr>
          <p:nvPr>
            <p:ph type="subTitle" idx="1"/>
          </p:nvPr>
        </p:nvSpPr>
        <p:spPr>
          <a:xfrm>
            <a:off x="701675" y="990600"/>
            <a:ext cx="8321675" cy="1752600"/>
          </a:xfrm>
        </p:spPr>
        <p:txBody>
          <a:bodyPr/>
          <a:lstStyle/>
          <a:p>
            <a:pPr eaLnBrk="1" hangingPunct="1"/>
            <a:r>
              <a:rPr lang="en-US" dirty="0" smtClean="0">
                <a:solidFill>
                  <a:srgbClr val="898989"/>
                </a:solidFill>
              </a:rPr>
              <a:t>Cooking Matters EXTRA for Center-Based</a:t>
            </a:r>
          </a:p>
          <a:p>
            <a:pPr eaLnBrk="1" hangingPunct="1"/>
            <a:r>
              <a:rPr lang="en-US" dirty="0" smtClean="0">
                <a:solidFill>
                  <a:srgbClr val="898989"/>
                </a:solidFill>
              </a:rPr>
              <a:t>Child Care Professionals</a:t>
            </a:r>
          </a:p>
        </p:txBody>
      </p:sp>
      <p:grpSp>
        <p:nvGrpSpPr>
          <p:cNvPr id="4101" name="Group 36"/>
          <p:cNvGrpSpPr>
            <a:grpSpLocks/>
          </p:cNvGrpSpPr>
          <p:nvPr/>
        </p:nvGrpSpPr>
        <p:grpSpPr bwMode="auto">
          <a:xfrm>
            <a:off x="812800" y="685800"/>
            <a:ext cx="7493000" cy="234950"/>
            <a:chOff x="685800" y="457200"/>
            <a:chExt cx="8382000" cy="262647"/>
          </a:xfrm>
        </p:grpSpPr>
        <p:grpSp>
          <p:nvGrpSpPr>
            <p:cNvPr id="4105" name="Group 22"/>
            <p:cNvGrpSpPr>
              <a:grpSpLocks/>
            </p:cNvGrpSpPr>
            <p:nvPr/>
          </p:nvGrpSpPr>
          <p:grpSpPr bwMode="auto">
            <a:xfrm flipV="1">
              <a:off x="685800" y="457200"/>
              <a:ext cx="4114800" cy="262647"/>
              <a:chOff x="838200" y="609600"/>
              <a:chExt cx="7162800" cy="457200"/>
            </a:xfrm>
          </p:grpSpPr>
          <p:sp>
            <p:nvSpPr>
              <p:cNvPr id="10" name="Rectangle 9"/>
              <p:cNvSpPr/>
              <p:nvPr/>
            </p:nvSpPr>
            <p:spPr>
              <a:xfrm>
                <a:off x="838200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1" name="Rectangle 10"/>
              <p:cNvSpPr/>
              <p:nvPr/>
            </p:nvSpPr>
            <p:spPr>
              <a:xfrm>
                <a:off x="1447185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2" name="Rectangle 11"/>
              <p:cNvSpPr/>
              <p:nvPr/>
            </p:nvSpPr>
            <p:spPr>
              <a:xfrm>
                <a:off x="2056168" y="609600"/>
                <a:ext cx="45751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3" name="Rectangle 12"/>
              <p:cNvSpPr/>
              <p:nvPr/>
            </p:nvSpPr>
            <p:spPr>
              <a:xfrm>
                <a:off x="2668244" y="609600"/>
                <a:ext cx="45442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4" name="Rectangle 13"/>
              <p:cNvSpPr/>
              <p:nvPr/>
            </p:nvSpPr>
            <p:spPr>
              <a:xfrm>
                <a:off x="3277229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5" name="Rectangle 14"/>
              <p:cNvSpPr/>
              <p:nvPr/>
            </p:nvSpPr>
            <p:spPr>
              <a:xfrm>
                <a:off x="3886212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7" name="Rectangle 16"/>
              <p:cNvSpPr/>
              <p:nvPr/>
            </p:nvSpPr>
            <p:spPr>
              <a:xfrm>
                <a:off x="4495197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8" name="Rectangle 17"/>
              <p:cNvSpPr/>
              <p:nvPr/>
            </p:nvSpPr>
            <p:spPr>
              <a:xfrm>
                <a:off x="5104180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9" name="Rectangle 18"/>
              <p:cNvSpPr/>
              <p:nvPr/>
            </p:nvSpPr>
            <p:spPr>
              <a:xfrm>
                <a:off x="5716255" y="609600"/>
                <a:ext cx="45442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0" name="Rectangle 19"/>
              <p:cNvSpPr/>
              <p:nvPr/>
            </p:nvSpPr>
            <p:spPr>
              <a:xfrm>
                <a:off x="6325240" y="609600"/>
                <a:ext cx="45751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1" name="Rectangle 20"/>
              <p:cNvSpPr/>
              <p:nvPr/>
            </p:nvSpPr>
            <p:spPr>
              <a:xfrm>
                <a:off x="6934224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2" name="Rectangle 21"/>
              <p:cNvSpPr/>
              <p:nvPr/>
            </p:nvSpPr>
            <p:spPr>
              <a:xfrm>
                <a:off x="7543209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</p:grpSp>
        <p:grpSp>
          <p:nvGrpSpPr>
            <p:cNvPr id="4106" name="Group 23"/>
            <p:cNvGrpSpPr>
              <a:grpSpLocks/>
            </p:cNvGrpSpPr>
            <p:nvPr/>
          </p:nvGrpSpPr>
          <p:grpSpPr bwMode="auto">
            <a:xfrm flipV="1">
              <a:off x="4953000" y="457200"/>
              <a:ext cx="4114800" cy="262647"/>
              <a:chOff x="838200" y="609600"/>
              <a:chExt cx="7162800" cy="457200"/>
            </a:xfrm>
          </p:grpSpPr>
          <p:sp>
            <p:nvSpPr>
              <p:cNvPr id="25" name="Rectangle 24"/>
              <p:cNvSpPr/>
              <p:nvPr/>
            </p:nvSpPr>
            <p:spPr>
              <a:xfrm>
                <a:off x="838482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6" name="Rectangle 25"/>
              <p:cNvSpPr/>
              <p:nvPr/>
            </p:nvSpPr>
            <p:spPr>
              <a:xfrm>
                <a:off x="1447465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7" name="Rectangle 26"/>
              <p:cNvSpPr/>
              <p:nvPr/>
            </p:nvSpPr>
            <p:spPr>
              <a:xfrm>
                <a:off x="2056451" y="609600"/>
                <a:ext cx="45751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8" name="Rectangle 27"/>
              <p:cNvSpPr/>
              <p:nvPr/>
            </p:nvSpPr>
            <p:spPr>
              <a:xfrm>
                <a:off x="2668526" y="609600"/>
                <a:ext cx="454419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9" name="Rectangle 28"/>
              <p:cNvSpPr/>
              <p:nvPr/>
            </p:nvSpPr>
            <p:spPr>
              <a:xfrm>
                <a:off x="3277509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0" name="Rectangle 29"/>
              <p:cNvSpPr/>
              <p:nvPr/>
            </p:nvSpPr>
            <p:spPr>
              <a:xfrm>
                <a:off x="3886494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1" name="Rectangle 30"/>
              <p:cNvSpPr/>
              <p:nvPr/>
            </p:nvSpPr>
            <p:spPr>
              <a:xfrm>
                <a:off x="4495477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2" name="Rectangle 31"/>
              <p:cNvSpPr/>
              <p:nvPr/>
            </p:nvSpPr>
            <p:spPr>
              <a:xfrm>
                <a:off x="5104462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3" name="Rectangle 32"/>
              <p:cNvSpPr/>
              <p:nvPr/>
            </p:nvSpPr>
            <p:spPr>
              <a:xfrm>
                <a:off x="5716538" y="609600"/>
                <a:ext cx="454419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4" name="Rectangle 33"/>
              <p:cNvSpPr/>
              <p:nvPr/>
            </p:nvSpPr>
            <p:spPr>
              <a:xfrm>
                <a:off x="6325521" y="609600"/>
                <a:ext cx="45751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5" name="Rectangle 34"/>
              <p:cNvSpPr/>
              <p:nvPr/>
            </p:nvSpPr>
            <p:spPr>
              <a:xfrm>
                <a:off x="6934506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6" name="Rectangle 35"/>
              <p:cNvSpPr/>
              <p:nvPr/>
            </p:nvSpPr>
            <p:spPr>
              <a:xfrm>
                <a:off x="7543489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</p:grpSp>
      </p:grpSp>
      <p:pic>
        <p:nvPicPr>
          <p:cNvPr id="4104" name="Picture 35" descr="\\lacietwo.our.strength.org\ourshare\Public\File Swap\Communications\COMM RESOURCES\RESOURCE CENTER\Logos\Cooking Matters\Vertical\Vertical\color\print\CM_vert_cmyk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7086600" y="2133600"/>
            <a:ext cx="1344613" cy="2336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2" name="Picture 1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216747" y="5613400"/>
            <a:ext cx="1314633" cy="552527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57200"/>
            <a:ext cx="8229600" cy="762000"/>
          </a:xfrm>
        </p:spPr>
        <p:txBody>
          <a:bodyPr/>
          <a:lstStyle/>
          <a:p>
            <a:r>
              <a:rPr lang="en-US" dirty="0" smtClean="0"/>
              <a:t>Partnering with Parents</a:t>
            </a:r>
            <a:endParaRPr lang="en-US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38200" y="2058412"/>
            <a:ext cx="3043995" cy="2895600"/>
          </a:xfrm>
        </p:spPr>
      </p:pic>
      <p:sp>
        <p:nvSpPr>
          <p:cNvPr id="5" name="TextBox 4"/>
          <p:cNvSpPr txBox="1"/>
          <p:nvPr/>
        </p:nvSpPr>
        <p:spPr>
          <a:xfrm>
            <a:off x="4267200" y="2058412"/>
            <a:ext cx="3276600" cy="304698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 smtClean="0"/>
              <a:t>A child in your class arrives at school every morning eating pizza and a lollipop.</a:t>
            </a:r>
          </a:p>
          <a:p>
            <a:endParaRPr lang="en-US" sz="2400" dirty="0"/>
          </a:p>
          <a:p>
            <a:r>
              <a:rPr lang="en-US" sz="2400" dirty="0" smtClean="0"/>
              <a:t>How would you address this with her parent?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26874521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57200"/>
            <a:ext cx="8229600" cy="762000"/>
          </a:xfrm>
        </p:spPr>
        <p:txBody>
          <a:bodyPr/>
          <a:lstStyle/>
          <a:p>
            <a:r>
              <a:rPr lang="en-US" dirty="0" smtClean="0"/>
              <a:t>Partnering with Parents</a:t>
            </a:r>
            <a:endParaRPr lang="en-US" dirty="0"/>
          </a:p>
        </p:txBody>
      </p:sp>
      <p:sp>
        <p:nvSpPr>
          <p:cNvPr id="5" name="TextBox 4"/>
          <p:cNvSpPr txBox="1"/>
          <p:nvPr/>
        </p:nvSpPr>
        <p:spPr>
          <a:xfrm>
            <a:off x="4419600" y="2164784"/>
            <a:ext cx="3276600" cy="267765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 smtClean="0"/>
              <a:t>A child in your class eats so much he throws up sometimes.</a:t>
            </a:r>
          </a:p>
          <a:p>
            <a:endParaRPr lang="en-US" sz="2400" dirty="0"/>
          </a:p>
          <a:p>
            <a:r>
              <a:rPr lang="en-US" sz="2400" dirty="0" smtClean="0"/>
              <a:t>How would you address this with his parent?</a:t>
            </a:r>
            <a:endParaRPr lang="en-US" dirty="0"/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5800" y="1903412"/>
            <a:ext cx="3145465" cy="3200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1401765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57200"/>
            <a:ext cx="8229600" cy="762000"/>
          </a:xfrm>
        </p:spPr>
        <p:txBody>
          <a:bodyPr/>
          <a:lstStyle/>
          <a:p>
            <a:r>
              <a:rPr lang="en-US" dirty="0" smtClean="0"/>
              <a:t>Partnering with Parents</a:t>
            </a:r>
            <a:endParaRPr lang="en-US" dirty="0"/>
          </a:p>
        </p:txBody>
      </p:sp>
      <p:sp>
        <p:nvSpPr>
          <p:cNvPr id="5" name="TextBox 4"/>
          <p:cNvSpPr txBox="1"/>
          <p:nvPr/>
        </p:nvSpPr>
        <p:spPr>
          <a:xfrm>
            <a:off x="4419600" y="2164784"/>
            <a:ext cx="3276600" cy="304698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 smtClean="0"/>
              <a:t>A parent complains that her child won’t try any new foods at home.</a:t>
            </a:r>
          </a:p>
          <a:p>
            <a:endParaRPr lang="en-US" sz="2400" dirty="0"/>
          </a:p>
          <a:p>
            <a:r>
              <a:rPr lang="en-US" sz="2400" dirty="0" smtClean="0"/>
              <a:t>How would you talk about this with her parent?</a:t>
            </a:r>
            <a:endParaRPr lang="en-US" dirty="0"/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99306" y="1857384"/>
            <a:ext cx="3354388" cy="335438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0438992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57200"/>
            <a:ext cx="8229600" cy="914400"/>
          </a:xfrm>
        </p:spPr>
        <p:txBody>
          <a:bodyPr/>
          <a:lstStyle/>
          <a:p>
            <a:r>
              <a:rPr lang="en-US" dirty="0" smtClean="0"/>
              <a:t>Partnering with Parents</a:t>
            </a:r>
            <a:endParaRPr lang="en-US" dirty="0"/>
          </a:p>
        </p:txBody>
      </p:sp>
      <p:sp>
        <p:nvSpPr>
          <p:cNvPr id="3" name="TextBox 2"/>
          <p:cNvSpPr txBox="1"/>
          <p:nvPr/>
        </p:nvSpPr>
        <p:spPr>
          <a:xfrm>
            <a:off x="495300" y="1447800"/>
            <a:ext cx="6781800" cy="455509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 smtClean="0"/>
              <a:t>What can your center do to improve:</a:t>
            </a:r>
          </a:p>
          <a:p>
            <a:endParaRPr lang="en-US" sz="2400" dirty="0"/>
          </a:p>
          <a:p>
            <a:pPr marL="342900" indent="-342900">
              <a:spcAft>
                <a:spcPts val="1200"/>
              </a:spcAft>
              <a:buFont typeface="Arial" pitchFamily="34" charset="0"/>
              <a:buChar char="•"/>
            </a:pPr>
            <a:r>
              <a:rPr lang="en-US" sz="2400" dirty="0" smtClean="0"/>
              <a:t>One-on-one communication with parents?</a:t>
            </a:r>
          </a:p>
          <a:p>
            <a:pPr marL="342900" indent="-342900">
              <a:spcAft>
                <a:spcPts val="1200"/>
              </a:spcAft>
              <a:buFont typeface="Arial" pitchFamily="34" charset="0"/>
              <a:buChar char="•"/>
            </a:pPr>
            <a:r>
              <a:rPr lang="en-US" sz="2400" dirty="0" smtClean="0"/>
              <a:t>Nutrition education for parents?</a:t>
            </a:r>
          </a:p>
          <a:p>
            <a:pPr marL="342900" indent="-342900">
              <a:spcAft>
                <a:spcPts val="1200"/>
              </a:spcAft>
              <a:buFont typeface="Arial" pitchFamily="34" charset="0"/>
              <a:buChar char="•"/>
            </a:pPr>
            <a:r>
              <a:rPr lang="en-US" sz="2400" dirty="0" smtClean="0"/>
              <a:t>Involving parents in the nutrition program?</a:t>
            </a:r>
          </a:p>
          <a:p>
            <a:pPr marL="342900" indent="-342900">
              <a:spcAft>
                <a:spcPts val="1200"/>
              </a:spcAft>
              <a:buFont typeface="Arial" pitchFamily="34" charset="0"/>
              <a:buChar char="•"/>
            </a:pPr>
            <a:r>
              <a:rPr lang="en-US" sz="2400" dirty="0" smtClean="0"/>
              <a:t>Sticking to the established nutrition policies or developing new ones?</a:t>
            </a:r>
          </a:p>
          <a:p>
            <a:pPr marL="342900" indent="-342900">
              <a:spcAft>
                <a:spcPts val="1200"/>
              </a:spcAft>
              <a:buFont typeface="Arial" pitchFamily="34" charset="0"/>
              <a:buChar char="•"/>
            </a:pPr>
            <a:r>
              <a:rPr lang="en-US" sz="2400" dirty="0" smtClean="0"/>
              <a:t>Referrals for medical or mental health services for feeding-related issues?</a:t>
            </a:r>
          </a:p>
          <a:p>
            <a:pPr marL="342900" indent="-342900">
              <a:spcAft>
                <a:spcPts val="1200"/>
              </a:spcAft>
              <a:buFont typeface="Arial" pitchFamily="34" charset="0"/>
              <a:buChar char="•"/>
            </a:pPr>
            <a:r>
              <a:rPr lang="en-US" sz="2400" dirty="0" smtClean="0"/>
              <a:t>Referrals for food assistance?</a:t>
            </a:r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409302545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57200"/>
            <a:ext cx="8229600" cy="685800"/>
          </a:xfrm>
        </p:spPr>
        <p:txBody>
          <a:bodyPr/>
          <a:lstStyle/>
          <a:p>
            <a:r>
              <a:rPr lang="en-US" dirty="0" smtClean="0"/>
              <a:t>Healthy Classroom Celebrations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09600" y="1676400"/>
            <a:ext cx="7391400" cy="4144963"/>
          </a:xfrm>
        </p:spPr>
        <p:txBody>
          <a:bodyPr/>
          <a:lstStyle/>
          <a:p>
            <a:pPr marL="0" indent="0">
              <a:buNone/>
            </a:pPr>
            <a:r>
              <a:rPr lang="en-US" dirty="0" smtClean="0"/>
              <a:t>Policies in your center?</a:t>
            </a:r>
          </a:p>
          <a:p>
            <a:pPr marL="0" indent="0">
              <a:buNone/>
            </a:pP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505200" y="3429000"/>
            <a:ext cx="1628775" cy="1828800"/>
          </a:xfrm>
          <a:prstGeom prst="rect">
            <a:avLst/>
          </a:prstGeom>
        </p:spPr>
      </p:pic>
      <p:sp>
        <p:nvSpPr>
          <p:cNvPr id="5" name="TextBox 4"/>
          <p:cNvSpPr txBox="1"/>
          <p:nvPr/>
        </p:nvSpPr>
        <p:spPr>
          <a:xfrm>
            <a:off x="4953000" y="2743200"/>
            <a:ext cx="20574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Sweets or no sweets?</a:t>
            </a:r>
            <a:endParaRPr lang="en-US" dirty="0"/>
          </a:p>
        </p:txBody>
      </p:sp>
      <p:sp>
        <p:nvSpPr>
          <p:cNvPr id="6" name="TextBox 5"/>
          <p:cNvSpPr txBox="1"/>
          <p:nvPr/>
        </p:nvSpPr>
        <p:spPr>
          <a:xfrm>
            <a:off x="1066800" y="3066365"/>
            <a:ext cx="1933575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Family members or no family members?</a:t>
            </a:r>
            <a:endParaRPr lang="en-US" dirty="0"/>
          </a:p>
        </p:txBody>
      </p:sp>
      <p:sp>
        <p:nvSpPr>
          <p:cNvPr id="7" name="TextBox 6"/>
          <p:cNvSpPr txBox="1"/>
          <p:nvPr/>
        </p:nvSpPr>
        <p:spPr>
          <a:xfrm>
            <a:off x="5791200" y="4572000"/>
            <a:ext cx="17526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Photos or no photos?</a:t>
            </a:r>
            <a:endParaRPr lang="en-US" dirty="0"/>
          </a:p>
        </p:txBody>
      </p:sp>
      <p:sp>
        <p:nvSpPr>
          <p:cNvPr id="8" name="TextBox 7"/>
          <p:cNvSpPr txBox="1"/>
          <p:nvPr/>
        </p:nvSpPr>
        <p:spPr>
          <a:xfrm>
            <a:off x="1295400" y="4895165"/>
            <a:ext cx="24384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Every birthday or once a month?</a:t>
            </a:r>
            <a:endParaRPr lang="en-US" dirty="0"/>
          </a:p>
        </p:txBody>
      </p:sp>
      <p:sp>
        <p:nvSpPr>
          <p:cNvPr id="9" name="TextBox 8"/>
          <p:cNvSpPr txBox="1"/>
          <p:nvPr/>
        </p:nvSpPr>
        <p:spPr>
          <a:xfrm>
            <a:off x="6324600" y="3416300"/>
            <a:ext cx="13716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Food or no food?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4497088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57200"/>
            <a:ext cx="8229600" cy="762000"/>
          </a:xfrm>
        </p:spPr>
        <p:txBody>
          <a:bodyPr/>
          <a:lstStyle/>
          <a:p>
            <a:r>
              <a:rPr lang="en-US" dirty="0" smtClean="0"/>
              <a:t>Healthy Classroom Celebrations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571750" y="1428750"/>
            <a:ext cx="4000500" cy="4000500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1828800" y="5429250"/>
            <a:ext cx="54864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/>
              <a:t>Source: </a:t>
            </a:r>
            <a:r>
              <a:rPr lang="en-US" dirty="0">
                <a:hlinkClick r:id="rId3"/>
              </a:rPr>
              <a:t>http</a:t>
            </a:r>
            <a:r>
              <a:rPr lang="en-US" dirty="0" smtClean="0">
                <a:hlinkClick r:id="rId3"/>
              </a:rPr>
              <a:t>://gethealthyandfitwithme.blogspot.com</a:t>
            </a:r>
            <a:endParaRPr lang="en-US" dirty="0" smtClean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89801619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57200"/>
            <a:ext cx="8229600" cy="762000"/>
          </a:xfrm>
        </p:spPr>
        <p:txBody>
          <a:bodyPr/>
          <a:lstStyle/>
          <a:p>
            <a:r>
              <a:rPr lang="en-US" dirty="0" smtClean="0"/>
              <a:t>Healthy Classroom Celebrations</a:t>
            </a:r>
            <a:endParaRPr lang="en-US" dirty="0"/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52600" y="1828800"/>
            <a:ext cx="5224490" cy="3476660"/>
          </a:xfrm>
          <a:prstGeom prst="rect">
            <a:avLst/>
          </a:prstGeom>
        </p:spPr>
      </p:pic>
      <p:sp>
        <p:nvSpPr>
          <p:cNvPr id="4" name="TextBox 3"/>
          <p:cNvSpPr txBox="1"/>
          <p:nvPr/>
        </p:nvSpPr>
        <p:spPr>
          <a:xfrm>
            <a:off x="1295400" y="5638800"/>
            <a:ext cx="53340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/>
              <a:t>Source: </a:t>
            </a:r>
            <a:r>
              <a:rPr lang="en-US" dirty="0">
                <a:hlinkClick r:id="rId3"/>
              </a:rPr>
              <a:t>http://</a:t>
            </a:r>
            <a:r>
              <a:rPr lang="en-US" dirty="0" smtClean="0">
                <a:hlinkClick r:id="rId3"/>
              </a:rPr>
              <a:t>thecraftedsparrow.blogspot.com</a:t>
            </a:r>
            <a:endParaRPr lang="en-US" dirty="0" smtClean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041126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57200"/>
            <a:ext cx="8229600" cy="762000"/>
          </a:xfrm>
        </p:spPr>
        <p:txBody>
          <a:bodyPr/>
          <a:lstStyle/>
          <a:p>
            <a:r>
              <a:rPr lang="en-US" dirty="0" smtClean="0"/>
              <a:t>Healthy Classroom Celebrations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981200" y="1524000"/>
            <a:ext cx="5283200" cy="3962400"/>
          </a:xfrm>
          <a:prstGeom prst="rect">
            <a:avLst/>
          </a:prstGeom>
        </p:spPr>
      </p:pic>
      <p:sp>
        <p:nvSpPr>
          <p:cNvPr id="5" name="TextBox 4"/>
          <p:cNvSpPr txBox="1"/>
          <p:nvPr/>
        </p:nvSpPr>
        <p:spPr>
          <a:xfrm>
            <a:off x="2895600" y="5791201"/>
            <a:ext cx="3505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Martha’s Table, Washington, DC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26551875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457200"/>
            <a:ext cx="8077200" cy="914400"/>
          </a:xfrm>
        </p:spPr>
        <p:txBody>
          <a:bodyPr/>
          <a:lstStyle/>
          <a:p>
            <a:r>
              <a:rPr lang="en-US" dirty="0" smtClean="0"/>
              <a:t>Planning for Parent Engagement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33400" y="1625600"/>
            <a:ext cx="7391400" cy="4144963"/>
          </a:xfrm>
        </p:spPr>
        <p:txBody>
          <a:bodyPr/>
          <a:lstStyle/>
          <a:p>
            <a:pPr>
              <a:spcAft>
                <a:spcPts val="600"/>
              </a:spcAft>
            </a:pPr>
            <a:r>
              <a:rPr lang="en-US" dirty="0" smtClean="0"/>
              <a:t>Classroom Healthy Living Center</a:t>
            </a:r>
          </a:p>
          <a:p>
            <a:pPr>
              <a:spcAft>
                <a:spcPts val="600"/>
              </a:spcAft>
            </a:pPr>
            <a:r>
              <a:rPr lang="en-US" dirty="0" smtClean="0"/>
              <a:t>Parent Education Nights</a:t>
            </a:r>
          </a:p>
          <a:p>
            <a:pPr>
              <a:spcAft>
                <a:spcPts val="600"/>
              </a:spcAft>
            </a:pPr>
            <a:r>
              <a:rPr lang="en-US" dirty="0" smtClean="0"/>
              <a:t>Monthly or weekly healthy eating bulletin board</a:t>
            </a:r>
          </a:p>
          <a:p>
            <a:pPr>
              <a:spcAft>
                <a:spcPts val="600"/>
              </a:spcAft>
            </a:pPr>
            <a:r>
              <a:rPr lang="en-US" dirty="0" smtClean="0"/>
              <a:t>Nutrition policy</a:t>
            </a:r>
          </a:p>
          <a:p>
            <a:pPr>
              <a:spcAft>
                <a:spcPts val="600"/>
              </a:spcAft>
            </a:pPr>
            <a:r>
              <a:rPr lang="en-US" dirty="0" smtClean="0"/>
              <a:t>Involving parents in nutrition activities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79779614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Title 1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eaLnBrk="1" hangingPunct="1">
              <a:buFont typeface="Arial" charset="0"/>
              <a:buNone/>
            </a:pPr>
            <a:r>
              <a:rPr lang="en-US" sz="6600" b="1" dirty="0" smtClean="0"/>
              <a:t>Questions?</a:t>
            </a:r>
          </a:p>
        </p:txBody>
      </p:sp>
      <p:sp>
        <p:nvSpPr>
          <p:cNvPr id="4" name="TextBox 1"/>
          <p:cNvSpPr txBox="1"/>
          <p:nvPr/>
        </p:nvSpPr>
        <p:spPr>
          <a:xfrm>
            <a:off x="4038600" y="5048991"/>
            <a:ext cx="3581400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algn="l" defTabSz="457200" rtl="0" fontAlgn="base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1pPr>
            <a:lvl2pPr marL="457200" algn="l" defTabSz="457200" rtl="0" fontAlgn="base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2pPr>
            <a:lvl3pPr marL="914400" algn="l" defTabSz="457200" rtl="0" fontAlgn="base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3pPr>
            <a:lvl4pPr marL="1371600" algn="l" defTabSz="457200" rtl="0" fontAlgn="base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4pPr>
            <a:lvl5pPr marL="1828800" algn="l" defTabSz="457200" rtl="0" fontAlgn="base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5pPr>
            <a:lvl6pPr marL="2286000" algn="l" defTabSz="914400" rtl="0" eaLnBrk="1" latinLnBrk="0" hangingPunct="1"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6pPr>
            <a:lvl7pPr marL="2743200" algn="l" defTabSz="914400" rtl="0" eaLnBrk="1" latinLnBrk="0" hangingPunct="1"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7pPr>
            <a:lvl8pPr marL="3200400" algn="l" defTabSz="914400" rtl="0" eaLnBrk="1" latinLnBrk="0" hangingPunct="1"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8pPr>
            <a:lvl9pPr marL="3657600" algn="l" defTabSz="914400" rtl="0" eaLnBrk="1" latinLnBrk="0" hangingPunct="1"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9pPr>
          </a:lstStyle>
          <a:p>
            <a:r>
              <a:rPr lang="en-US" sz="1600" i="1" dirty="0" smtClean="0"/>
              <a:t>Cooking Matters EXTRA for Center-Based Child Care Professionals </a:t>
            </a:r>
            <a:r>
              <a:rPr lang="en-US" sz="1600" dirty="0" smtClean="0"/>
              <a:t>was developed with support from the </a:t>
            </a:r>
            <a:r>
              <a:rPr lang="en-US" sz="1600" dirty="0" err="1" smtClean="0"/>
              <a:t>Pritzker</a:t>
            </a:r>
            <a:r>
              <a:rPr lang="en-US" sz="1600" dirty="0" smtClean="0"/>
              <a:t> Early Childhood Foundation</a:t>
            </a:r>
            <a:endParaRPr lang="en-US" sz="16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 Classic 2">
      <a:majorFont>
        <a:latin typeface="Arial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Arial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Equity.thmx</Template>
  <TotalTime>2721</TotalTime>
  <Words>253</Words>
  <Application>Microsoft Office PowerPoint</Application>
  <PresentationFormat>On-screen Show (4:3)</PresentationFormat>
  <Paragraphs>45</Paragraphs>
  <Slides>11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11</vt:i4>
      </vt:variant>
    </vt:vector>
  </HeadingPairs>
  <TitlesOfParts>
    <vt:vector size="15" baseType="lpstr">
      <vt:lpstr>ＭＳ Ｐゴシック</vt:lpstr>
      <vt:lpstr>Arial</vt:lpstr>
      <vt:lpstr>Wingdings</vt:lpstr>
      <vt:lpstr>Office Theme</vt:lpstr>
      <vt:lpstr>Module 5: Partnering with Parents</vt:lpstr>
      <vt:lpstr>Partnering with Parents</vt:lpstr>
      <vt:lpstr>Partnering with Parents</vt:lpstr>
      <vt:lpstr>Partnering with Parents</vt:lpstr>
      <vt:lpstr>Partnering with Parents</vt:lpstr>
      <vt:lpstr>Healthy Classroom Celebrations</vt:lpstr>
      <vt:lpstr>Healthy Classroom Celebrations</vt:lpstr>
      <vt:lpstr>Healthy Classroom Celebrations</vt:lpstr>
      <vt:lpstr>Healthy Classroom Celebrations</vt:lpstr>
      <vt:lpstr>Planning for Parent Engagement</vt:lpstr>
      <vt:lpstr>PowerPoint Presentation</vt:lpstr>
    </vt:vector>
  </TitlesOfParts>
  <Company>Winking Fish, Inc.</Company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Module 1: The Power of Mealtime Rituals in Early Childhood</dc:title>
  <dc:creator>Kieran Daly</dc:creator>
  <cp:lastModifiedBy>Kennedy, Maggie</cp:lastModifiedBy>
  <cp:revision>97</cp:revision>
  <dcterms:created xsi:type="dcterms:W3CDTF">2008-09-27T23:05:46Z</dcterms:created>
  <dcterms:modified xsi:type="dcterms:W3CDTF">2015-12-03T16:24:47Z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Offisync_FolderId">
    <vt:lpwstr/>
  </property>
  <property fmtid="{D5CDD505-2E9C-101B-9397-08002B2CF9AE}" pid="3" name="Offisync_SaveTime">
    <vt:lpwstr/>
  </property>
  <property fmtid="{D5CDD505-2E9C-101B-9397-08002B2CF9AE}" pid="4" name="Offisync_IsSaved">
    <vt:lpwstr>False</vt:lpwstr>
  </property>
  <property fmtid="{D5CDD505-2E9C-101B-9397-08002B2CF9AE}" pid="5" name="Offisync_UniqueId">
    <vt:lpwstr>84975;21443922</vt:lpwstr>
  </property>
  <property fmtid="{D5CDD505-2E9C-101B-9397-08002B2CF9AE}" pid="6" name="CentralDesktop_MDAdded">
    <vt:lpwstr>True</vt:lpwstr>
  </property>
  <property fmtid="{D5CDD505-2E9C-101B-9397-08002B2CF9AE}" pid="7" name="Offisync_FileTitle">
    <vt:lpwstr/>
  </property>
  <property fmtid="{D5CDD505-2E9C-101B-9397-08002B2CF9AE}" pid="8" name="Offisync_UpdateToken">
    <vt:lpwstr>2012-12-05T13:51:51-0500</vt:lpwstr>
  </property>
  <property fmtid="{D5CDD505-2E9C-101B-9397-08002B2CF9AE}" pid="9" name="Offisync_ProviderName">
    <vt:lpwstr>Central Desktop</vt:lpwstr>
  </property>
</Properties>
</file>