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77" r:id="rId3"/>
    <p:sldId id="279" r:id="rId4"/>
    <p:sldId id="284" r:id="rId5"/>
    <p:sldId id="285" r:id="rId6"/>
    <p:sldId id="273" r:id="rId7"/>
    <p:sldId id="274" r:id="rId8"/>
    <p:sldId id="275" r:id="rId9"/>
    <p:sldId id="276" r:id="rId10"/>
    <p:sldId id="283" r:id="rId11"/>
    <p:sldId id="272" r:id="rId12"/>
  </p:sldIdLst>
  <p:sldSz cx="9144000" cy="6858000" type="screen4x3"/>
  <p:notesSz cx="6858000" cy="91440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Objects="1">
      <p:cViewPr varScale="1">
        <p:scale>
          <a:sx n="87" d="100"/>
          <a:sy n="87" d="100"/>
        </p:scale>
        <p:origin x="1494" y="9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511425"/>
            <a:ext cx="7086600" cy="14700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267200"/>
            <a:ext cx="70866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4C61770-BE05-4675-8448-8E45802A3D70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D4E335A-BA6E-44C6-8F5A-BBDD886AE20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36F0C77-7EA4-4C53-B8F8-47582D0F5182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9B1D36B-AD75-457D-9C63-4F420ECB068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6288087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58D9FC8-8A03-4A78-BF81-5A9EF11BC405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E65EB27-B449-4B04-81E8-93CE521E78C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50C316A-1889-4E77-B53E-71EA737D62E7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0C591D1-CFFD-49FD-9B2C-60D6B51DE84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260475"/>
          </a:xfrm>
        </p:spPr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94C580-18BC-41F9-9ED6-80FE5CE82564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CB98B9A-B483-45DC-8AAF-A8D5FA9E0C2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B4660D1-D3F8-44F3-88F5-B9994E4BA5C4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6F6CD0B-805E-413B-AC34-F271B0AFEF3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10F4857-6543-4238-9074-67F4B708C5DD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017E8FF-C1F1-43DD-86F4-D7BE2E8A16F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1AF3A27-7316-464C-A84C-42B009612E7E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187126E-3996-4754-A2A2-CFE1C1EB591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72DCA95-EFB5-49F1-98A9-BE6129953AB7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86FBB4-AB0B-42CF-BCD3-850AE4A3B71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A6B856C-FCF2-422A-AC98-741885F16D6F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B0B076D-1225-457D-9E1A-C479947BD33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6B6803E-0066-4142-9726-DD0873E9E8C7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57060E8-4D5E-4B52-80C5-F6971886956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8" descr="Childcare_BG.jpg"/>
          <p:cNvPicPr>
            <a:picLocks noChangeAspect="1"/>
          </p:cNvPicPr>
          <p:nvPr userDrawn="1"/>
        </p:nvPicPr>
        <p:blipFill>
          <a:blip r:embed="rId13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7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457200"/>
            <a:ext cx="8229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8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981200"/>
            <a:ext cx="7391400" cy="4144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ea typeface="ＭＳ Ｐゴシック" pitchFamily="-109" charset="-128"/>
              </a:defRPr>
            </a:lvl1pPr>
          </a:lstStyle>
          <a:p>
            <a:pPr>
              <a:defRPr/>
            </a:pPr>
            <a:fld id="{651FB6CA-AECD-4761-8C25-12910AF47225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  <a:latin typeface="Arial" charset="0"/>
                <a:ea typeface="ＭＳ Ｐゴシック" pitchFamily="-65" charset="-128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ea typeface="ＭＳ Ｐゴシック" pitchFamily="-109" charset="-128"/>
              </a:defRPr>
            </a:lvl1pPr>
          </a:lstStyle>
          <a:p>
            <a:pPr>
              <a:defRPr/>
            </a:pPr>
            <a:fld id="{683215F5-660E-4C1C-9A90-AE0B26450CD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grpSp>
        <p:nvGrpSpPr>
          <p:cNvPr id="1032" name="Group 40"/>
          <p:cNvGrpSpPr>
            <a:grpSpLocks/>
          </p:cNvGrpSpPr>
          <p:nvPr userDrawn="1"/>
        </p:nvGrpSpPr>
        <p:grpSpPr bwMode="auto">
          <a:xfrm>
            <a:off x="0" y="6484938"/>
            <a:ext cx="9144000" cy="274637"/>
            <a:chOff x="0" y="6484940"/>
            <a:chExt cx="9463264" cy="296860"/>
          </a:xfrm>
        </p:grpSpPr>
        <p:grpSp>
          <p:nvGrpSpPr>
            <p:cNvPr id="1034" name="Group 22"/>
            <p:cNvGrpSpPr>
              <a:grpSpLocks/>
            </p:cNvGrpSpPr>
            <p:nvPr/>
          </p:nvGrpSpPr>
          <p:grpSpPr bwMode="auto">
            <a:xfrm flipV="1">
              <a:off x="0" y="6484940"/>
              <a:ext cx="4662664" cy="296860"/>
              <a:chOff x="838200" y="609600"/>
              <a:chExt cx="7162800" cy="457200"/>
            </a:xfrm>
          </p:grpSpPr>
          <p:sp>
            <p:nvSpPr>
              <p:cNvPr id="28" name="Rectangle 27"/>
              <p:cNvSpPr/>
              <p:nvPr/>
            </p:nvSpPr>
            <p:spPr>
              <a:xfrm>
                <a:off x="838200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144897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2057230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2668007" y="609600"/>
                <a:ext cx="454297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3276259" y="609600"/>
                <a:ext cx="45682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3887036" y="609600"/>
                <a:ext cx="454297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4495290" y="609600"/>
                <a:ext cx="456820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510606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5714319" y="609600"/>
                <a:ext cx="4568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7" name="Rectangle 36"/>
              <p:cNvSpPr/>
              <p:nvPr/>
            </p:nvSpPr>
            <p:spPr>
              <a:xfrm>
                <a:off x="6325096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8" name="Rectangle 37"/>
              <p:cNvSpPr/>
              <p:nvPr/>
            </p:nvSpPr>
            <p:spPr>
              <a:xfrm>
                <a:off x="6933349" y="609600"/>
                <a:ext cx="456820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9" name="Rectangle 38"/>
              <p:cNvSpPr/>
              <p:nvPr/>
            </p:nvSpPr>
            <p:spPr>
              <a:xfrm>
                <a:off x="7544126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1035" name="Group 23"/>
            <p:cNvGrpSpPr>
              <a:grpSpLocks/>
            </p:cNvGrpSpPr>
            <p:nvPr/>
          </p:nvGrpSpPr>
          <p:grpSpPr bwMode="auto">
            <a:xfrm flipV="1">
              <a:off x="4800600" y="6484940"/>
              <a:ext cx="4662664" cy="296860"/>
              <a:chOff x="838200" y="609600"/>
              <a:chExt cx="7162800" cy="457200"/>
            </a:xfrm>
          </p:grpSpPr>
          <p:sp>
            <p:nvSpPr>
              <p:cNvPr id="16" name="Rectangle 15"/>
              <p:cNvSpPr/>
              <p:nvPr/>
            </p:nvSpPr>
            <p:spPr>
              <a:xfrm>
                <a:off x="838254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1449031" y="609600"/>
                <a:ext cx="45682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2057285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2668061" y="609600"/>
                <a:ext cx="456820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3278838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3887090" y="609600"/>
                <a:ext cx="45682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4497867" y="609600"/>
                <a:ext cx="454297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3" name="Rectangle 22"/>
              <p:cNvSpPr/>
              <p:nvPr/>
            </p:nvSpPr>
            <p:spPr>
              <a:xfrm>
                <a:off x="5106121" y="609600"/>
                <a:ext cx="456820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4" name="Rectangle 23"/>
              <p:cNvSpPr/>
              <p:nvPr/>
            </p:nvSpPr>
            <p:spPr>
              <a:xfrm>
                <a:off x="5716898" y="609600"/>
                <a:ext cx="454297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5" name="Rectangle 24"/>
              <p:cNvSpPr/>
              <p:nvPr/>
            </p:nvSpPr>
            <p:spPr>
              <a:xfrm>
                <a:off x="6325150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6935926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7544180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1033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8042275" y="4598988"/>
            <a:ext cx="949325" cy="1649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973" r:id="rId1"/>
    <p:sldLayoutId id="2147483974" r:id="rId2"/>
    <p:sldLayoutId id="2147483982" r:id="rId3"/>
    <p:sldLayoutId id="2147483975" r:id="rId4"/>
    <p:sldLayoutId id="2147483976" r:id="rId5"/>
    <p:sldLayoutId id="2147483977" r:id="rId6"/>
    <p:sldLayoutId id="2147483978" r:id="rId7"/>
    <p:sldLayoutId id="2147483983" r:id="rId8"/>
    <p:sldLayoutId id="2147483979" r:id="rId9"/>
    <p:sldLayoutId id="2147483980" r:id="rId10"/>
    <p:sldLayoutId id="2147483981" r:id="rId11"/>
  </p:sldLayoutIdLst>
  <p:txStyles>
    <p:titleStyle>
      <a:lvl1pPr algn="l" defTabSz="457200" rtl="0" eaLnBrk="0" fontAlgn="base" hangingPunct="0">
        <a:spcBef>
          <a:spcPct val="0"/>
        </a:spcBef>
        <a:spcAft>
          <a:spcPct val="0"/>
        </a:spcAft>
        <a:defRPr sz="4000" b="1" kern="1200">
          <a:solidFill>
            <a:schemeClr val="tx1"/>
          </a:solidFill>
          <a:latin typeface="+mj-lt"/>
          <a:ea typeface="ＭＳ Ｐゴシック" pitchFamily="-65" charset="-128"/>
          <a:cs typeface="ＭＳ Ｐゴシック" pitchFamily="-65" charset="-128"/>
        </a:defRPr>
      </a:lvl1pPr>
      <a:lvl2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2pPr>
      <a:lvl3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3pPr>
      <a:lvl4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4pPr>
      <a:lvl5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5pPr>
      <a:lvl6pPr marL="4572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6pPr>
      <a:lvl7pPr marL="9144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7pPr>
      <a:lvl8pPr marL="13716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8pPr>
      <a:lvl9pPr marL="18288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SzPct val="110000"/>
        <a:buFont typeface="Arial" charset="0"/>
        <a:buChar char="•"/>
        <a:defRPr sz="3200" kern="1200">
          <a:solidFill>
            <a:schemeClr val="tx1"/>
          </a:solidFill>
          <a:latin typeface="+mn-lt"/>
          <a:ea typeface="ＭＳ Ｐゴシック" pitchFamily="-65" charset="-128"/>
          <a:cs typeface="ＭＳ Ｐゴシック" pitchFamily="-65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8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4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hyperlink" Target="http://gethealthyandfitwithme.blogspot.com/" TargetMode="External"/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hyperlink" Target="http://thecraftedsparrow.blogspot.com/" TargetMode="External"/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15" descr="Childcare_BG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685800" y="2133600"/>
            <a:ext cx="6680200" cy="2228850"/>
          </a:xfrm>
        </p:spPr>
        <p:txBody>
          <a:bodyPr/>
          <a:lstStyle/>
          <a:p>
            <a:pPr eaLnBrk="1" hangingPunct="1"/>
            <a:r>
              <a:rPr lang="en-US" sz="3600" dirty="0" smtClean="0"/>
              <a:t>Module 5:</a:t>
            </a:r>
            <a:br>
              <a:rPr lang="en-US" sz="3600" dirty="0" smtClean="0"/>
            </a:br>
            <a:r>
              <a:rPr lang="en-US" sz="3600" dirty="0" smtClean="0"/>
              <a:t>Partnering with Parents</a:t>
            </a:r>
          </a:p>
        </p:txBody>
      </p:sp>
      <p:sp>
        <p:nvSpPr>
          <p:cNvPr id="4100" name="Subtitle 7"/>
          <p:cNvSpPr>
            <a:spLocks noGrp="1"/>
          </p:cNvSpPr>
          <p:nvPr>
            <p:ph type="subTitle" idx="1"/>
          </p:nvPr>
        </p:nvSpPr>
        <p:spPr>
          <a:xfrm>
            <a:off x="381000" y="990600"/>
            <a:ext cx="8321675" cy="1752600"/>
          </a:xfrm>
        </p:spPr>
        <p:txBody>
          <a:bodyPr/>
          <a:lstStyle/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Cooking Matters EXTRA for Center-Based </a:t>
            </a:r>
          </a:p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Child Care Professionals</a:t>
            </a:r>
          </a:p>
        </p:txBody>
      </p:sp>
      <p:grpSp>
        <p:nvGrpSpPr>
          <p:cNvPr id="4101" name="Group 36"/>
          <p:cNvGrpSpPr>
            <a:grpSpLocks/>
          </p:cNvGrpSpPr>
          <p:nvPr/>
        </p:nvGrpSpPr>
        <p:grpSpPr bwMode="auto">
          <a:xfrm>
            <a:off x="812800" y="685800"/>
            <a:ext cx="7493000" cy="234950"/>
            <a:chOff x="685800" y="457200"/>
            <a:chExt cx="8382000" cy="262647"/>
          </a:xfrm>
        </p:grpSpPr>
        <p:grpSp>
          <p:nvGrpSpPr>
            <p:cNvPr id="4105" name="Group 22"/>
            <p:cNvGrpSpPr>
              <a:grpSpLocks/>
            </p:cNvGrpSpPr>
            <p:nvPr/>
          </p:nvGrpSpPr>
          <p:grpSpPr bwMode="auto">
            <a:xfrm flipV="1">
              <a:off x="685800" y="457200"/>
              <a:ext cx="4114800" cy="262647"/>
              <a:chOff x="838200" y="609600"/>
              <a:chExt cx="7162800" cy="457200"/>
            </a:xfrm>
          </p:grpSpPr>
          <p:sp>
            <p:nvSpPr>
              <p:cNvPr id="10" name="Rectangle 9"/>
              <p:cNvSpPr/>
              <p:nvPr/>
            </p:nvSpPr>
            <p:spPr>
              <a:xfrm>
                <a:off x="838200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1" name="Rectangle 10"/>
              <p:cNvSpPr/>
              <p:nvPr/>
            </p:nvSpPr>
            <p:spPr>
              <a:xfrm>
                <a:off x="144718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2" name="Rectangle 11"/>
              <p:cNvSpPr/>
              <p:nvPr/>
            </p:nvSpPr>
            <p:spPr>
              <a:xfrm>
                <a:off x="2056168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3" name="Rectangle 12"/>
              <p:cNvSpPr/>
              <p:nvPr/>
            </p:nvSpPr>
            <p:spPr>
              <a:xfrm>
                <a:off x="2668244" y="609600"/>
                <a:ext cx="4544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4" name="Rectangle 13"/>
              <p:cNvSpPr/>
              <p:nvPr/>
            </p:nvSpPr>
            <p:spPr>
              <a:xfrm>
                <a:off x="327722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5" name="Rectangle 14"/>
              <p:cNvSpPr/>
              <p:nvPr/>
            </p:nvSpPr>
            <p:spPr>
              <a:xfrm>
                <a:off x="3886212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449519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5104180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5716255" y="609600"/>
                <a:ext cx="4544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6325240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6934224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754320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4106" name="Group 23"/>
            <p:cNvGrpSpPr>
              <a:grpSpLocks/>
            </p:cNvGrpSpPr>
            <p:nvPr/>
          </p:nvGrpSpPr>
          <p:grpSpPr bwMode="auto">
            <a:xfrm flipV="1">
              <a:off x="4953000" y="457200"/>
              <a:ext cx="4114800" cy="262647"/>
              <a:chOff x="838200" y="609600"/>
              <a:chExt cx="7162800" cy="457200"/>
            </a:xfrm>
          </p:grpSpPr>
          <p:sp>
            <p:nvSpPr>
              <p:cNvPr id="25" name="Rectangle 24"/>
              <p:cNvSpPr/>
              <p:nvPr/>
            </p:nvSpPr>
            <p:spPr>
              <a:xfrm>
                <a:off x="838482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144746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2056451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8" name="Rectangle 27"/>
              <p:cNvSpPr/>
              <p:nvPr/>
            </p:nvSpPr>
            <p:spPr>
              <a:xfrm>
                <a:off x="2668526" y="609600"/>
                <a:ext cx="454419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327750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3886494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449547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5104462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5716538" y="609600"/>
                <a:ext cx="454419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6325521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6934506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754348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4104" name="Picture 35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086600" y="2133600"/>
            <a:ext cx="1344613" cy="2336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extBox 1"/>
          <p:cNvSpPr txBox="1"/>
          <p:nvPr/>
        </p:nvSpPr>
        <p:spPr>
          <a:xfrm>
            <a:off x="812800" y="4724400"/>
            <a:ext cx="487124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Note: “Healthy Classroom Celebrations” are for food service staff, too!</a:t>
            </a:r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32638" y="5475154"/>
            <a:ext cx="1314633" cy="55252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685800"/>
          </a:xfrm>
        </p:spPr>
        <p:txBody>
          <a:bodyPr/>
          <a:lstStyle/>
          <a:p>
            <a:r>
              <a:rPr lang="en-US" dirty="0" smtClean="0"/>
              <a:t>Healthy Classroom Celebrations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1676400"/>
            <a:ext cx="7391400" cy="4144963"/>
          </a:xfrm>
        </p:spPr>
        <p:txBody>
          <a:bodyPr/>
          <a:lstStyle/>
          <a:p>
            <a:pPr marL="0" indent="0">
              <a:buNone/>
            </a:pPr>
            <a:r>
              <a:rPr lang="en-US" dirty="0" smtClean="0"/>
              <a:t>Policies in your center?</a:t>
            </a:r>
          </a:p>
          <a:p>
            <a:pPr marL="0" indent="0">
              <a:buNone/>
            </a:pP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05200" y="3429000"/>
            <a:ext cx="1628775" cy="1828800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4953000" y="2743200"/>
            <a:ext cx="20574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Sweets or no sweets?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1066800" y="3066365"/>
            <a:ext cx="1933575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Family members or no family members?</a:t>
            </a:r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5791200" y="4572000"/>
            <a:ext cx="1752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Photos or no photos?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1295400" y="4895165"/>
            <a:ext cx="24384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Every birthday or once a month?</a:t>
            </a:r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6324600" y="3416300"/>
            <a:ext cx="1371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Food or no food?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449708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762000"/>
          </a:xfrm>
        </p:spPr>
        <p:txBody>
          <a:bodyPr/>
          <a:lstStyle/>
          <a:p>
            <a:r>
              <a:rPr lang="en-US" dirty="0" smtClean="0"/>
              <a:t>Healthy Classroom Celebrations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71750" y="1428750"/>
            <a:ext cx="4000500" cy="40005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1828800" y="5429250"/>
            <a:ext cx="54864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Source: </a:t>
            </a:r>
            <a:r>
              <a:rPr lang="en-US" dirty="0">
                <a:hlinkClick r:id="rId3"/>
              </a:rPr>
              <a:t>http</a:t>
            </a:r>
            <a:r>
              <a:rPr lang="en-US" dirty="0" smtClean="0">
                <a:hlinkClick r:id="rId3"/>
              </a:rPr>
              <a:t>://gethealthyandfitwithme.blogspot.com</a:t>
            </a:r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9801619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762000"/>
          </a:xfrm>
        </p:spPr>
        <p:txBody>
          <a:bodyPr/>
          <a:lstStyle/>
          <a:p>
            <a:r>
              <a:rPr lang="en-US" dirty="0" smtClean="0"/>
              <a:t>Healthy Classroom Celebrations</a:t>
            </a:r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52600" y="1828800"/>
            <a:ext cx="5224490" cy="3476660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1295400" y="5638800"/>
            <a:ext cx="5334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Source: </a:t>
            </a:r>
            <a:r>
              <a:rPr lang="en-US" dirty="0">
                <a:hlinkClick r:id="rId3"/>
              </a:rPr>
              <a:t>http://</a:t>
            </a:r>
            <a:r>
              <a:rPr lang="en-US" dirty="0" smtClean="0">
                <a:hlinkClick r:id="rId3"/>
              </a:rPr>
              <a:t>thecraftedsparrow.blogspot.com</a:t>
            </a:r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4112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762000"/>
          </a:xfrm>
        </p:spPr>
        <p:txBody>
          <a:bodyPr/>
          <a:lstStyle/>
          <a:p>
            <a:r>
              <a:rPr lang="en-US" dirty="0" smtClean="0"/>
              <a:t>Healthy Classroom Celebrations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81200" y="1524000"/>
            <a:ext cx="5283200" cy="3962400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2895600" y="5791201"/>
            <a:ext cx="3505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Martha’s Table, Washington, DC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655187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762000"/>
          </a:xfrm>
        </p:spPr>
        <p:txBody>
          <a:bodyPr/>
          <a:lstStyle/>
          <a:p>
            <a:r>
              <a:rPr lang="en-US" dirty="0" smtClean="0"/>
              <a:t>Partnering with Parents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8200" y="2058412"/>
            <a:ext cx="3043995" cy="2895600"/>
          </a:xfrm>
        </p:spPr>
      </p:pic>
      <p:sp>
        <p:nvSpPr>
          <p:cNvPr id="5" name="TextBox 4"/>
          <p:cNvSpPr txBox="1"/>
          <p:nvPr/>
        </p:nvSpPr>
        <p:spPr>
          <a:xfrm>
            <a:off x="4267200" y="2058412"/>
            <a:ext cx="3276600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A child in your class arrives at school every morning eating pizza and a lollipop.</a:t>
            </a:r>
          </a:p>
          <a:p>
            <a:endParaRPr lang="en-US" sz="2400" dirty="0"/>
          </a:p>
          <a:p>
            <a:r>
              <a:rPr lang="en-US" sz="2400" dirty="0" smtClean="0"/>
              <a:t>How would you address this with her parent?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687452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762000"/>
          </a:xfrm>
        </p:spPr>
        <p:txBody>
          <a:bodyPr/>
          <a:lstStyle/>
          <a:p>
            <a:r>
              <a:rPr lang="en-US" dirty="0" smtClean="0"/>
              <a:t>Partnering with Parents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4419600" y="2164784"/>
            <a:ext cx="3276600" cy="26776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A child in your class eats so much he throws up sometimes.</a:t>
            </a:r>
          </a:p>
          <a:p>
            <a:endParaRPr lang="en-US" sz="2400" dirty="0"/>
          </a:p>
          <a:p>
            <a:r>
              <a:rPr lang="en-US" sz="2400" dirty="0" smtClean="0"/>
              <a:t>How would you address this with his parent?</a:t>
            </a:r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00" y="1903412"/>
            <a:ext cx="3145465" cy="3200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140176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762000"/>
          </a:xfrm>
        </p:spPr>
        <p:txBody>
          <a:bodyPr/>
          <a:lstStyle/>
          <a:p>
            <a:r>
              <a:rPr lang="en-US" dirty="0" smtClean="0"/>
              <a:t>Partnering with Parents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4419600" y="2164784"/>
            <a:ext cx="3276600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A parent complains that her child won’t try any new foods at home.</a:t>
            </a:r>
          </a:p>
          <a:p>
            <a:endParaRPr lang="en-US" sz="2400" dirty="0"/>
          </a:p>
          <a:p>
            <a:r>
              <a:rPr lang="en-US" sz="2400" dirty="0" smtClean="0"/>
              <a:t>How would you talk about this with her parent?</a:t>
            </a:r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9306" y="1857384"/>
            <a:ext cx="3354388" cy="33543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0438992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914400"/>
          </a:xfrm>
        </p:spPr>
        <p:txBody>
          <a:bodyPr/>
          <a:lstStyle/>
          <a:p>
            <a:r>
              <a:rPr lang="en-US" dirty="0" smtClean="0"/>
              <a:t>Partnering with Parents</a:t>
            </a:r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495300" y="1447800"/>
            <a:ext cx="6781800" cy="455509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What can your center do to improve:</a:t>
            </a:r>
          </a:p>
          <a:p>
            <a:endParaRPr lang="en-US" sz="2400" dirty="0"/>
          </a:p>
          <a:p>
            <a:pPr marL="342900" indent="-342900">
              <a:spcAft>
                <a:spcPts val="1200"/>
              </a:spcAft>
              <a:buFont typeface="Arial" pitchFamily="34" charset="0"/>
              <a:buChar char="•"/>
            </a:pPr>
            <a:r>
              <a:rPr lang="en-US" sz="2400" dirty="0" smtClean="0"/>
              <a:t>One-on-one communication with parents?</a:t>
            </a:r>
          </a:p>
          <a:p>
            <a:pPr marL="342900" indent="-342900">
              <a:spcAft>
                <a:spcPts val="1200"/>
              </a:spcAft>
              <a:buFont typeface="Arial" pitchFamily="34" charset="0"/>
              <a:buChar char="•"/>
            </a:pPr>
            <a:r>
              <a:rPr lang="en-US" sz="2400" dirty="0" smtClean="0"/>
              <a:t>Nutrition education for parents?</a:t>
            </a:r>
          </a:p>
          <a:p>
            <a:pPr marL="342900" indent="-342900">
              <a:spcAft>
                <a:spcPts val="1200"/>
              </a:spcAft>
              <a:buFont typeface="Arial" pitchFamily="34" charset="0"/>
              <a:buChar char="•"/>
            </a:pPr>
            <a:r>
              <a:rPr lang="en-US" sz="2400" dirty="0" smtClean="0"/>
              <a:t>Involving parents in the nutrition program?</a:t>
            </a:r>
          </a:p>
          <a:p>
            <a:pPr marL="342900" indent="-342900">
              <a:spcAft>
                <a:spcPts val="1200"/>
              </a:spcAft>
              <a:buFont typeface="Arial" pitchFamily="34" charset="0"/>
              <a:buChar char="•"/>
            </a:pPr>
            <a:r>
              <a:rPr lang="en-US" sz="2400" dirty="0" smtClean="0"/>
              <a:t>Sticking to the established nutrition policies or developing new ones?</a:t>
            </a:r>
          </a:p>
          <a:p>
            <a:pPr marL="342900" indent="-342900">
              <a:spcAft>
                <a:spcPts val="1200"/>
              </a:spcAft>
              <a:buFont typeface="Arial" pitchFamily="34" charset="0"/>
              <a:buChar char="•"/>
            </a:pPr>
            <a:r>
              <a:rPr lang="en-US" sz="2400" dirty="0" smtClean="0"/>
              <a:t>Referrals for medical or mental health services for feeding-related issues?</a:t>
            </a:r>
          </a:p>
          <a:p>
            <a:pPr marL="342900" indent="-342900">
              <a:spcAft>
                <a:spcPts val="1200"/>
              </a:spcAft>
              <a:buFont typeface="Arial" pitchFamily="34" charset="0"/>
              <a:buChar char="•"/>
            </a:pPr>
            <a:r>
              <a:rPr lang="en-US" sz="2400" dirty="0" smtClean="0"/>
              <a:t>Referrals for food assistance?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40930254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457200"/>
            <a:ext cx="8077200" cy="914400"/>
          </a:xfrm>
        </p:spPr>
        <p:txBody>
          <a:bodyPr/>
          <a:lstStyle/>
          <a:p>
            <a:r>
              <a:rPr lang="en-US" dirty="0" smtClean="0"/>
              <a:t>Planning for Parent Engagement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33400" y="1625600"/>
            <a:ext cx="7391400" cy="4144963"/>
          </a:xfrm>
        </p:spPr>
        <p:txBody>
          <a:bodyPr/>
          <a:lstStyle/>
          <a:p>
            <a:pPr>
              <a:spcAft>
                <a:spcPts val="600"/>
              </a:spcAft>
            </a:pPr>
            <a:r>
              <a:rPr lang="en-US" dirty="0" smtClean="0"/>
              <a:t>Classroom Healthy Living Center</a:t>
            </a:r>
          </a:p>
          <a:p>
            <a:pPr>
              <a:spcAft>
                <a:spcPts val="600"/>
              </a:spcAft>
            </a:pPr>
            <a:r>
              <a:rPr lang="en-US" dirty="0" smtClean="0"/>
              <a:t>Parent Education Nights</a:t>
            </a:r>
          </a:p>
          <a:p>
            <a:pPr>
              <a:spcAft>
                <a:spcPts val="600"/>
              </a:spcAft>
            </a:pPr>
            <a:r>
              <a:rPr lang="en-US" dirty="0" smtClean="0"/>
              <a:t>Monthly or weekly healthy eating bulletin board</a:t>
            </a:r>
          </a:p>
          <a:p>
            <a:pPr>
              <a:spcAft>
                <a:spcPts val="600"/>
              </a:spcAft>
            </a:pPr>
            <a:r>
              <a:rPr lang="en-US" dirty="0" smtClean="0"/>
              <a:t>Nutrition policy</a:t>
            </a:r>
          </a:p>
          <a:p>
            <a:pPr>
              <a:spcAft>
                <a:spcPts val="600"/>
              </a:spcAft>
            </a:pPr>
            <a:r>
              <a:rPr lang="en-US" dirty="0" smtClean="0"/>
              <a:t>Involving parents in nutrition activities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977961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Arial" charset="0"/>
              <a:buNone/>
            </a:pPr>
            <a:r>
              <a:rPr lang="en-US" sz="6600" b="1" smtClean="0"/>
              <a:t>Questions?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3949262" y="4976648"/>
            <a:ext cx="3505200" cy="135421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i="1" dirty="0"/>
              <a:t>Cooking </a:t>
            </a:r>
            <a:r>
              <a:rPr lang="en-US" sz="1600" i="1"/>
              <a:t>Matters </a:t>
            </a:r>
            <a:r>
              <a:rPr lang="en-US" sz="1600" i="1" smtClean="0"/>
              <a:t>EXTRA for </a:t>
            </a:r>
            <a:r>
              <a:rPr lang="en-US" sz="1600" i="1" dirty="0"/>
              <a:t>Center-Based Child Care Professionals </a:t>
            </a:r>
            <a:r>
              <a:rPr lang="en-US" sz="1600" dirty="0"/>
              <a:t>was developed with support from the </a:t>
            </a:r>
            <a:r>
              <a:rPr lang="en-US" sz="1600" dirty="0" err="1"/>
              <a:t>Pritzker</a:t>
            </a:r>
            <a:r>
              <a:rPr lang="en-US" sz="1600" dirty="0"/>
              <a:t> Early Childhood Foundation</a:t>
            </a:r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Equity.thmx</Template>
  <TotalTime>2748</TotalTime>
  <Words>268</Words>
  <Application>Microsoft Office PowerPoint</Application>
  <PresentationFormat>On-screen Show (4:3)</PresentationFormat>
  <Paragraphs>46</Paragraphs>
  <Slides>11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5" baseType="lpstr">
      <vt:lpstr>ＭＳ Ｐゴシック</vt:lpstr>
      <vt:lpstr>Arial</vt:lpstr>
      <vt:lpstr>Wingdings</vt:lpstr>
      <vt:lpstr>Office Theme</vt:lpstr>
      <vt:lpstr>Module 5: Partnering with Parents</vt:lpstr>
      <vt:lpstr>Healthy Classroom Celebrations</vt:lpstr>
      <vt:lpstr>Healthy Classroom Celebrations</vt:lpstr>
      <vt:lpstr>Healthy Classroom Celebrations</vt:lpstr>
      <vt:lpstr>Healthy Classroom Celebrations</vt:lpstr>
      <vt:lpstr>Partnering with Parents</vt:lpstr>
      <vt:lpstr>Partnering with Parents</vt:lpstr>
      <vt:lpstr>Partnering with Parents</vt:lpstr>
      <vt:lpstr>Partnering with Parents</vt:lpstr>
      <vt:lpstr>Planning for Parent Engagement</vt:lpstr>
      <vt:lpstr>PowerPoint Presentation</vt:lpstr>
    </vt:vector>
  </TitlesOfParts>
  <Company>Winking Fish, Inc.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Module 1: The Power of Mealtime Rituals in Early Childhood</dc:title>
  <dc:creator>Kieran Daly</dc:creator>
  <cp:lastModifiedBy>Kennedy, Maggie</cp:lastModifiedBy>
  <cp:revision>100</cp:revision>
  <dcterms:created xsi:type="dcterms:W3CDTF">2008-09-27T23:05:46Z</dcterms:created>
  <dcterms:modified xsi:type="dcterms:W3CDTF">2015-12-07T21:07:13Z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Offisync_FolderId">
    <vt:lpwstr/>
  </property>
  <property fmtid="{D5CDD505-2E9C-101B-9397-08002B2CF9AE}" pid="3" name="Offisync_SaveTime">
    <vt:lpwstr/>
  </property>
  <property fmtid="{D5CDD505-2E9C-101B-9397-08002B2CF9AE}" pid="4" name="Offisync_IsSaved">
    <vt:lpwstr>False</vt:lpwstr>
  </property>
  <property fmtid="{D5CDD505-2E9C-101B-9397-08002B2CF9AE}" pid="5" name="Offisync_UniqueId">
    <vt:lpwstr>84975;21444038</vt:lpwstr>
  </property>
  <property fmtid="{D5CDD505-2E9C-101B-9397-08002B2CF9AE}" pid="6" name="CentralDesktop_MDAdded">
    <vt:lpwstr>True</vt:lpwstr>
  </property>
  <property fmtid="{D5CDD505-2E9C-101B-9397-08002B2CF9AE}" pid="7" name="Offisync_FileTitle">
    <vt:lpwstr/>
  </property>
  <property fmtid="{D5CDD505-2E9C-101B-9397-08002B2CF9AE}" pid="8" name="Offisync_UpdateToken">
    <vt:lpwstr>2012-12-05T14:00:49-0500</vt:lpwstr>
  </property>
  <property fmtid="{D5CDD505-2E9C-101B-9397-08002B2CF9AE}" pid="9" name="Offisync_ProviderName">
    <vt:lpwstr>Central Desktop</vt:lpwstr>
  </property>
</Properties>
</file>