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handoutMasterIdLst>
    <p:handoutMasterId r:id="rId12"/>
  </p:handoutMasterIdLst>
  <p:sldIdLst>
    <p:sldId id="256" r:id="rId2"/>
    <p:sldId id="264" r:id="rId3"/>
    <p:sldId id="265" r:id="rId4"/>
    <p:sldId id="266" r:id="rId5"/>
    <p:sldId id="273" r:id="rId6"/>
    <p:sldId id="274" r:id="rId7"/>
    <p:sldId id="275" r:id="rId8"/>
    <p:sldId id="276" r:id="rId9"/>
    <p:sldId id="277" r:id="rId10"/>
    <p:sldId id="272" r:id="rId11"/>
  </p:sldIdLst>
  <p:sldSz cx="9144000" cy="6858000" type="screen4x3"/>
  <p:notesSz cx="7010400" cy="92964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B97DF92B-F9D0-4C6C-9633-D61B81016937}" type="datetimeFigureOut">
              <a:rPr lang="en-US" smtClean="0"/>
              <a:t>5/8/2017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FECFE21D-E1D1-423E-B8D8-2039EB637E0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219157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C61770-BE05-4675-8448-8E45802A3D70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4E335A-BA6E-44C6-8F5A-BBDD886AE20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36F0C77-7EA4-4C53-B8F8-47582D0F5182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9B1D36B-AD75-457D-9C63-4F420ECB068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58D9FC8-8A03-4A78-BF81-5A9EF11BC405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E65EB27-B449-4B04-81E8-93CE521E78C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50C316A-1889-4E77-B53E-71EA737D62E7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0C591D1-CFFD-49FD-9B2C-60D6B51DE84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94C580-18BC-41F9-9ED6-80FE5CE82564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B98B9A-B483-45DC-8AAF-A8D5FA9E0C2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B4660D1-D3F8-44F3-88F5-B9994E4BA5C4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6F6CD0B-805E-413B-AC34-F271B0AFEF3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0F4857-6543-4238-9074-67F4B708C5DD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017E8FF-C1F1-43DD-86F4-D7BE2E8A16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1AF3A27-7316-464C-A84C-42B009612E7E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187126E-3996-4754-A2A2-CFE1C1EB591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72DCA95-EFB5-49F1-98A9-BE6129953AB7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86FBB4-AB0B-42CF-BCD3-850AE4A3B71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6B856C-FCF2-422A-AC98-741885F16D6F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B0B076D-1225-457D-9E1A-C479947BD3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6B6803E-0066-4142-9726-DD0873E9E8C7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57060E8-4D5E-4B52-80C5-F6971886956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651FB6CA-AECD-4761-8C25-12910AF47225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683215F5-660E-4C1C-9A90-AE0B26450CD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42275" y="4598988"/>
            <a:ext cx="949325" cy="1649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73" r:id="rId1"/>
    <p:sldLayoutId id="2147483974" r:id="rId2"/>
    <p:sldLayoutId id="2147483982" r:id="rId3"/>
    <p:sldLayoutId id="2147483975" r:id="rId4"/>
    <p:sldLayoutId id="2147483976" r:id="rId5"/>
    <p:sldLayoutId id="2147483977" r:id="rId6"/>
    <p:sldLayoutId id="2147483978" r:id="rId7"/>
    <p:sldLayoutId id="2147483983" r:id="rId8"/>
    <p:sldLayoutId id="2147483979" r:id="rId9"/>
    <p:sldLayoutId id="2147483980" r:id="rId10"/>
    <p:sldLayoutId id="2147483981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5:</a:t>
            </a:r>
            <a:br>
              <a:rPr lang="en-US" sz="3600" smtClean="0"/>
            </a:br>
            <a:r>
              <a:rPr lang="en-US" sz="3600" smtClean="0"/>
              <a:t>Menu Management on a Budget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85800" y="1000699"/>
            <a:ext cx="7848600" cy="1285301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for 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086600" y="2133600"/>
            <a:ext cx="1344613" cy="233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9319" y="5603301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2895600" y="1600200"/>
            <a:ext cx="4953000" cy="2209800"/>
          </a:xfrm>
        </p:spPr>
        <p:txBody>
          <a:bodyPr/>
          <a:lstStyle/>
          <a:p>
            <a:pPr eaLnBrk="1" hangingPunct="1"/>
            <a:r>
              <a:rPr lang="en-US" sz="5000" smtClean="0"/>
              <a:t>Why Is Making a Food Budget Important?</a:t>
            </a:r>
          </a:p>
        </p:txBody>
      </p:sp>
      <p:pic>
        <p:nvPicPr>
          <p:cNvPr id="5123" name="Picture 2" descr="shutterstock_21384721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7200" y="914400"/>
            <a:ext cx="2184400" cy="3276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368300" y="487363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The Importance of Menu Planning</a:t>
            </a:r>
          </a:p>
        </p:txBody>
      </p:sp>
      <p:sp>
        <p:nvSpPr>
          <p:cNvPr id="6147" name="Content Placeholder 2"/>
          <p:cNvSpPr>
            <a:spLocks noGrp="1"/>
          </p:cNvSpPr>
          <p:nvPr>
            <p:ph idx="1"/>
          </p:nvPr>
        </p:nvSpPr>
        <p:spPr>
          <a:xfrm>
            <a:off x="571500" y="2022475"/>
            <a:ext cx="7391400" cy="4144963"/>
          </a:xfrm>
        </p:spPr>
        <p:txBody>
          <a:bodyPr/>
          <a:lstStyle/>
          <a:p>
            <a:r>
              <a:rPr lang="en-US" dirty="0" smtClean="0"/>
              <a:t>Menu planning allows you to:</a:t>
            </a:r>
          </a:p>
          <a:p>
            <a:pPr lvl="1"/>
            <a:r>
              <a:rPr lang="en-US" dirty="0" smtClean="0"/>
              <a:t>Stick to your budget</a:t>
            </a:r>
          </a:p>
          <a:p>
            <a:pPr lvl="1"/>
            <a:r>
              <a:rPr lang="en-US" dirty="0" smtClean="0"/>
              <a:t>Create a shopping list</a:t>
            </a:r>
          </a:p>
          <a:p>
            <a:pPr lvl="1"/>
            <a:r>
              <a:rPr lang="en-US" dirty="0" smtClean="0"/>
              <a:t>Use up foods you have on hand</a:t>
            </a:r>
          </a:p>
          <a:p>
            <a:pPr lvl="1"/>
            <a:r>
              <a:rPr lang="en-US" dirty="0" smtClean="0"/>
              <a:t>Determine which ingredients you can buy in bulk or stretch across several meals</a:t>
            </a:r>
          </a:p>
          <a:p>
            <a:endParaRPr lang="en-US" sz="10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06400" y="341313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Other Ways to Stay Within Your Budget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663575" y="1647825"/>
            <a:ext cx="7924800" cy="4600575"/>
          </a:xfrm>
        </p:spPr>
        <p:txBody>
          <a:bodyPr/>
          <a:lstStyle/>
          <a:p>
            <a:r>
              <a:rPr lang="en-US" sz="3000" dirty="0" smtClean="0"/>
              <a:t>Choose recipes with similar ingredients</a:t>
            </a:r>
          </a:p>
          <a:p>
            <a:endParaRPr lang="en-US" sz="800" dirty="0" smtClean="0"/>
          </a:p>
          <a:p>
            <a:r>
              <a:rPr lang="en-US" sz="3000" dirty="0" smtClean="0"/>
              <a:t>Adjust recipes to use ingredients in season, on sale, or on hand</a:t>
            </a:r>
          </a:p>
          <a:p>
            <a:endParaRPr lang="en-US" sz="800" dirty="0" smtClean="0"/>
          </a:p>
          <a:p>
            <a:r>
              <a:rPr lang="en-US" sz="3000" dirty="0" smtClean="0"/>
              <a:t>Make a shopping list</a:t>
            </a:r>
          </a:p>
          <a:p>
            <a:endParaRPr lang="en-US" sz="800" dirty="0" smtClean="0"/>
          </a:p>
          <a:p>
            <a:r>
              <a:rPr lang="en-US" sz="3000" dirty="0" smtClean="0"/>
              <a:t>Compare prices</a:t>
            </a:r>
          </a:p>
          <a:p>
            <a:endParaRPr lang="en-US" sz="800" dirty="0" smtClean="0"/>
          </a:p>
          <a:p>
            <a:r>
              <a:rPr lang="en-US" sz="3000" dirty="0" smtClean="0"/>
              <a:t>Shop smart</a:t>
            </a:r>
          </a:p>
          <a:p>
            <a:endParaRPr lang="en-US" sz="800" dirty="0" smtClean="0"/>
          </a:p>
          <a:p>
            <a:r>
              <a:rPr lang="en-US" sz="3000" dirty="0" smtClean="0"/>
              <a:t>Other ideas?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6858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76400"/>
            <a:ext cx="7391400" cy="4144963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/>
              <a:t>Policies in your center?</a:t>
            </a: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5200" y="3429000"/>
            <a:ext cx="1628775" cy="18288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4953000" y="2743200"/>
            <a:ext cx="2057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Sweets or no sweets?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066800" y="3066365"/>
            <a:ext cx="193357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Family members or no family members?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5791200" y="4572000"/>
            <a:ext cx="1752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Photos or no photos?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1295400" y="4895165"/>
            <a:ext cx="2438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Every birthday or once a month?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6324600" y="3416300"/>
            <a:ext cx="1371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Food or no food?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449708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52600" y="1828800"/>
            <a:ext cx="5224490" cy="347666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295400" y="5638800"/>
            <a:ext cx="5334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http://thecraftedsparrow.blogspot.com</a:t>
            </a:r>
          </a:p>
        </p:txBody>
      </p:sp>
    </p:spTree>
    <p:extLst>
      <p:ext uri="{BB962C8B-B14F-4D97-AF65-F5344CB8AC3E}">
        <p14:creationId xmlns:p14="http://schemas.microsoft.com/office/powerpoint/2010/main" val="404112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81200" y="1524000"/>
            <a:ext cx="5283200" cy="39624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2895600" y="5791201"/>
            <a:ext cx="3505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Martha’s Table, Washington, DC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65518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Activity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Veggie Superhero or Clown Faces</a:t>
            </a:r>
          </a:p>
          <a:p>
            <a:pPr lvl="1"/>
            <a:r>
              <a:rPr lang="en-US" dirty="0" smtClean="0"/>
              <a:t>Rinse and cut fruits and veggies into pieces</a:t>
            </a:r>
          </a:p>
          <a:p>
            <a:pPr lvl="1"/>
            <a:r>
              <a:rPr lang="en-US" dirty="0" smtClean="0"/>
              <a:t>Have the kids make superheroes or clown faces with their choice of fruits and veggies</a:t>
            </a:r>
          </a:p>
          <a:p>
            <a:pPr lvl="1"/>
            <a:endParaRPr lang="en-US" dirty="0"/>
          </a:p>
          <a:p>
            <a:pPr marL="457200" lvl="1" indent="0">
              <a:buNone/>
            </a:pPr>
            <a:r>
              <a:rPr lang="en-US" sz="2000" b="1" i="1" dirty="0" smtClean="0"/>
              <a:t>See page 7 in Exploring Foods Together.</a:t>
            </a:r>
            <a:endParaRPr lang="en-US" sz="2000" b="1" i="1" dirty="0"/>
          </a:p>
        </p:txBody>
      </p:sp>
    </p:spTree>
    <p:extLst>
      <p:ext uri="{BB962C8B-B14F-4D97-AF65-F5344CB8AC3E}">
        <p14:creationId xmlns:p14="http://schemas.microsoft.com/office/powerpoint/2010/main" val="104276576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 Setting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Complete the worksheet on page </a:t>
            </a:r>
            <a:r>
              <a:rPr lang="en-US" dirty="0" smtClean="0"/>
              <a:t>45</a:t>
            </a:r>
            <a:endParaRPr lang="en-US" dirty="0"/>
          </a:p>
          <a:p>
            <a:r>
              <a:rPr lang="en-US" dirty="0"/>
              <a:t>Discuss in small groups</a:t>
            </a:r>
          </a:p>
          <a:p>
            <a:pPr lvl="1"/>
            <a:r>
              <a:rPr lang="en-US" dirty="0" smtClean="0"/>
              <a:t>Food budgeting</a:t>
            </a:r>
          </a:p>
          <a:p>
            <a:pPr lvl="1"/>
            <a:r>
              <a:rPr lang="en-US" dirty="0" smtClean="0"/>
              <a:t>How can I use why I learned in class in my work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5919227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dirty="0" smtClean="0"/>
              <a:t>Questions?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810000" y="5105401"/>
            <a:ext cx="35052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 smtClean="0"/>
              <a:t>Cooking Matters </a:t>
            </a:r>
            <a:r>
              <a:rPr lang="en-US" sz="1600" i="1" dirty="0" err="1" smtClean="0"/>
              <a:t>forChild</a:t>
            </a:r>
            <a:r>
              <a:rPr lang="en-US" sz="1600" i="1" dirty="0" smtClean="0"/>
              <a:t>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2852</TotalTime>
  <Words>227</Words>
  <Application>Microsoft Office PowerPoint</Application>
  <PresentationFormat>On-screen Show (4:3)</PresentationFormat>
  <Paragraphs>45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4" baseType="lpstr">
      <vt:lpstr>ＭＳ Ｐゴシック</vt:lpstr>
      <vt:lpstr>Arial</vt:lpstr>
      <vt:lpstr>Wingdings</vt:lpstr>
      <vt:lpstr>Office Theme</vt:lpstr>
      <vt:lpstr>Module 5: Menu Management on a Budget</vt:lpstr>
      <vt:lpstr>Why Is Making a Food Budget Important?</vt:lpstr>
      <vt:lpstr>The Importance of Menu Planning</vt:lpstr>
      <vt:lpstr>Other Ways to Stay Within Your Budget</vt:lpstr>
      <vt:lpstr>Healthy Classroom Celebrations</vt:lpstr>
      <vt:lpstr>Healthy Classroom Celebrations</vt:lpstr>
      <vt:lpstr>Healthy Classroom Celebrations</vt:lpstr>
      <vt:lpstr>Activity</vt:lpstr>
      <vt:lpstr>Goal Setting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Courtney Kennedy</cp:lastModifiedBy>
  <cp:revision>97</cp:revision>
  <cp:lastPrinted>2017-04-14T17:03:43Z</cp:lastPrinted>
  <dcterms:created xsi:type="dcterms:W3CDTF">2008-09-27T23:05:46Z</dcterms:created>
  <dcterms:modified xsi:type="dcterms:W3CDTF">2017-05-08T20:06:00Z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84975;21443983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