
<file path=[Content_Types].xml><?xml version="1.0" encoding="utf-8"?>
<Types xmlns="http://schemas.openxmlformats.org/package/2006/content-types">
  <Default Extension="png" ContentType="image/png"/>
  <Default Extension="bin" ContentType="application/vnd.openxmlformats-officedocument.oleObject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vml" ContentType="application/vnd.openxmlformats-officedocument.vmlDrawing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7"/>
  </p:notesMasterIdLst>
  <p:sldIdLst>
    <p:sldId id="277" r:id="rId2"/>
    <p:sldId id="263" r:id="rId3"/>
    <p:sldId id="260" r:id="rId4"/>
    <p:sldId id="264" r:id="rId5"/>
    <p:sldId id="265" r:id="rId6"/>
    <p:sldId id="259" r:id="rId7"/>
    <p:sldId id="268" r:id="rId8"/>
    <p:sldId id="266" r:id="rId9"/>
    <p:sldId id="269" r:id="rId10"/>
    <p:sldId id="270" r:id="rId11"/>
    <p:sldId id="275" r:id="rId12"/>
    <p:sldId id="276" r:id="rId13"/>
    <p:sldId id="272" r:id="rId14"/>
    <p:sldId id="261" r:id="rId15"/>
    <p:sldId id="262" r:id="rId1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512507"/>
    <a:srgbClr val="6EBE43"/>
    <a:srgbClr val="AAA2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014" autoAdjust="0"/>
    <p:restoredTop sz="87093" autoAdjust="0"/>
  </p:normalViewPr>
  <p:slideViewPr>
    <p:cSldViewPr snapToGrid="0">
      <p:cViewPr varScale="1">
        <p:scale>
          <a:sx n="100" d="100"/>
          <a:sy n="100" d="100"/>
        </p:scale>
        <p:origin x="990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25.e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B2AE76C-C2B8-421D-8D1E-54935A77197E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DE99CEC-B618-4312-A6BB-8951F733462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781342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youtu.be/a3yf9bEtZeg" TargetMode="External"/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/>
              <a:t>To insert</a:t>
            </a:r>
            <a:r>
              <a:rPr lang="en-US" baseline="0" dirty="0"/>
              <a:t> partner logo, use ‘</a:t>
            </a:r>
            <a:r>
              <a:rPr lang="en-US" b="1" baseline="0" dirty="0"/>
              <a:t>insert’ </a:t>
            </a:r>
            <a:r>
              <a:rPr lang="mr-IN" b="1" baseline="0" dirty="0"/>
              <a:t>–</a:t>
            </a:r>
            <a:r>
              <a:rPr lang="en-US" b="1" baseline="0" dirty="0"/>
              <a:t> ‘picture’ </a:t>
            </a:r>
            <a:r>
              <a:rPr lang="mr-IN" b="1" baseline="0" dirty="0"/>
              <a:t>–</a:t>
            </a:r>
            <a:r>
              <a:rPr lang="en-US" b="1" baseline="0" dirty="0"/>
              <a:t> ‘picture from file’</a:t>
            </a:r>
            <a:r>
              <a:rPr lang="en-US" baseline="0" dirty="0"/>
              <a:t>. Use the gray square as a guide to set the size of the logo. Make sure to delete box so it </a:t>
            </a:r>
            <a:r>
              <a:rPr lang="en-US" baseline="0" dirty="0" err="1"/>
              <a:t>doesn</a:t>
            </a:r>
            <a:r>
              <a:rPr lang="mr-IN" baseline="0" dirty="0"/>
              <a:t>’</a:t>
            </a:r>
            <a:r>
              <a:rPr lang="en-US" baseline="0" dirty="0"/>
              <a:t>t show up in final presentation. </a:t>
            </a:r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C6709D6-93C5-D64F-9800-896F699C445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770411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Add additional housekeeping</a:t>
            </a:r>
            <a:r>
              <a:rPr lang="en-US" baseline="0" dirty="0" smtClean="0"/>
              <a:t> tasks as needed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176063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Change recipes as needed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208691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baseline="0" dirty="0" smtClean="0"/>
              <a:t>Refer to page I-2 in the Adult Instructor guide to help facilitate discussion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Refer participants to page 2 in CM Adult</a:t>
            </a:r>
            <a:r>
              <a:rPr lang="en-US" baseline="0" dirty="0" smtClean="0"/>
              <a:t> participant guide</a:t>
            </a:r>
            <a:endParaRPr lang="en-US" dirty="0" smtClean="0"/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4332955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Refer</a:t>
            </a:r>
            <a:r>
              <a:rPr lang="en-US" baseline="0" dirty="0" smtClean="0"/>
              <a:t> to page I-3 to help facilitate discussion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830286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Knife Safety video (Carrie/Courtney) </a:t>
            </a:r>
            <a:r>
              <a:rPr lang="en-US" dirty="0" smtClean="0">
                <a:hlinkClick r:id="rId3"/>
              </a:rPr>
              <a:t>https://youtu.be/a3yf9bEtZeg</a:t>
            </a:r>
            <a:r>
              <a:rPr lang="en-US" dirty="0" smtClean="0"/>
              <a:t> 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Refer</a:t>
            </a:r>
            <a:r>
              <a:rPr lang="en-US" baseline="0" dirty="0" smtClean="0"/>
              <a:t> to page 17 in adult participant book for knife safety tips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281271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dirty="0" smtClean="0"/>
              <a:t>Check out the following helpful resources in your Cooking Matters participant book:</a:t>
            </a:r>
          </a:p>
          <a:p>
            <a:r>
              <a:rPr lang="en-US" dirty="0" smtClean="0"/>
              <a:t>Cooking Terms (</a:t>
            </a:r>
            <a:r>
              <a:rPr lang="en-US" dirty="0" err="1" smtClean="0"/>
              <a:t>pg</a:t>
            </a:r>
            <a:r>
              <a:rPr lang="en-US" dirty="0" smtClean="0"/>
              <a:t> 18)</a:t>
            </a:r>
          </a:p>
          <a:p>
            <a:r>
              <a:rPr lang="en-US" dirty="0" smtClean="0"/>
              <a:t>Measure Up (</a:t>
            </a:r>
            <a:r>
              <a:rPr lang="en-US" dirty="0" err="1" smtClean="0"/>
              <a:t>pg</a:t>
            </a:r>
            <a:r>
              <a:rPr lang="en-US" dirty="0" smtClean="0"/>
              <a:t> 19)</a:t>
            </a:r>
          </a:p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baseline="0" dirty="0" smtClean="0"/>
              <a:t>Page 32 “Keeping food Safe” handout</a:t>
            </a:r>
            <a:endParaRPr lang="en-US" dirty="0" smtClean="0"/>
          </a:p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157163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Discuss the basics</a:t>
            </a:r>
            <a:r>
              <a:rPr lang="en-US" baseline="0" dirty="0" smtClean="0"/>
              <a:t> regarding the nutrition facts panel – </a:t>
            </a:r>
          </a:p>
          <a:p>
            <a:r>
              <a:rPr lang="en-US" baseline="0" dirty="0" smtClean="0"/>
              <a:t>Refer to page I-4 for facilitated discussion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187448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These are also listed in you participant book on page 56.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3DE99CEC-B618-4312-A6BB-8951F733462D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232232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jpe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Master" Target="../slideMasters/slideMaster1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Master" Target="../slideMasters/slideMaster1.xml"/></Relationships>
</file>

<file path=ppt/slideLayouts/_rels/slideLayout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Master" Target="../slideMasters/slideMaster1.xml"/></Relationships>
</file>

<file path=ppt/slideLayouts/_rels/slideLayout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eg"/><Relationship Id="rId1" Type="http://schemas.openxmlformats.org/officeDocument/2006/relationships/slideMaster" Target="../slideMasters/slideMaster1.xml"/></Relationships>
</file>

<file path=ppt/slideLayouts/_rels/slideLayout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cxnSp>
        <p:nvCxnSpPr>
          <p:cNvPr id="9" name="Straight Connector 8"/>
          <p:cNvCxnSpPr/>
          <p:nvPr userDrawn="1"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9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11" name="TextBox 10"/>
          <p:cNvSpPr txBox="1"/>
          <p:nvPr userDrawn="1"/>
        </p:nvSpPr>
        <p:spPr>
          <a:xfrm>
            <a:off x="10271184" y="5844928"/>
            <a:ext cx="1311442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  <p:sp>
        <p:nvSpPr>
          <p:cNvPr id="13" name="Text Placeholder 12"/>
          <p:cNvSpPr>
            <a:spLocks noGrp="1"/>
          </p:cNvSpPr>
          <p:nvPr>
            <p:ph type="body" sz="quarter" idx="10" hasCustomPrompt="1"/>
          </p:nvPr>
        </p:nvSpPr>
        <p:spPr>
          <a:xfrm>
            <a:off x="1011238" y="974725"/>
            <a:ext cx="3873500" cy="2333625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7" name="Text Placeholder 16"/>
          <p:cNvSpPr>
            <a:spLocks noGrp="1"/>
          </p:cNvSpPr>
          <p:nvPr>
            <p:ph type="body" sz="quarter" idx="11" hasCustomPrompt="1"/>
          </p:nvPr>
        </p:nvSpPr>
        <p:spPr>
          <a:xfrm>
            <a:off x="1011238" y="3429000"/>
            <a:ext cx="3873500" cy="1937084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  <p:sp>
        <p:nvSpPr>
          <p:cNvPr id="19" name="Text Placeholder 18"/>
          <p:cNvSpPr>
            <a:spLocks noGrp="1"/>
          </p:cNvSpPr>
          <p:nvPr>
            <p:ph type="body" sz="quarter" idx="12" hasCustomPrompt="1"/>
          </p:nvPr>
        </p:nvSpPr>
        <p:spPr>
          <a:xfrm>
            <a:off x="879332" y="5540949"/>
            <a:ext cx="3729037" cy="395287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800" dirty="0" smtClean="0"/>
              <a:t>Date, Month, Year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442805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ver Titl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 userDrawn="1"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094978" y="5738593"/>
            <a:ext cx="2138428" cy="705114"/>
          </a:xfrm>
          <a:prstGeom prst="rect">
            <a:avLst/>
          </a:prstGeom>
        </p:spPr>
      </p:pic>
      <p:sp>
        <p:nvSpPr>
          <p:cNvPr id="10" name="Text Placeholder 9"/>
          <p:cNvSpPr>
            <a:spLocks noGrp="1"/>
          </p:cNvSpPr>
          <p:nvPr>
            <p:ph type="body" sz="quarter" idx="10" hasCustomPrompt="1"/>
          </p:nvPr>
        </p:nvSpPr>
        <p:spPr>
          <a:xfrm>
            <a:off x="7094538" y="1214438"/>
            <a:ext cx="4238625" cy="1131887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6EBE43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2" name="Text Placeholder 11"/>
          <p:cNvSpPr>
            <a:spLocks noGrp="1"/>
          </p:cNvSpPr>
          <p:nvPr>
            <p:ph type="body" sz="quarter" idx="11" hasCustomPrompt="1"/>
          </p:nvPr>
        </p:nvSpPr>
        <p:spPr>
          <a:xfrm>
            <a:off x="7094538" y="2863850"/>
            <a:ext cx="4238625" cy="1143000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2000">
                <a:solidFill>
                  <a:srgbClr val="AAA299"/>
                </a:solidFill>
              </a:defRPr>
            </a:lvl1pPr>
          </a:lstStyle>
          <a:p>
            <a:pPr lvl="0"/>
            <a:r>
              <a:rPr lang="en-US" sz="2000" dirty="0" smtClean="0"/>
              <a:t>Click to add subtitle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2" hasCustomPrompt="1"/>
          </p:nvPr>
        </p:nvSpPr>
        <p:spPr>
          <a:xfrm>
            <a:off x="7094538" y="5059939"/>
            <a:ext cx="3011487" cy="26436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Date, Month, Year</a:t>
            </a:r>
            <a:endParaRPr lang="en-US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8D1D2E8B-C5B7-9047-AD14-241911A64DDF}"/>
              </a:ext>
            </a:extLst>
          </p:cNvPr>
          <p:cNvPicPr>
            <a:picLocks noChangeAspect="1"/>
          </p:cNvPicPr>
          <p:nvPr userDrawn="1"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90234" y="6010273"/>
            <a:ext cx="2073343" cy="583128"/>
          </a:xfrm>
          <a:prstGeom prst="rect">
            <a:avLst/>
          </a:prstGeom>
        </p:spPr>
      </p:pic>
      <p:sp>
        <p:nvSpPr>
          <p:cNvPr id="2" name="TextBox 1"/>
          <p:cNvSpPr txBox="1"/>
          <p:nvPr userDrawn="1"/>
        </p:nvSpPr>
        <p:spPr>
          <a:xfrm>
            <a:off x="10235823" y="5844928"/>
            <a:ext cx="1382164" cy="49244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800" dirty="0" smtClean="0"/>
              <a:t>NATIONAL SPONSOR</a:t>
            </a:r>
          </a:p>
          <a:p>
            <a:pPr algn="ct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317110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wit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95198"/>
            <a:ext cx="8886825" cy="3784373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7292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  <p:sp>
        <p:nvSpPr>
          <p:cNvPr id="3" name="TextBox 2"/>
          <p:cNvSpPr txBox="1"/>
          <p:nvPr userDrawn="1"/>
        </p:nvSpPr>
        <p:spPr>
          <a:xfrm>
            <a:off x="11392353" y="6523522"/>
            <a:ext cx="44336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fld id="{E2CDAEF7-CE42-4355-94E4-DC7944B29686}" type="slidenum">
              <a:rPr lang="en-US" sz="1400" smtClean="0">
                <a:solidFill>
                  <a:schemeClr val="bg1">
                    <a:lumMod val="65000"/>
                  </a:schemeClr>
                </a:solidFill>
              </a:rPr>
              <a:t>‹#›</a:t>
            </a:fld>
            <a:endParaRPr lang="en-US" sz="14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60616913"/>
      </p:ext>
    </p:extLst>
  </p:cSld>
  <p:clrMapOvr>
    <a:masterClrMapping/>
  </p:clrMapOvr>
  <p:hf hdr="0" ftr="0" dt="0"/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with Text"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39310"/>
            <a:ext cx="9107488" cy="4879492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62037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2500536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with Text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35533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5955655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Text w/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13" name="Text Placeholder 12"/>
          <p:cNvSpPr>
            <a:spLocks noGrp="1"/>
          </p:cNvSpPr>
          <p:nvPr>
            <p:ph type="body" sz="quarter" idx="11"/>
          </p:nvPr>
        </p:nvSpPr>
        <p:spPr>
          <a:xfrm>
            <a:off x="2695575" y="1441244"/>
            <a:ext cx="9107488" cy="4511675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2pPr>
            <a:lvl3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3pPr>
            <a:lvl4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4pPr>
            <a:lvl5pPr>
              <a:defRPr sz="20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12" hasCustomPrompt="1"/>
          </p:nvPr>
        </p:nvSpPr>
        <p:spPr>
          <a:xfrm>
            <a:off x="2695575" y="157163"/>
            <a:ext cx="9107488" cy="1088541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j-lt"/>
              </a:rPr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sz="quarter" idx="13"/>
          </p:nvPr>
        </p:nvSpPr>
        <p:spPr>
          <a:xfrm>
            <a:off x="79375" y="157163"/>
            <a:ext cx="2138363" cy="5426075"/>
          </a:xfrm>
        </p:spPr>
        <p:txBody>
          <a:bodyPr>
            <a:normAutofit/>
          </a:bodyPr>
          <a:lstStyle>
            <a:lvl1pPr marL="0" indent="0">
              <a:buFontTx/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0" name="TextBox 9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46775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ull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Picture Placeholder 7"/>
          <p:cNvSpPr>
            <a:spLocks noGrp="1"/>
          </p:cNvSpPr>
          <p:nvPr>
            <p:ph type="pic" sz="quarter" idx="10"/>
          </p:nvPr>
        </p:nvSpPr>
        <p:spPr>
          <a:xfrm>
            <a:off x="0" y="0"/>
            <a:ext cx="12192000" cy="6858000"/>
          </a:xfrm>
        </p:spPr>
        <p:txBody>
          <a:bodyPr/>
          <a:lstStyle>
            <a:lvl1pPr marL="0" indent="0">
              <a:buFontTx/>
              <a:buNone/>
              <a:defRPr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436101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900028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9837537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>
            <a:normAutofit/>
          </a:bodyPr>
          <a:lstStyle>
            <a:lvl1pPr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>
            <a:normAutofit/>
          </a:bodyPr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rgbClr val="AAA299"/>
                </a:solidFill>
                <a:latin typeface="+mj-lt"/>
                <a:cs typeface="Arial" panose="020B0604020202020204" pitchFamily="34" charset="0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4196514"/>
          </a:xfrm>
        </p:spPr>
        <p:txBody>
          <a:bodyPr>
            <a:normAutofit/>
          </a:bodyPr>
          <a:lstStyle>
            <a:lvl1pPr>
              <a:defRPr sz="2000">
                <a:solidFill>
                  <a:srgbClr val="512507"/>
                </a:solidFill>
              </a:defRPr>
            </a:lvl1pPr>
            <a:lvl2pPr>
              <a:defRPr sz="2000">
                <a:solidFill>
                  <a:srgbClr val="512507"/>
                </a:solidFill>
              </a:defRPr>
            </a:lvl2pPr>
            <a:lvl3pPr>
              <a:defRPr sz="2000">
                <a:solidFill>
                  <a:srgbClr val="512507"/>
                </a:solidFill>
              </a:defRPr>
            </a:lvl3pPr>
            <a:lvl4pPr>
              <a:defRPr sz="2000">
                <a:solidFill>
                  <a:srgbClr val="512507"/>
                </a:solidFill>
              </a:defRPr>
            </a:lvl4pPr>
            <a:lvl5pPr>
              <a:defRPr sz="2000">
                <a:solidFill>
                  <a:srgbClr val="512507"/>
                </a:solidFill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3844041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 algn="ctr">
              <a:defRPr sz="4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76121523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 Placeholder 6"/>
          <p:cNvSpPr>
            <a:spLocks noGrp="1"/>
          </p:cNvSpPr>
          <p:nvPr>
            <p:ph type="body" sz="quarter" idx="10" hasCustomPrompt="1"/>
          </p:nvPr>
        </p:nvSpPr>
        <p:spPr>
          <a:xfrm>
            <a:off x="2959100" y="3717925"/>
            <a:ext cx="4332288" cy="1816100"/>
          </a:xfrm>
        </p:spPr>
        <p:txBody>
          <a:bodyPr/>
          <a:lstStyle>
            <a:lvl1pPr marL="0" indent="0">
              <a:buFontTx/>
              <a:buNone/>
              <a:defRPr baseline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3830727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2" name="Rectangle 1"/>
          <p:cNvSpPr/>
          <p:nvPr userDrawn="1"/>
        </p:nvSpPr>
        <p:spPr>
          <a:xfrm>
            <a:off x="324853" y="300788"/>
            <a:ext cx="7628021" cy="5199449"/>
          </a:xfrm>
          <a:prstGeom prst="rect">
            <a:avLst/>
          </a:prstGeom>
          <a:solidFill>
            <a:srgbClr val="6EBE43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Text Placeholder 5"/>
          <p:cNvSpPr>
            <a:spLocks noGrp="1"/>
          </p:cNvSpPr>
          <p:nvPr>
            <p:ph type="body" sz="quarter" idx="10" hasCustomPrompt="1"/>
          </p:nvPr>
        </p:nvSpPr>
        <p:spPr>
          <a:xfrm>
            <a:off x="614363" y="554038"/>
            <a:ext cx="6592887" cy="4149725"/>
          </a:xfrm>
        </p:spPr>
        <p:txBody>
          <a:bodyPr/>
          <a:lstStyle>
            <a:lvl1pPr marL="0" indent="0">
              <a:buNone/>
              <a:defRPr baseline="0">
                <a:solidFill>
                  <a:schemeClr val="bg1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831156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vider 3">
    <p:bg>
      <p:bgPr>
        <a:solidFill>
          <a:schemeClr val="accent6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554453" y="5500238"/>
            <a:ext cx="3153206" cy="1039722"/>
          </a:xfrm>
          <a:prstGeom prst="rect">
            <a:avLst/>
          </a:prstGeom>
        </p:spPr>
      </p:pic>
      <p:sp>
        <p:nvSpPr>
          <p:cNvPr id="8" name="Text Placeholder 7"/>
          <p:cNvSpPr>
            <a:spLocks noGrp="1"/>
          </p:cNvSpPr>
          <p:nvPr>
            <p:ph type="body" sz="quarter" idx="10" hasCustomPrompt="1"/>
          </p:nvPr>
        </p:nvSpPr>
        <p:spPr>
          <a:xfrm>
            <a:off x="698500" y="282575"/>
            <a:ext cx="6416675" cy="4687888"/>
          </a:xfrm>
          <a:ln>
            <a:noFill/>
          </a:ln>
        </p:spPr>
        <p:txBody>
          <a:bodyPr/>
          <a:lstStyle>
            <a:lvl1pPr marL="0" indent="0">
              <a:buNone/>
              <a:defRPr baseline="0"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4987860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Divider 3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-2" y="0"/>
            <a:ext cx="12192000" cy="1845425"/>
          </a:xfrm>
          <a:prstGeom prst="rect">
            <a:avLst/>
          </a:prstGeom>
          <a:solidFill>
            <a:srgbClr val="6EBE4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/>
          <p:cNvSpPr/>
          <p:nvPr userDrawn="1"/>
        </p:nvSpPr>
        <p:spPr>
          <a:xfrm>
            <a:off x="7365073" y="0"/>
            <a:ext cx="4826925" cy="1845425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 userDrawn="1"/>
        </p:nvSpPr>
        <p:spPr>
          <a:xfrm>
            <a:off x="8196370" y="0"/>
            <a:ext cx="365740" cy="1845425"/>
          </a:xfrm>
          <a:prstGeom prst="rect">
            <a:avLst/>
          </a:prstGeom>
          <a:solidFill>
            <a:srgbClr val="AAA29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8553821" y="0"/>
            <a:ext cx="108019" cy="1828801"/>
          </a:xfrm>
          <a:prstGeom prst="rect">
            <a:avLst/>
          </a:prstGeom>
          <a:solidFill>
            <a:schemeClr val="bg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7265343" y="0"/>
            <a:ext cx="931026" cy="1845425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9602883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5169936" y="642868"/>
            <a:ext cx="6172200" cy="5726195"/>
          </a:xfrm>
        </p:spPr>
        <p:txBody>
          <a:bodyPr/>
          <a:lstStyle>
            <a:lvl1pPr marL="0" indent="0">
              <a:buNone/>
              <a:defRPr sz="32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56221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4317422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839788" y="457200"/>
            <a:ext cx="3932237" cy="1600200"/>
          </a:xfrm>
        </p:spPr>
        <p:txBody>
          <a:bodyPr anchor="b">
            <a:normAutofit/>
          </a:bodyPr>
          <a:lstStyle>
            <a:lvl1pPr>
              <a:defRPr sz="280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697272"/>
            <a:ext cx="6172200" cy="5678070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399"/>
            <a:ext cx="3932237" cy="4608095"/>
          </a:xfrm>
        </p:spPr>
        <p:txBody>
          <a:bodyPr/>
          <a:lstStyle>
            <a:lvl1pPr marL="0" indent="0">
              <a:buNone/>
              <a:defRPr sz="1600">
                <a:solidFill>
                  <a:srgbClr val="512507"/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5" name="TextBox 4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4475087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 Bot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Picture Placeholder 5"/>
          <p:cNvSpPr>
            <a:spLocks noGrp="1"/>
          </p:cNvSpPr>
          <p:nvPr>
            <p:ph type="pic" sz="quarter" idx="10"/>
          </p:nvPr>
        </p:nvSpPr>
        <p:spPr>
          <a:xfrm>
            <a:off x="2971800" y="264695"/>
            <a:ext cx="5775158" cy="442670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1" hasCustomPrompt="1"/>
          </p:nvPr>
        </p:nvSpPr>
        <p:spPr>
          <a:xfrm>
            <a:off x="2971800" y="4691396"/>
            <a:ext cx="5775158" cy="903288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0" name="Text Placeholder 9"/>
          <p:cNvSpPr>
            <a:spLocks noGrp="1"/>
          </p:cNvSpPr>
          <p:nvPr>
            <p:ph type="body" sz="quarter" idx="12" hasCustomPrompt="1"/>
          </p:nvPr>
        </p:nvSpPr>
        <p:spPr>
          <a:xfrm>
            <a:off x="2971800" y="5630778"/>
            <a:ext cx="5775158" cy="614363"/>
          </a:xfrm>
        </p:spPr>
        <p:txBody>
          <a:bodyPr>
            <a:normAutofit/>
          </a:bodyPr>
          <a:lstStyle>
            <a:lvl1pPr marL="0" indent="0">
              <a:buNone/>
              <a:defRPr sz="16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466264478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 Placeholder 2"/>
          <p:cNvSpPr>
            <a:spLocks noGrp="1"/>
          </p:cNvSpPr>
          <p:nvPr>
            <p:ph type="body" sz="quarter" idx="10" hasCustomPrompt="1"/>
          </p:nvPr>
        </p:nvSpPr>
        <p:spPr>
          <a:xfrm>
            <a:off x="4013263" y="1840581"/>
            <a:ext cx="4162425" cy="2803525"/>
          </a:xfrm>
        </p:spPr>
        <p:txBody>
          <a:bodyPr>
            <a:normAutofit/>
          </a:bodyPr>
          <a:lstStyle>
            <a:lvl1pPr marL="0" indent="0" algn="ctr">
              <a:buNone/>
              <a:defRPr sz="20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+mj-lt"/>
                <a:cs typeface="Arial" panose="020B0604020202020204" pitchFamily="34" charset="0"/>
              </a:rPr>
              <a:t>“Click to add quote”</a:t>
            </a:r>
            <a:endParaRPr lang="en-US" dirty="0"/>
          </a:p>
        </p:txBody>
      </p:sp>
      <p:sp>
        <p:nvSpPr>
          <p:cNvPr id="7" name="Text Placeholder 6"/>
          <p:cNvSpPr>
            <a:spLocks noGrp="1"/>
          </p:cNvSpPr>
          <p:nvPr>
            <p:ph type="body" sz="quarter" idx="11" hasCustomPrompt="1"/>
          </p:nvPr>
        </p:nvSpPr>
        <p:spPr>
          <a:xfrm>
            <a:off x="4199794" y="5076825"/>
            <a:ext cx="3789362" cy="566738"/>
          </a:xfrm>
        </p:spPr>
        <p:txBody>
          <a:bodyPr>
            <a:normAutofit/>
          </a:bodyPr>
          <a:lstStyle>
            <a:lvl1pPr marL="0" indent="0" algn="ctr">
              <a:buNone/>
              <a:defRPr sz="1800" baseline="0">
                <a:solidFill>
                  <a:schemeClr val="accent6">
                    <a:lumMod val="75000"/>
                  </a:schemeClr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1432775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icture Placeholder 3"/>
          <p:cNvSpPr>
            <a:spLocks noGrp="1"/>
          </p:cNvSpPr>
          <p:nvPr>
            <p:ph type="pic" sz="quarter" idx="10"/>
          </p:nvPr>
        </p:nvSpPr>
        <p:spPr>
          <a:xfrm>
            <a:off x="779612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Picture Placeholder 3"/>
          <p:cNvSpPr>
            <a:spLocks noGrp="1"/>
          </p:cNvSpPr>
          <p:nvPr>
            <p:ph type="pic" sz="quarter" idx="11"/>
          </p:nvPr>
        </p:nvSpPr>
        <p:spPr>
          <a:xfrm>
            <a:off x="405455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2" name="Picture Placeholder 3"/>
          <p:cNvSpPr>
            <a:spLocks noGrp="1"/>
          </p:cNvSpPr>
          <p:nvPr>
            <p:ph type="pic" sz="quarter" idx="12"/>
          </p:nvPr>
        </p:nvSpPr>
        <p:spPr>
          <a:xfrm>
            <a:off x="312988" y="0"/>
            <a:ext cx="3741570" cy="2862262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4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4" name="Text Placeholder 13"/>
          <p:cNvSpPr>
            <a:spLocks noGrp="1"/>
          </p:cNvSpPr>
          <p:nvPr>
            <p:ph type="body" sz="quarter" idx="13" hasCustomPrompt="1"/>
          </p:nvPr>
        </p:nvSpPr>
        <p:spPr>
          <a:xfrm>
            <a:off x="2863849" y="4487277"/>
            <a:ext cx="6122988" cy="1360488"/>
          </a:xfrm>
        </p:spPr>
        <p:txBody>
          <a:bodyPr>
            <a:normAutofit/>
          </a:bodyPr>
          <a:lstStyle>
            <a:lvl1pPr marL="0" indent="0" algn="ctr">
              <a:buNone/>
              <a:defRPr sz="2400" baseline="0">
                <a:solidFill>
                  <a:srgbClr val="6EBE43"/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400" dirty="0" smtClean="0"/>
              <a:t>“Click here to add quote”</a:t>
            </a:r>
            <a:endParaRPr lang="en-US" dirty="0"/>
          </a:p>
        </p:txBody>
      </p:sp>
      <p:pic>
        <p:nvPicPr>
          <p:cNvPr id="15" name="Picture 14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025230" y="3579519"/>
            <a:ext cx="1800225" cy="190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1390373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Quote or Content with Ph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sz="quarter" idx="10" hasCustomPrompt="1"/>
          </p:nvPr>
        </p:nvSpPr>
        <p:spPr>
          <a:xfrm>
            <a:off x="1597088" y="4472824"/>
            <a:ext cx="8994775" cy="191135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here to add text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562411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and Div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>
            <a:off x="2343181" y="0"/>
            <a:ext cx="192088" cy="6858000"/>
          </a:xfrm>
          <a:prstGeom prst="rect">
            <a:avLst/>
          </a:prstGeom>
          <a:solidFill>
            <a:schemeClr val="bg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dirty="0">
              <a:solidFill>
                <a:schemeClr val="bg2">
                  <a:lumMod val="10000"/>
                </a:schemeClr>
              </a:solidFill>
            </a:endParaRPr>
          </a:p>
        </p:txBody>
      </p:sp>
      <p:cxnSp>
        <p:nvCxnSpPr>
          <p:cNvPr id="7" name="Straight Connector 6"/>
          <p:cNvCxnSpPr/>
          <p:nvPr userDrawn="1"/>
        </p:nvCxnSpPr>
        <p:spPr>
          <a:xfrm>
            <a:off x="2439225" y="0"/>
            <a:ext cx="3529" cy="3265714"/>
          </a:xfrm>
          <a:prstGeom prst="line">
            <a:avLst/>
          </a:prstGeom>
          <a:ln w="171450">
            <a:solidFill>
              <a:srgbClr val="6FC045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9293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79358" y="19309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682875" y="193675"/>
            <a:ext cx="9348788" cy="1012273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682875" y="1445246"/>
            <a:ext cx="8373278" cy="4571240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+mn-lt"/>
                <a:cs typeface="Arial" panose="020B0604020202020204" pitchFamily="34" charset="0"/>
              </a:rPr>
              <a:t>Click to add text</a:t>
            </a:r>
            <a:endParaRPr lang="en-US" dirty="0"/>
          </a:p>
        </p:txBody>
      </p:sp>
      <p:sp>
        <p:nvSpPr>
          <p:cNvPr id="8" name="TextBox 7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3726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 w/Picture no b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32269" y="5833798"/>
            <a:ext cx="2138428" cy="705114"/>
          </a:xfrm>
          <a:prstGeom prst="rect">
            <a:avLst/>
          </a:prstGeom>
        </p:spPr>
      </p:pic>
      <p:sp>
        <p:nvSpPr>
          <p:cNvPr id="3" name="Picture Placeholder 2"/>
          <p:cNvSpPr>
            <a:spLocks noGrp="1"/>
          </p:cNvSpPr>
          <p:nvPr>
            <p:ph type="pic" sz="quarter" idx="10"/>
          </p:nvPr>
        </p:nvSpPr>
        <p:spPr>
          <a:xfrm>
            <a:off x="432334" y="409221"/>
            <a:ext cx="2138363" cy="4679950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AAA299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sz="1600" dirty="0" smtClean="0">
                <a:latin typeface="Arial" panose="020B0604020202020204" pitchFamily="34" charset="0"/>
                <a:cs typeface="Arial" panose="020B0604020202020204" pitchFamily="34" charset="0"/>
              </a:rPr>
              <a:t>Click icon to add picture</a:t>
            </a:r>
            <a:endParaRPr lang="en-US" dirty="0"/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1" hasCustomPrompt="1"/>
          </p:nvPr>
        </p:nvSpPr>
        <p:spPr>
          <a:xfrm>
            <a:off x="2923673" y="193675"/>
            <a:ext cx="9107990" cy="1226051"/>
          </a:xfrm>
        </p:spPr>
        <p:txBody>
          <a:bodyPr>
            <a:normAutofit/>
          </a:bodyPr>
          <a:lstStyle>
            <a:lvl1pPr marL="0" indent="0">
              <a:buNone/>
              <a:defRPr sz="4800" baseline="0">
                <a:solidFill>
                  <a:schemeClr val="accent6">
                    <a:lumMod val="75000"/>
                  </a:schemeClr>
                </a:solidFill>
                <a:latin typeface="+mj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title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2" hasCustomPrompt="1"/>
          </p:nvPr>
        </p:nvSpPr>
        <p:spPr>
          <a:xfrm>
            <a:off x="2923673" y="1595728"/>
            <a:ext cx="7969614" cy="4590627"/>
          </a:xfrm>
        </p:spPr>
        <p:txBody>
          <a:bodyPr>
            <a:normAutofit/>
          </a:bodyPr>
          <a:lstStyle>
            <a:lvl1pPr marL="0" indent="0">
              <a:buNone/>
              <a:defRPr sz="2000" baseline="0">
                <a:solidFill>
                  <a:srgbClr val="512507"/>
                </a:solidFill>
                <a:latin typeface="+mn-lt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/>
              <a:t>Click to add text</a:t>
            </a:r>
            <a:endParaRPr lang="en-US" dirty="0"/>
          </a:p>
        </p:txBody>
      </p:sp>
      <p:sp>
        <p:nvSpPr>
          <p:cNvPr id="6" name="TextBox 5"/>
          <p:cNvSpPr txBox="1"/>
          <p:nvPr userDrawn="1"/>
        </p:nvSpPr>
        <p:spPr>
          <a:xfrm>
            <a:off x="8991601" y="6538912"/>
            <a:ext cx="2590799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 smtClean="0">
                <a:solidFill>
                  <a:schemeClr val="bg1">
                    <a:lumMod val="65000"/>
                  </a:schemeClr>
                </a:solidFill>
              </a:rPr>
              <a:t>Share Our Strength’s Cooking Matters</a:t>
            </a:r>
            <a:endParaRPr lang="en-US" sz="1200" dirty="0">
              <a:solidFill>
                <a:schemeClr val="bg1">
                  <a:lumMod val="6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4591190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66347990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304484084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1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0" hasCustomPrompt="1"/>
          </p:nvPr>
        </p:nvSpPr>
        <p:spPr>
          <a:xfrm>
            <a:off x="706092" y="3906838"/>
            <a:ext cx="3425825" cy="2244725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6233170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hank You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8952" cy="6858000"/>
          </a:xfrm>
          <a:prstGeom prst="rect">
            <a:avLst/>
          </a:prstGeom>
        </p:spPr>
      </p:pic>
      <p:sp>
        <p:nvSpPr>
          <p:cNvPr id="7" name="TextBox 6"/>
          <p:cNvSpPr txBox="1"/>
          <p:nvPr userDrawn="1"/>
        </p:nvSpPr>
        <p:spPr>
          <a:xfrm>
            <a:off x="897776" y="2975957"/>
            <a:ext cx="3042458" cy="584775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dirty="0" smtClean="0">
                <a:solidFill>
                  <a:schemeClr val="bg1"/>
                </a:solidFill>
              </a:rPr>
              <a:t>THANK YOU</a:t>
            </a:r>
            <a:endParaRPr lang="en-US" sz="3200" dirty="0">
              <a:solidFill>
                <a:schemeClr val="bg1"/>
              </a:solidFill>
            </a:endParaRPr>
          </a:p>
        </p:txBody>
      </p:sp>
      <p:sp>
        <p:nvSpPr>
          <p:cNvPr id="11" name="Text Placeholder 10"/>
          <p:cNvSpPr>
            <a:spLocks noGrp="1"/>
          </p:cNvSpPr>
          <p:nvPr>
            <p:ph type="body" sz="quarter" idx="10" hasCustomPrompt="1"/>
          </p:nvPr>
        </p:nvSpPr>
        <p:spPr>
          <a:xfrm>
            <a:off x="727524" y="3908425"/>
            <a:ext cx="3382962" cy="2116138"/>
          </a:xfrm>
        </p:spPr>
        <p:txBody>
          <a:bodyPr>
            <a:normAutofit/>
          </a:bodyPr>
          <a:lstStyle>
            <a:lvl1pPr marL="0" indent="0">
              <a:buNone/>
              <a:defRPr sz="200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 lvl="0"/>
            <a:r>
              <a:rPr lang="en-US" sz="2000" dirty="0" smtClean="0">
                <a:latin typeface="Arial" panose="020B0604020202020204" pitchFamily="34" charset="0"/>
                <a:cs typeface="Arial" panose="020B0604020202020204" pitchFamily="34" charset="0"/>
              </a:rPr>
              <a:t>Click to add subtitle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583520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slideLayout" Target="../slideLayouts/slideLayout18.xml"/><Relationship Id="rId26" Type="http://schemas.openxmlformats.org/officeDocument/2006/relationships/slideLayout" Target="../slideLayouts/slideLayout26.xml"/><Relationship Id="rId3" Type="http://schemas.openxmlformats.org/officeDocument/2006/relationships/slideLayout" Target="../slideLayouts/slideLayout3.xml"/><Relationship Id="rId21" Type="http://schemas.openxmlformats.org/officeDocument/2006/relationships/slideLayout" Target="../slideLayouts/slideLayout21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5" Type="http://schemas.openxmlformats.org/officeDocument/2006/relationships/slideLayout" Target="../slideLayouts/slideLayout25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20" Type="http://schemas.openxmlformats.org/officeDocument/2006/relationships/slideLayout" Target="../slideLayouts/slideLayout20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slideLayout" Target="../slideLayouts/slideLayout24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23" Type="http://schemas.openxmlformats.org/officeDocument/2006/relationships/slideLayout" Target="../slideLayouts/slideLayout23.xml"/><Relationship Id="rId10" Type="http://schemas.openxmlformats.org/officeDocument/2006/relationships/slideLayout" Target="../slideLayouts/slideLayout10.xml"/><Relationship Id="rId19" Type="http://schemas.openxmlformats.org/officeDocument/2006/relationships/slideLayout" Target="../slideLayouts/slideLayout19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Relationship Id="rId22" Type="http://schemas.openxmlformats.org/officeDocument/2006/relationships/slideLayout" Target="../slideLayouts/slideLayout22.xml"/><Relationship Id="rId27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87282D-E57F-4278-9311-122E5D918AF4}" type="datetimeFigureOut">
              <a:rPr lang="en-US" smtClean="0"/>
              <a:t>1/8/2021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BA75521-7D51-4115-A006-06330BEFC663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955490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62" r:id="rId3"/>
    <p:sldLayoutId id="2147483681" r:id="rId4"/>
    <p:sldLayoutId id="2147483686" r:id="rId5"/>
    <p:sldLayoutId id="2147483663" r:id="rId6"/>
    <p:sldLayoutId id="2147483660" r:id="rId7"/>
    <p:sldLayoutId id="2147483652" r:id="rId8"/>
    <p:sldLayoutId id="2147483653" r:id="rId9"/>
    <p:sldLayoutId id="2147483654" r:id="rId10"/>
    <p:sldLayoutId id="2147483655" r:id="rId11"/>
    <p:sldLayoutId id="2147483664" r:id="rId12"/>
    <p:sldLayoutId id="2147483687" r:id="rId13"/>
    <p:sldLayoutId id="2147483693" r:id="rId14"/>
    <p:sldLayoutId id="2147483656" r:id="rId15"/>
    <p:sldLayoutId id="2147483657" r:id="rId16"/>
    <p:sldLayoutId id="2147483665" r:id="rId17"/>
    <p:sldLayoutId id="2147483679" r:id="rId18"/>
    <p:sldLayoutId id="2147483680" r:id="rId19"/>
    <p:sldLayoutId id="2147483688" r:id="rId20"/>
    <p:sldLayoutId id="2147483666" r:id="rId21"/>
    <p:sldLayoutId id="2147483694" r:id="rId22"/>
    <p:sldLayoutId id="2147483689" r:id="rId23"/>
    <p:sldLayoutId id="2147483691" r:id="rId24"/>
    <p:sldLayoutId id="2147483690" r:id="rId25"/>
    <p:sldLayoutId id="2147483692" r:id="rId26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3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hyperlink" Target="http://cookingmatters.org/presurvey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14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s://youtu.be/a3yf9bEtZeg" TargetMode="External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3.xml"/><Relationship Id="rId4" Type="http://schemas.openxmlformats.org/officeDocument/2006/relationships/image" Target="../media/image1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21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23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5.xml"/><Relationship Id="rId5" Type="http://schemas.openxmlformats.org/officeDocument/2006/relationships/image" Target="../media/image22.png"/><Relationship Id="rId4" Type="http://schemas.openxmlformats.org/officeDocument/2006/relationships/image" Target="../media/image23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Layout" Target="../slideLayouts/slideLayout5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7.jpeg"/><Relationship Id="rId5" Type="http://schemas.openxmlformats.org/officeDocument/2006/relationships/image" Target="../media/image26.jpeg"/><Relationship Id="rId4" Type="http://schemas.openxmlformats.org/officeDocument/2006/relationships/image" Target="../media/image25.emf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eg"/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00847BEF-7B2B-CE47-ADFD-4C3C22F26399}"/>
              </a:ext>
            </a:extLst>
          </p:cNvPr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0" y="0"/>
            <a:ext cx="12185650" cy="6858000"/>
          </a:xfrm>
          <a:prstGeom prst="rect">
            <a:avLst/>
          </a:prstGeom>
        </p:spPr>
      </p:pic>
      <p:sp>
        <p:nvSpPr>
          <p:cNvPr id="3" name="Title 1">
            <a:extLst>
              <a:ext uri="{FF2B5EF4-FFF2-40B4-BE49-F238E27FC236}">
                <a16:creationId xmlns:a16="http://schemas.microsoft.com/office/drawing/2014/main" id="{554F3706-4168-CA4C-8CAB-A06F2F51A55E}"/>
              </a:ext>
            </a:extLst>
          </p:cNvPr>
          <p:cNvSpPr txBox="1">
            <a:spLocks/>
          </p:cNvSpPr>
          <p:nvPr/>
        </p:nvSpPr>
        <p:spPr>
          <a:xfrm>
            <a:off x="1215992" y="1559293"/>
            <a:ext cx="3452261" cy="1992430"/>
          </a:xfrm>
          <a:prstGeom prst="rect">
            <a:avLst/>
          </a:prstGeo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2800" b="1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</a:lstStyle>
          <a:p>
            <a:r>
              <a:rPr lang="en-US" dirty="0" smtClean="0"/>
              <a:t>Cooking Matters for </a:t>
            </a:r>
            <a:r>
              <a:rPr lang="en-US" dirty="0" smtClean="0"/>
              <a:t>Adults </a:t>
            </a:r>
          </a:p>
          <a:p>
            <a:endParaRPr lang="en-US" dirty="0"/>
          </a:p>
          <a:p>
            <a:r>
              <a:rPr lang="en-US" dirty="0" smtClean="0"/>
              <a:t>Week 1</a:t>
            </a:r>
            <a:endParaRPr lang="en-US" dirty="0"/>
          </a:p>
        </p:txBody>
      </p:sp>
      <p:sp>
        <p:nvSpPr>
          <p:cNvPr id="4" name="Subtitle 2">
            <a:extLst>
              <a:ext uri="{FF2B5EF4-FFF2-40B4-BE49-F238E27FC236}">
                <a16:creationId xmlns:a16="http://schemas.microsoft.com/office/drawing/2014/main" id="{79139194-A360-2C41-B7DD-019AA15E6228}"/>
              </a:ext>
            </a:extLst>
          </p:cNvPr>
          <p:cNvSpPr txBox="1">
            <a:spLocks/>
          </p:cNvSpPr>
          <p:nvPr/>
        </p:nvSpPr>
        <p:spPr>
          <a:xfrm>
            <a:off x="1215992" y="3794543"/>
            <a:ext cx="3452261" cy="1124368"/>
          </a:xfrm>
          <a:prstGeom prst="rect">
            <a:avLst/>
          </a:prstGeom>
        </p:spPr>
        <p:txBody>
          <a:bodyPr>
            <a:normAutofit/>
          </a:bodyPr>
          <a:lstStyle>
            <a:lvl1pPr marL="0" indent="0" algn="l" defTabSz="914400" rtl="0" eaLnBrk="1" latinLnBrk="0" hangingPunct="1">
              <a:lnSpc>
                <a:spcPct val="1000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2000" kern="120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2860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 smtClean="0"/>
              <a:t>Educator Name	</a:t>
            </a:r>
            <a:endParaRPr lang="en-US" dirty="0"/>
          </a:p>
        </p:txBody>
      </p:sp>
      <p:sp>
        <p:nvSpPr>
          <p:cNvPr id="5" name="Text Placeholder 10">
            <a:extLst>
              <a:ext uri="{FF2B5EF4-FFF2-40B4-BE49-F238E27FC236}">
                <a16:creationId xmlns:a16="http://schemas.microsoft.com/office/drawing/2014/main" id="{C3714713-B2FD-1E42-90C5-6207339D3676}"/>
              </a:ext>
            </a:extLst>
          </p:cNvPr>
          <p:cNvSpPr txBox="1">
            <a:spLocks/>
          </p:cNvSpPr>
          <p:nvPr/>
        </p:nvSpPr>
        <p:spPr>
          <a:xfrm>
            <a:off x="1216025" y="5513162"/>
            <a:ext cx="3452813" cy="293659"/>
          </a:xfrm>
          <a:prstGeom prst="rect">
            <a:avLst/>
          </a:prstGeom>
        </p:spPr>
        <p:txBody>
          <a:bodyPr>
            <a:noAutofit/>
          </a:bodyPr>
          <a:lstStyle>
            <a:lvl1pPr marL="0" indent="0" algn="l" defTabSz="914400" rtl="0" eaLnBrk="1" latinLnBrk="0" hangingPunct="1">
              <a:lnSpc>
                <a:spcPts val="2800"/>
              </a:lnSpc>
              <a:spcBef>
                <a:spcPts val="0"/>
              </a:spcBef>
              <a:spcAft>
                <a:spcPts val="1000"/>
              </a:spcAft>
              <a:buFont typeface="Arial"/>
              <a:buNone/>
              <a:defRPr sz="1600" b="1" kern="1200" baseline="0">
                <a:solidFill>
                  <a:schemeClr val="bg1"/>
                </a:solidFill>
                <a:latin typeface="Arial" charset="0"/>
                <a:ea typeface="Arial" charset="0"/>
                <a:cs typeface="Arial" charset="0"/>
              </a:defRPr>
            </a:lvl1pPr>
            <a:lvl2pPr marL="4572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4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2pPr>
            <a:lvl3pPr marL="9144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20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3pPr>
            <a:lvl4pPr marL="13716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4pPr>
            <a:lvl5pPr marL="1828800" indent="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None/>
              <a:defRPr sz="1800" kern="1200">
                <a:solidFill>
                  <a:schemeClr val="tx1"/>
                </a:solidFill>
                <a:latin typeface="Arial" charset="0"/>
                <a:ea typeface="Arial" charset="0"/>
                <a:cs typeface="Arial" charset="0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lnSpc>
                <a:spcPts val="2400"/>
              </a:lnSpc>
              <a:spcAft>
                <a:spcPts val="0"/>
              </a:spcAft>
            </a:pPr>
            <a:r>
              <a:rPr lang="en-US" dirty="0"/>
              <a:t>Day, Month, Year</a:t>
            </a:r>
          </a:p>
        </p:txBody>
      </p:sp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9F80D8C6-2B19-E543-AA32-F4ABEA70788B}"/>
              </a:ext>
            </a:extLst>
          </p:cNvPr>
          <p:cNvCxnSpPr/>
          <p:nvPr/>
        </p:nvCxnSpPr>
        <p:spPr>
          <a:xfrm>
            <a:off x="9622050" y="5807895"/>
            <a:ext cx="13931" cy="683959"/>
          </a:xfrm>
          <a:prstGeom prst="line">
            <a:avLst/>
          </a:prstGeom>
          <a:ln>
            <a:solidFill>
              <a:schemeClr val="tx2">
                <a:lumMod val="20000"/>
                <a:lumOff val="8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0E388499-DCA7-394E-B1FA-1D84B851DCC5}"/>
              </a:ext>
            </a:extLst>
          </p:cNvPr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158038" y="5738593"/>
            <a:ext cx="2138428" cy="705114"/>
          </a:xfrm>
          <a:prstGeom prst="rect">
            <a:avLst/>
          </a:prstGeom>
        </p:spPr>
      </p:pic>
      <p:sp>
        <p:nvSpPr>
          <p:cNvPr id="8" name="Rectangle 7">
            <a:extLst>
              <a:ext uri="{FF2B5EF4-FFF2-40B4-BE49-F238E27FC236}">
                <a16:creationId xmlns:a16="http://schemas.microsoft.com/office/drawing/2014/main" id="{F57BFB27-08E9-CD4F-9BD0-818277C10961}"/>
              </a:ext>
            </a:extLst>
          </p:cNvPr>
          <p:cNvSpPr/>
          <p:nvPr/>
        </p:nvSpPr>
        <p:spPr>
          <a:xfrm>
            <a:off x="9966309" y="5768782"/>
            <a:ext cx="1806587" cy="800623"/>
          </a:xfrm>
          <a:prstGeom prst="rect">
            <a:avLst/>
          </a:prstGeom>
          <a:solidFill>
            <a:schemeClr val="bg1">
              <a:lumMod val="8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200" dirty="0">
                <a:latin typeface="Arial" charset="0"/>
                <a:ea typeface="Arial" charset="0"/>
                <a:cs typeface="Arial" charset="0"/>
              </a:rPr>
              <a:t>PARTNER LOGO HERE</a:t>
            </a:r>
          </a:p>
        </p:txBody>
      </p:sp>
    </p:spTree>
    <p:extLst>
      <p:ext uri="{BB962C8B-B14F-4D97-AF65-F5344CB8AC3E}">
        <p14:creationId xmlns:p14="http://schemas.microsoft.com/office/powerpoint/2010/main" val="338863671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 smtClean="0"/>
              <a:t>Your instructor(s) for this class:</a:t>
            </a:r>
          </a:p>
          <a:p>
            <a:pPr lvl="1"/>
            <a:endParaRPr lang="en-US" sz="2400" dirty="0" smtClean="0"/>
          </a:p>
          <a:p>
            <a:pPr marL="0" indent="0">
              <a:buNone/>
            </a:pPr>
            <a:r>
              <a:rPr lang="en-US" sz="2400" dirty="0" smtClean="0"/>
              <a:t>Please tell us:</a:t>
            </a:r>
          </a:p>
          <a:p>
            <a:pPr lvl="1"/>
            <a:r>
              <a:rPr lang="en-US" sz="2400" dirty="0" smtClean="0"/>
              <a:t>Your name and </a:t>
            </a:r>
          </a:p>
          <a:p>
            <a:pPr lvl="1"/>
            <a:r>
              <a:rPr lang="en-US" sz="2400" dirty="0" smtClean="0"/>
              <a:t>A favorite food or meal</a:t>
            </a:r>
          </a:p>
          <a:p>
            <a:pPr marL="457200" lvl="1" indent="0">
              <a:buNone/>
            </a:pPr>
            <a:endParaRPr lang="en-US" sz="2400" dirty="0" smtClean="0"/>
          </a:p>
          <a:p>
            <a:pPr marL="0" indent="0">
              <a:buNone/>
            </a:pPr>
            <a:endParaRPr lang="en-US" dirty="0"/>
          </a:p>
          <a:p>
            <a:endParaRPr lang="en-US" dirty="0" smtClean="0"/>
          </a:p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Introductions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55043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96389" y="2481943"/>
            <a:ext cx="10040982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Have you completed:</a:t>
            </a:r>
          </a:p>
          <a:p>
            <a:pPr marL="285750" indent="-285750">
              <a:buFontTx/>
              <a:buChar char="-"/>
            </a:pPr>
            <a:r>
              <a:rPr lang="en-US" sz="2400" dirty="0" smtClean="0"/>
              <a:t>The Cooking Matters Pre-Survey? </a:t>
            </a:r>
            <a:r>
              <a:rPr lang="en-US" u="sng" dirty="0">
                <a:hlinkClick r:id="rId3"/>
              </a:rPr>
              <a:t>http://cookingmatters.org/presurvey</a:t>
            </a:r>
            <a:endParaRPr lang="en-US" dirty="0"/>
          </a:p>
          <a:p>
            <a:pPr marL="285750" indent="-285750">
              <a:buFontTx/>
              <a:buChar char="-"/>
            </a:pPr>
            <a:endParaRPr lang="en-US" sz="2400" dirty="0" smtClean="0"/>
          </a:p>
          <a:p>
            <a:pPr marL="285750" indent="-285750">
              <a:buFontTx/>
              <a:buChar char="-"/>
            </a:pPr>
            <a:endParaRPr lang="en-US" sz="2400" dirty="0"/>
          </a:p>
          <a:p>
            <a:pPr marL="285750" indent="-285750">
              <a:buFontTx/>
              <a:buChar char="-"/>
            </a:pPr>
            <a:endParaRPr lang="en-US" sz="2400" dirty="0" smtClean="0"/>
          </a:p>
        </p:txBody>
      </p:sp>
      <p:sp>
        <p:nvSpPr>
          <p:cNvPr id="3" name="TextBox 2"/>
          <p:cNvSpPr txBox="1"/>
          <p:nvPr/>
        </p:nvSpPr>
        <p:spPr>
          <a:xfrm>
            <a:off x="731520" y="478971"/>
            <a:ext cx="527739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Housekeeping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277005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96389" y="2481943"/>
            <a:ext cx="5970913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/>
              <a:t>Lets Check in:</a:t>
            </a:r>
          </a:p>
          <a:p>
            <a:r>
              <a:rPr lang="en-US" sz="2400" dirty="0"/>
              <a:t>How were your burgers? </a:t>
            </a:r>
          </a:p>
          <a:p>
            <a:r>
              <a:rPr lang="en-US" sz="2400" dirty="0"/>
              <a:t>What did you like/not like about the recipe?</a:t>
            </a:r>
          </a:p>
          <a:p>
            <a:r>
              <a:rPr lang="en-US" sz="2400" dirty="0"/>
              <a:t>Did you add your own twist to the recipe?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731520" y="478971"/>
            <a:ext cx="5277394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Welcome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45167" y="2481943"/>
            <a:ext cx="5086866" cy="35447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49332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/>
          <p:cNvSpPr txBox="1"/>
          <p:nvPr/>
        </p:nvSpPr>
        <p:spPr>
          <a:xfrm>
            <a:off x="731519" y="478971"/>
            <a:ext cx="638417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 smtClean="0"/>
              <a:t>Lesson 1: Let’s Get Cooking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448261" y="2443442"/>
            <a:ext cx="9560263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Eat from “every food group, every day.”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Wash your hands before, during and after you cook.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Use recipes as a framework to meet your needs. </a:t>
            </a:r>
          </a:p>
          <a:p>
            <a:pPr marL="342900" indent="-342900">
              <a:buFont typeface="Arial" panose="020B0604020202020204" pitchFamily="34" charset="0"/>
              <a:buChar char="•"/>
            </a:pPr>
            <a:r>
              <a:rPr lang="en-US" sz="2400" dirty="0" smtClean="0"/>
              <a:t>Compare food labels to make healthy choices. </a:t>
            </a:r>
            <a:endParaRPr lang="en-US" sz="2400" dirty="0"/>
          </a:p>
          <a:p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1012613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2"/>
          </p:nvPr>
        </p:nvSpPr>
        <p:spPr>
          <a:xfrm>
            <a:off x="2695575" y="597738"/>
            <a:ext cx="9107488" cy="1035533"/>
          </a:xfrm>
        </p:spPr>
        <p:txBody>
          <a:bodyPr/>
          <a:lstStyle/>
          <a:p>
            <a:r>
              <a:rPr lang="en-US" dirty="0" err="1" smtClean="0"/>
              <a:t>MyPlate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2850824" y="1537989"/>
            <a:ext cx="8065470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dirty="0"/>
              <a:t>Please share your thoughts……………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Why is it important to eat healthy?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What does it mean to eat healthy?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800" dirty="0" smtClean="0"/>
              <a:t>Is anyone familiar with </a:t>
            </a:r>
            <a:r>
              <a:rPr lang="en-US" sz="2800" dirty="0" err="1" smtClean="0"/>
              <a:t>MyPlate</a:t>
            </a:r>
            <a:r>
              <a:rPr lang="en-US" sz="2800" dirty="0" smtClean="0"/>
              <a:t>?</a:t>
            </a:r>
          </a:p>
          <a:p>
            <a:endParaRPr lang="en-US" sz="2800" dirty="0" smtClean="0"/>
          </a:p>
        </p:txBody>
      </p:sp>
      <p:pic>
        <p:nvPicPr>
          <p:cNvPr id="3074" name="Picture 2" descr="Turkey Tacos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72632" y="3841237"/>
            <a:ext cx="3147193" cy="209607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2" descr="What is MyPlate? | ChooseMyPlate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056921" y="2933798"/>
            <a:ext cx="3782270" cy="343842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8404002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 dirty="0" smtClean="0"/>
              <a:t>Be sure to wash your hands before during and after cooking; especially after touching raw meat.</a:t>
            </a:r>
          </a:p>
          <a:p>
            <a:r>
              <a:rPr lang="en-US" dirty="0" smtClean="0"/>
              <a:t>What are the proper handwashing steps?</a:t>
            </a:r>
          </a:p>
          <a:p>
            <a:pPr marL="0" indent="0">
              <a:buNone/>
            </a:pPr>
            <a:r>
              <a:rPr lang="en-US" dirty="0" smtClean="0"/>
              <a:t>	According to the CDC (Centers for Disease Control)</a:t>
            </a:r>
          </a:p>
          <a:p>
            <a:pPr marL="0" indent="0">
              <a:buNone/>
            </a:pPr>
            <a:r>
              <a:rPr lang="en-US" sz="1800" dirty="0"/>
              <a:t>Follow these five steps every time.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b="1" dirty="0"/>
              <a:t>Wet</a:t>
            </a:r>
            <a:r>
              <a:rPr lang="en-US" sz="1800" dirty="0"/>
              <a:t> your hands with clean, running water (warm or cold), turn off the tap, and apply soap.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b="1" dirty="0"/>
              <a:t>Lather</a:t>
            </a:r>
            <a:r>
              <a:rPr lang="en-US" sz="1800" dirty="0"/>
              <a:t> your hands by rubbing them together with the soap. Lather the backs of your hands, between your fingers, and under your nails.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b="1" dirty="0"/>
              <a:t>Scrub</a:t>
            </a:r>
            <a:r>
              <a:rPr lang="en-US" sz="1800" dirty="0"/>
              <a:t> your hands for at least 20 seconds. Need a timer? Hum the “Happy Birthday” song from beginning to end twice.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b="1" dirty="0"/>
              <a:t>Rinse</a:t>
            </a:r>
            <a:r>
              <a:rPr lang="en-US" sz="1800" dirty="0"/>
              <a:t> your hands well under clean, running water.</a:t>
            </a:r>
          </a:p>
          <a:p>
            <a:pPr marL="457200" indent="-457200">
              <a:buFont typeface="+mj-lt"/>
              <a:buAutoNum type="arabicPeriod"/>
            </a:pPr>
            <a:r>
              <a:rPr lang="en-US" sz="1800" b="1" dirty="0"/>
              <a:t>Dry</a:t>
            </a:r>
            <a:r>
              <a:rPr lang="en-US" sz="1800" dirty="0"/>
              <a:t> your hands using a clean towel or air dry them</a:t>
            </a:r>
            <a:r>
              <a:rPr lang="en-US" sz="1800" dirty="0" smtClean="0"/>
              <a:t>.</a:t>
            </a:r>
          </a:p>
          <a:p>
            <a:pPr lvl="1"/>
            <a:endParaRPr lang="en-US" dirty="0"/>
          </a:p>
          <a:p>
            <a:pPr marL="457200" lvl="1" indent="0">
              <a:buNone/>
            </a:pP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Handwashing 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2695575" y="5981700"/>
            <a:ext cx="63627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https://www.cdc.gov/handwashing/when-how-handwashing.html</a:t>
            </a:r>
          </a:p>
        </p:txBody>
      </p:sp>
      <p:pic>
        <p:nvPicPr>
          <p:cNvPr id="4098" name="Picture 2" descr="washing hands under faucet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9075" y="1440346"/>
            <a:ext cx="1914525" cy="12783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7224629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ext Placeholder 7"/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r>
              <a:rPr lang="en-US" dirty="0">
                <a:hlinkClick r:id="rId3"/>
              </a:rPr>
              <a:t>https://</a:t>
            </a:r>
            <a:r>
              <a:rPr lang="en-US" dirty="0" smtClean="0">
                <a:hlinkClick r:id="rId3"/>
              </a:rPr>
              <a:t>youtu.be/a3yf9bEtZeg</a:t>
            </a:r>
            <a:endParaRPr lang="en-US" dirty="0" smtClean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Knife Safety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05737" y="442912"/>
            <a:ext cx="3743325" cy="2352675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978944" y="2109787"/>
            <a:ext cx="4543425" cy="41433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34850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Recipe Basics</a:t>
            </a:r>
            <a:endParaRPr lang="en-US" dirty="0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905124" y="3462676"/>
            <a:ext cx="4048125" cy="3106198"/>
          </a:xfrm>
          <a:prstGeom prst="rect">
            <a:avLst/>
          </a:prstGeom>
          <a:ln w="28575">
            <a:solidFill>
              <a:schemeClr val="accent6"/>
            </a:solidFill>
          </a:ln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439026" y="3665434"/>
            <a:ext cx="4143374" cy="2700682"/>
          </a:xfrm>
          <a:prstGeom prst="rect">
            <a:avLst/>
          </a:prstGeom>
          <a:ln w="28575">
            <a:solidFill>
              <a:schemeClr val="accent6"/>
            </a:solidFill>
          </a:ln>
        </p:spPr>
      </p:pic>
      <p:sp>
        <p:nvSpPr>
          <p:cNvPr id="6" name="Text Placeholder 1"/>
          <p:cNvSpPr>
            <a:spLocks noGrp="1"/>
          </p:cNvSpPr>
          <p:nvPr>
            <p:ph type="body" sz="quarter" idx="11"/>
          </p:nvPr>
        </p:nvSpPr>
        <p:spPr>
          <a:xfrm>
            <a:off x="2695575" y="966899"/>
            <a:ext cx="8886825" cy="2324327"/>
          </a:xfrm>
        </p:spPr>
        <p:txBody>
          <a:bodyPr/>
          <a:lstStyle/>
          <a:p>
            <a:pPr marL="0" indent="0">
              <a:buNone/>
            </a:pPr>
            <a:r>
              <a:rPr lang="en-US" dirty="0" smtClean="0"/>
              <a:t>Always review the recipe ingredients and instructions before starting, this can help to save time when cooking. </a:t>
            </a:r>
          </a:p>
          <a:p>
            <a:pPr marL="457200" indent="-457200">
              <a:buAutoNum type="arabicPeriod"/>
            </a:pPr>
            <a:r>
              <a:rPr lang="en-US" dirty="0"/>
              <a:t>R</a:t>
            </a:r>
            <a:r>
              <a:rPr lang="en-US" dirty="0" smtClean="0"/>
              <a:t>eview the ingredients to assure you aren’t missing any or so you know which ones you will have to substitute before you start</a:t>
            </a:r>
          </a:p>
          <a:p>
            <a:pPr marL="457200" indent="-457200">
              <a:buAutoNum type="arabicPeriod"/>
            </a:pPr>
            <a:r>
              <a:rPr lang="en-US" dirty="0" smtClean="0"/>
              <a:t>Review the instructions so you understand the process and the steps to follow</a:t>
            </a:r>
          </a:p>
          <a:p>
            <a:pPr marL="457200" indent="-457200">
              <a:buAutoNum type="arabicPeriod"/>
            </a:pPr>
            <a:r>
              <a:rPr lang="en-US" dirty="0" smtClean="0"/>
              <a:t>Review the list of materials needed to make the recipe </a:t>
            </a:r>
          </a:p>
        </p:txBody>
      </p:sp>
    </p:spTree>
    <p:extLst>
      <p:ext uri="{BB962C8B-B14F-4D97-AF65-F5344CB8AC3E}">
        <p14:creationId xmlns:p14="http://schemas.microsoft.com/office/powerpoint/2010/main" val="9892916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Reading Food Labels</a:t>
            </a:r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473717" y="982429"/>
            <a:ext cx="2888983" cy="5441872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791325" y="1362074"/>
            <a:ext cx="482123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What do you already know about the label?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 smtClean="0"/>
              <a:t>What does it all mean?</a:t>
            </a:r>
            <a:endParaRPr lang="en-US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4"/>
          <a:srcRect l="1022" t="3472" r="1260" b="5211"/>
          <a:stretch/>
        </p:blipFill>
        <p:spPr>
          <a:xfrm>
            <a:off x="7249268" y="2408433"/>
            <a:ext cx="3667226" cy="1896178"/>
          </a:xfrm>
          <a:prstGeom prst="rect">
            <a:avLst/>
          </a:prstGeom>
          <a:ln w="28575">
            <a:solidFill>
              <a:schemeClr val="accent1"/>
            </a:solidFill>
          </a:ln>
        </p:spPr>
      </p:pic>
    </p:spTree>
    <p:extLst>
      <p:ext uri="{BB962C8B-B14F-4D97-AF65-F5344CB8AC3E}">
        <p14:creationId xmlns:p14="http://schemas.microsoft.com/office/powerpoint/2010/main" val="22629914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pPr algn="ctr"/>
            <a:r>
              <a:rPr lang="en-US" dirty="0" smtClean="0"/>
              <a:t>Nutrition Facts Label</a:t>
            </a:r>
          </a:p>
          <a:p>
            <a:pPr algn="ctr"/>
            <a:endParaRPr lang="en-US" dirty="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5217" y="1306279"/>
            <a:ext cx="1968969" cy="3708875"/>
          </a:xfrm>
          <a:prstGeom prst="rect">
            <a:avLst/>
          </a:prstGeom>
        </p:spPr>
      </p:pic>
      <p:pic>
        <p:nvPicPr>
          <p:cNvPr id="12" name="Picture 11"/>
          <p:cNvPicPr>
            <a:picLocks noChangeAspect="1"/>
          </p:cNvPicPr>
          <p:nvPr/>
        </p:nvPicPr>
        <p:blipFill rotWithShape="1">
          <a:blip r:embed="rId3"/>
          <a:srcRect l="1538" t="2578" r="2026" b="4743"/>
          <a:stretch/>
        </p:blipFill>
        <p:spPr>
          <a:xfrm>
            <a:off x="5439769" y="3342070"/>
            <a:ext cx="3619099" cy="3089711"/>
          </a:xfrm>
          <a:prstGeom prst="rect">
            <a:avLst/>
          </a:prstGeom>
          <a:ln w="28575">
            <a:solidFill>
              <a:schemeClr val="accent1"/>
            </a:solidFill>
          </a:ln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4"/>
          <a:srcRect l="4660" t="6068" r="46989" b="9870"/>
          <a:stretch/>
        </p:blipFill>
        <p:spPr>
          <a:xfrm>
            <a:off x="5937584" y="943025"/>
            <a:ext cx="2052837" cy="1613183"/>
          </a:xfrm>
          <a:prstGeom prst="rect">
            <a:avLst/>
          </a:prstGeom>
          <a:ln>
            <a:solidFill>
              <a:schemeClr val="accent1"/>
            </a:solidFill>
          </a:ln>
        </p:spPr>
      </p:pic>
      <p:sp>
        <p:nvSpPr>
          <p:cNvPr id="5" name="Rectangle 4"/>
          <p:cNvSpPr/>
          <p:nvPr/>
        </p:nvSpPr>
        <p:spPr>
          <a:xfrm>
            <a:off x="3153175" y="2673796"/>
            <a:ext cx="842531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333333"/>
                </a:solidFill>
                <a:latin typeface="Georgia" panose="02040502050405020303" pitchFamily="18" charset="0"/>
              </a:rPr>
              <a:t>Nutrients to get less of: Saturated Fat, Sodium, and Added Sugars</a:t>
            </a:r>
            <a:endParaRPr lang="en-US" dirty="0"/>
          </a:p>
        </p:txBody>
      </p:sp>
      <p:sp>
        <p:nvSpPr>
          <p:cNvPr id="8" name="Oval 7"/>
          <p:cNvSpPr/>
          <p:nvPr/>
        </p:nvSpPr>
        <p:spPr>
          <a:xfrm>
            <a:off x="5156276" y="4683893"/>
            <a:ext cx="2416099" cy="447675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Oval 8"/>
          <p:cNvSpPr/>
          <p:nvPr/>
        </p:nvSpPr>
        <p:spPr>
          <a:xfrm>
            <a:off x="5574322" y="5762625"/>
            <a:ext cx="2931503" cy="466725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5156276" y="3775870"/>
            <a:ext cx="2578024" cy="724643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561690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>
            <a:normAutofit/>
          </a:bodyPr>
          <a:lstStyle/>
          <a:p>
            <a:pPr algn="ctr"/>
            <a:r>
              <a:rPr lang="en-US" dirty="0" smtClean="0"/>
              <a:t>Nutrition Facts Label</a:t>
            </a:r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5217" y="1306279"/>
            <a:ext cx="1968969" cy="3708875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/>
          <a:srcRect l="1209" r="1384" b="4194"/>
          <a:stretch/>
        </p:blipFill>
        <p:spPr>
          <a:xfrm>
            <a:off x="7755540" y="4111733"/>
            <a:ext cx="3599848" cy="1806842"/>
          </a:xfrm>
          <a:prstGeom prst="rect">
            <a:avLst/>
          </a:prstGeom>
          <a:ln w="28575">
            <a:solidFill>
              <a:schemeClr val="accent1"/>
            </a:solidFill>
          </a:ln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/>
          <a:srcRect l="50565" t="6068" r="2169" b="9870"/>
          <a:stretch/>
        </p:blipFill>
        <p:spPr>
          <a:xfrm>
            <a:off x="6050655" y="932666"/>
            <a:ext cx="2251058" cy="1809549"/>
          </a:xfrm>
          <a:prstGeom prst="rect">
            <a:avLst/>
          </a:prstGeom>
          <a:ln>
            <a:solidFill>
              <a:schemeClr val="accent1"/>
            </a:solidFill>
          </a:ln>
        </p:spPr>
      </p:pic>
      <p:sp>
        <p:nvSpPr>
          <p:cNvPr id="2" name="Rectangle 1"/>
          <p:cNvSpPr/>
          <p:nvPr/>
        </p:nvSpPr>
        <p:spPr>
          <a:xfrm>
            <a:off x="2816191" y="2891315"/>
            <a:ext cx="9194834" cy="3539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700" b="1" dirty="0">
                <a:solidFill>
                  <a:srgbClr val="333333"/>
                </a:solidFill>
                <a:latin typeface="Georgia" panose="02040502050405020303" pitchFamily="18" charset="0"/>
              </a:rPr>
              <a:t>Nutrients to get more of: Dietary Fiber, Vitamin D, Calcium, Iron, and Potassium</a:t>
            </a:r>
            <a:endParaRPr lang="en-US" sz="1700" dirty="0"/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 rotWithShape="1">
          <a:blip r:embed="rId5"/>
          <a:srcRect l="1538" t="2578" r="2026" b="4743"/>
          <a:stretch/>
        </p:blipFill>
        <p:spPr>
          <a:xfrm>
            <a:off x="3394151" y="3394359"/>
            <a:ext cx="3619099" cy="3089711"/>
          </a:xfrm>
          <a:prstGeom prst="rect">
            <a:avLst/>
          </a:prstGeom>
          <a:ln w="28575">
            <a:solidFill>
              <a:schemeClr val="accent1"/>
            </a:solidFill>
          </a:ln>
        </p:spPr>
      </p:pic>
      <p:sp>
        <p:nvSpPr>
          <p:cNvPr id="7" name="Oval 6"/>
          <p:cNvSpPr/>
          <p:nvPr/>
        </p:nvSpPr>
        <p:spPr>
          <a:xfrm>
            <a:off x="3241751" y="5286375"/>
            <a:ext cx="2416099" cy="447675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Oval 9"/>
          <p:cNvSpPr/>
          <p:nvPr/>
        </p:nvSpPr>
        <p:spPr>
          <a:xfrm>
            <a:off x="7310514" y="3711683"/>
            <a:ext cx="4405236" cy="1936642"/>
          </a:xfrm>
          <a:prstGeom prst="ellipse">
            <a:avLst/>
          </a:prstGeom>
          <a:noFill/>
          <a:ln w="57150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900786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quarter" idx="11"/>
          </p:nvPr>
        </p:nvSpPr>
        <p:spPr>
          <a:xfrm>
            <a:off x="2695575" y="1230086"/>
            <a:ext cx="8886825" cy="3286352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US" dirty="0" smtClean="0"/>
              <a:t>Choose a challenge below to work on this week, these </a:t>
            </a:r>
            <a:r>
              <a:rPr lang="en-US" dirty="0"/>
              <a:t>are also listed in </a:t>
            </a:r>
            <a:r>
              <a:rPr lang="en-US" dirty="0" smtClean="0"/>
              <a:t>your </a:t>
            </a:r>
            <a:r>
              <a:rPr lang="en-US" dirty="0"/>
              <a:t>participant book on page 56.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sz="2400" dirty="0" smtClean="0"/>
              <a:t>Compare food labels when grocery shopping</a:t>
            </a:r>
          </a:p>
          <a:p>
            <a:r>
              <a:rPr lang="en-US" sz="2400" dirty="0" smtClean="0"/>
              <a:t>Eat from “every food group, every day” this week</a:t>
            </a:r>
          </a:p>
          <a:p>
            <a:r>
              <a:rPr lang="en-US" sz="2400" dirty="0" smtClean="0"/>
              <a:t>Make your own weekly challenge based on something you learned today</a:t>
            </a:r>
            <a:r>
              <a:rPr lang="en-US" sz="2400" dirty="0" smtClean="0"/>
              <a:t>.</a:t>
            </a:r>
          </a:p>
          <a:p>
            <a:r>
              <a:rPr lang="en-US" sz="2400" b="1" dirty="0"/>
              <a:t>For next lesson: Bring </a:t>
            </a:r>
            <a:r>
              <a:rPr lang="en-US" sz="2400" b="1" dirty="0" smtClean="0"/>
              <a:t>a whole grain item (bread, crackers, pasta) so we can practice identifying whole grains vs </a:t>
            </a:r>
            <a:r>
              <a:rPr lang="en-US" sz="2400" b="1" smtClean="0"/>
              <a:t>refined grains</a:t>
            </a:r>
            <a:endParaRPr lang="en-US" sz="2400" dirty="0" smtClean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Challenge Yourself!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128329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 Placeholder 5"/>
          <p:cNvSpPr>
            <a:spLocks noGrp="1"/>
          </p:cNvSpPr>
          <p:nvPr>
            <p:ph type="body" sz="quarter" idx="11"/>
          </p:nvPr>
        </p:nvSpPr>
        <p:spPr>
          <a:xfrm>
            <a:off x="2695575" y="1385140"/>
            <a:ext cx="5857875" cy="4511675"/>
          </a:xfrm>
        </p:spPr>
        <p:txBody>
          <a:bodyPr/>
          <a:lstStyle/>
          <a:p>
            <a:r>
              <a:rPr lang="en-US" dirty="0" smtClean="0"/>
              <a:t>Frittata</a:t>
            </a:r>
          </a:p>
          <a:p>
            <a:pPr lvl="1"/>
            <a:r>
              <a:rPr lang="en-US" dirty="0" smtClean="0"/>
              <a:t>These are great for making in a muffin tin for smaller portions and to freeze for later</a:t>
            </a:r>
          </a:p>
          <a:p>
            <a:r>
              <a:rPr lang="en-US" dirty="0" smtClean="0"/>
              <a:t>Orange Oatmeal Pancakes</a:t>
            </a:r>
          </a:p>
          <a:p>
            <a:r>
              <a:rPr lang="en-US" dirty="0" smtClean="0"/>
              <a:t>Northwest Apple Salad</a:t>
            </a:r>
          </a:p>
          <a:p>
            <a:pPr lvl="1"/>
            <a:r>
              <a:rPr lang="en-US" dirty="0" smtClean="0"/>
              <a:t>This is a delicious easy side to any meal. Use your favorite apple or use a variety to mix it up a bit. 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Week 2 Recipes</a:t>
            </a:r>
            <a:endParaRPr lang="en-US" dirty="0"/>
          </a:p>
        </p:txBody>
      </p:sp>
      <p:graphicFrame>
        <p:nvGraphicFramePr>
          <p:cNvPr id="4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74870259"/>
              </p:ext>
            </p:extLst>
          </p:nvPr>
        </p:nvGraphicFramePr>
        <p:xfrm>
          <a:off x="8553450" y="925996"/>
          <a:ext cx="3251365" cy="459309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76" name="Acrobat Document" r:id="rId3" imgW="5676886" imgH="8019865" progId="AcroExch.Document.DC">
                  <p:embed/>
                </p:oleObj>
              </mc:Choice>
              <mc:Fallback>
                <p:oleObj name="Acrobat Document" r:id="rId3" imgW="5676886" imgH="8019865" progId="AcroExch.Document.DC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8553450" y="925996"/>
                        <a:ext cx="3251365" cy="4593091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2056" name="Picture 8" descr="Northwest Apple Salad | Cooking Matters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938" y="1251875"/>
            <a:ext cx="2099843" cy="13985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8" name="Picture 10" descr="Frittata Egg Muffins | RecipeTin Eats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32688" y="4371480"/>
            <a:ext cx="2421576" cy="181618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991082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2"/>
          </p:nvPr>
        </p:nvSpPr>
        <p:spPr/>
        <p:txBody>
          <a:bodyPr/>
          <a:lstStyle/>
          <a:p>
            <a:r>
              <a:rPr lang="en-US" dirty="0" smtClean="0"/>
              <a:t>Questions</a:t>
            </a:r>
            <a:endParaRPr lang="en-US" dirty="0"/>
          </a:p>
        </p:txBody>
      </p:sp>
      <p:pic>
        <p:nvPicPr>
          <p:cNvPr id="3074" name="Picture 2" descr="question-mark-2110767_640-1 - ALSC Blo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01319" y="1993885"/>
            <a:ext cx="6096000" cy="40576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1586563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1109</TotalTime>
  <Words>745</Words>
  <Application>Microsoft Office PowerPoint</Application>
  <PresentationFormat>Widescreen</PresentationFormat>
  <Paragraphs>96</Paragraphs>
  <Slides>15</Slides>
  <Notes>9</Notes>
  <HiddenSlides>0</HiddenSlides>
  <MMClips>0</MMClips>
  <ScaleCrop>false</ScaleCrop>
  <HeadingPairs>
    <vt:vector size="8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15</vt:i4>
      </vt:variant>
    </vt:vector>
  </HeadingPairs>
  <TitlesOfParts>
    <vt:vector size="22" baseType="lpstr">
      <vt:lpstr>Arial</vt:lpstr>
      <vt:lpstr>Calibri</vt:lpstr>
      <vt:lpstr>Calibri Light</vt:lpstr>
      <vt:lpstr>Georgia</vt:lpstr>
      <vt:lpstr>Mangal</vt:lpstr>
      <vt:lpstr>Office Theme</vt:lpstr>
      <vt:lpstr>Acrobat Document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Julie Salerno</dc:creator>
  <cp:lastModifiedBy>Denise Gaudette</cp:lastModifiedBy>
  <cp:revision>74</cp:revision>
  <dcterms:created xsi:type="dcterms:W3CDTF">2018-10-08T18:09:04Z</dcterms:created>
  <dcterms:modified xsi:type="dcterms:W3CDTF">2021-01-08T17:41:58Z</dcterms:modified>
</cp:coreProperties>
</file>