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8"/>
  </p:notesMasterIdLst>
  <p:sldIdLst>
    <p:sldId id="273" r:id="rId2"/>
    <p:sldId id="260" r:id="rId3"/>
    <p:sldId id="271" r:id="rId4"/>
    <p:sldId id="257" r:id="rId5"/>
    <p:sldId id="264" r:id="rId6"/>
    <p:sldId id="266" r:id="rId7"/>
    <p:sldId id="265" r:id="rId8"/>
    <p:sldId id="263" r:id="rId9"/>
    <p:sldId id="259" r:id="rId10"/>
    <p:sldId id="267" r:id="rId11"/>
    <p:sldId id="268" r:id="rId12"/>
    <p:sldId id="269" r:id="rId13"/>
    <p:sldId id="274" r:id="rId14"/>
    <p:sldId id="272" r:id="rId15"/>
    <p:sldId id="261" r:id="rId16"/>
    <p:sldId id="262" r:id="rId1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EBE43"/>
    <a:srgbClr val="512507"/>
    <a:srgbClr val="AAA2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014" autoAdjust="0"/>
    <p:restoredTop sz="86395" autoAdjust="0"/>
  </p:normalViewPr>
  <p:slideViewPr>
    <p:cSldViewPr snapToGrid="0">
      <p:cViewPr varScale="1">
        <p:scale>
          <a:sx n="99" d="100"/>
          <a:sy n="99" d="100"/>
        </p:scale>
        <p:origin x="1032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B2AE76C-C2B8-421D-8D1E-54935A77197E}" type="datetimeFigureOut">
              <a:rPr lang="en-US" smtClean="0"/>
              <a:t>1/8/2021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DE99CEC-B618-4312-A6BB-8951F73346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781342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To insert</a:t>
            </a:r>
            <a:r>
              <a:rPr lang="en-US" baseline="0" dirty="0"/>
              <a:t> partner logo, use ‘</a:t>
            </a:r>
            <a:r>
              <a:rPr lang="en-US" b="1" baseline="0" dirty="0"/>
              <a:t>insert’ </a:t>
            </a:r>
            <a:r>
              <a:rPr lang="mr-IN" b="1" baseline="0" dirty="0"/>
              <a:t>–</a:t>
            </a:r>
            <a:r>
              <a:rPr lang="en-US" b="1" baseline="0" dirty="0"/>
              <a:t> ‘picture’ </a:t>
            </a:r>
            <a:r>
              <a:rPr lang="mr-IN" b="1" baseline="0" dirty="0"/>
              <a:t>–</a:t>
            </a:r>
            <a:r>
              <a:rPr lang="en-US" b="1" baseline="0" dirty="0"/>
              <a:t> ‘picture from file’</a:t>
            </a:r>
            <a:r>
              <a:rPr lang="en-US" baseline="0" dirty="0"/>
              <a:t>. Use the gray square as a guide to set the size of the logo. Make sure to delete box so it </a:t>
            </a:r>
            <a:r>
              <a:rPr lang="en-US" baseline="0" dirty="0" err="1"/>
              <a:t>doesn</a:t>
            </a:r>
            <a:r>
              <a:rPr lang="mr-IN" baseline="0" dirty="0"/>
              <a:t>’</a:t>
            </a:r>
            <a:r>
              <a:rPr lang="en-US" baseline="0" dirty="0"/>
              <a:t>t show up in final presentation. </a:t>
            </a:r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C6709D6-93C5-D64F-9800-896F699C4456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048657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Refer</a:t>
            </a:r>
            <a:r>
              <a:rPr lang="en-US" baseline="0" dirty="0" smtClean="0"/>
              <a:t> to pages I-7/8 in the instructor guide to help facilitate discussion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440645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i="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What about white whole-wheat bread?</a:t>
            </a:r>
          </a:p>
          <a:p>
            <a:r>
              <a:rPr lang="en-US" sz="1200" b="0" i="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It may seem like it doesn't add up, but actually white whole-wheat bread is made with whole grains, just as is regular whole-wheat bread.</a:t>
            </a:r>
          </a:p>
          <a:p>
            <a:r>
              <a:rPr lang="en-US" sz="1200" b="0" i="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White whole-wheat bread also is nutritionally similar to regular whole-wheat bread. So if you prefer the taste and texture of white bread, but want the nutritional benefits of whole wheat, choose white whole-wheat bread over refined white bread.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458872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464320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25271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5650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cxnSp>
        <p:nvCxnSpPr>
          <p:cNvPr id="9" name="Straight Connector 8"/>
          <p:cNvCxnSpPr/>
          <p:nvPr userDrawn="1"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9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11" name="TextBox 10"/>
          <p:cNvSpPr txBox="1"/>
          <p:nvPr userDrawn="1"/>
        </p:nvSpPr>
        <p:spPr>
          <a:xfrm>
            <a:off x="10271184" y="5844928"/>
            <a:ext cx="1311442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1011238" y="974725"/>
            <a:ext cx="3873500" cy="2333625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7" name="Text Placeholder 16"/>
          <p:cNvSpPr>
            <a:spLocks noGrp="1"/>
          </p:cNvSpPr>
          <p:nvPr>
            <p:ph type="body" sz="quarter" idx="11" hasCustomPrompt="1"/>
          </p:nvPr>
        </p:nvSpPr>
        <p:spPr>
          <a:xfrm>
            <a:off x="1011238" y="3429000"/>
            <a:ext cx="3873500" cy="1937084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2" hasCustomPrompt="1"/>
          </p:nvPr>
        </p:nvSpPr>
        <p:spPr>
          <a:xfrm>
            <a:off x="879332" y="5540949"/>
            <a:ext cx="3729037" cy="395287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800" dirty="0" smtClean="0"/>
              <a:t>Date, Month, Year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7442805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094978" y="5738593"/>
            <a:ext cx="2138428" cy="705114"/>
          </a:xfrm>
          <a:prstGeom prst="rect">
            <a:avLst/>
          </a:prstGeom>
        </p:spPr>
      </p:pic>
      <p:sp>
        <p:nvSpPr>
          <p:cNvPr id="10" name="Text Placeholder 9"/>
          <p:cNvSpPr>
            <a:spLocks noGrp="1"/>
          </p:cNvSpPr>
          <p:nvPr>
            <p:ph type="body" sz="quarter" idx="10" hasCustomPrompt="1"/>
          </p:nvPr>
        </p:nvSpPr>
        <p:spPr>
          <a:xfrm>
            <a:off x="7094538" y="1214438"/>
            <a:ext cx="4238625" cy="1131887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6EBE43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2" name="Text Placeholder 11"/>
          <p:cNvSpPr>
            <a:spLocks noGrp="1"/>
          </p:cNvSpPr>
          <p:nvPr>
            <p:ph type="body" sz="quarter" idx="11" hasCustomPrompt="1"/>
          </p:nvPr>
        </p:nvSpPr>
        <p:spPr>
          <a:xfrm>
            <a:off x="7094538" y="2863850"/>
            <a:ext cx="4238625" cy="11430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rgbClr val="AAA299"/>
                </a:solidFill>
              </a:defRPr>
            </a:lvl1pPr>
          </a:lstStyle>
          <a:p>
            <a:pPr lvl="0"/>
            <a:r>
              <a:rPr lang="en-US" sz="2000" dirty="0" smtClean="0"/>
              <a:t>Click to add subtitle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2" hasCustomPrompt="1"/>
          </p:nvPr>
        </p:nvSpPr>
        <p:spPr>
          <a:xfrm>
            <a:off x="7094538" y="5059939"/>
            <a:ext cx="3011487" cy="26436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Date, Month, Year</a:t>
            </a:r>
            <a:endParaRPr lang="en-US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2" name="TextBox 1"/>
          <p:cNvSpPr txBox="1"/>
          <p:nvPr userDrawn="1"/>
        </p:nvSpPr>
        <p:spPr>
          <a:xfrm>
            <a:off x="10235823" y="5844928"/>
            <a:ext cx="1382164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17110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wit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95198"/>
            <a:ext cx="8886825" cy="3784373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7292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2" name="TextBox 1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3" name="TextBox 2"/>
          <p:cNvSpPr txBox="1"/>
          <p:nvPr userDrawn="1"/>
        </p:nvSpPr>
        <p:spPr>
          <a:xfrm>
            <a:off x="11392353" y="6523522"/>
            <a:ext cx="44336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fld id="{E2CDAEF7-CE42-4355-94E4-DC7944B29686}" type="slidenum">
              <a:rPr lang="en-US" sz="1400" smtClean="0">
                <a:solidFill>
                  <a:schemeClr val="bg1">
                    <a:lumMod val="65000"/>
                  </a:schemeClr>
                </a:solidFill>
              </a:rPr>
              <a:t>‹#›</a:t>
            </a:fld>
            <a:endParaRPr lang="en-US" sz="14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60616913"/>
      </p:ext>
    </p:extLst>
  </p:cSld>
  <p:clrMapOvr>
    <a:masterClrMapping/>
  </p:clrMapOvr>
  <p:hf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with Tex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39310"/>
            <a:ext cx="9107488" cy="4879492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62037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50053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with Text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385140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3553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955655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Text w/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41244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8854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</a:rPr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sz="quarter" idx="13"/>
          </p:nvPr>
        </p:nvSpPr>
        <p:spPr>
          <a:xfrm>
            <a:off x="79375" y="157163"/>
            <a:ext cx="2138363" cy="5426075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4677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ull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/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36101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83753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rmAutofit/>
          </a:bodyPr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4404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 algn="ctr"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12152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 Placeholder 6"/>
          <p:cNvSpPr>
            <a:spLocks noGrp="1"/>
          </p:cNvSpPr>
          <p:nvPr>
            <p:ph type="body" sz="quarter" idx="10" hasCustomPrompt="1"/>
          </p:nvPr>
        </p:nvSpPr>
        <p:spPr>
          <a:xfrm>
            <a:off x="2959100" y="3717925"/>
            <a:ext cx="4332288" cy="1816100"/>
          </a:xfrm>
        </p:spPr>
        <p:txBody>
          <a:bodyPr/>
          <a:lstStyle>
            <a:lvl1pPr marL="0" indent="0">
              <a:buFontTx/>
              <a:buNone/>
              <a:defRPr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8307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2" name="Rectangle 1"/>
          <p:cNvSpPr/>
          <p:nvPr userDrawn="1"/>
        </p:nvSpPr>
        <p:spPr>
          <a:xfrm>
            <a:off x="324853" y="300788"/>
            <a:ext cx="7628021" cy="5199449"/>
          </a:xfrm>
          <a:prstGeom prst="rect">
            <a:avLst/>
          </a:prstGeom>
          <a:solidFill>
            <a:srgbClr val="6EBE43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614363" y="554038"/>
            <a:ext cx="6592887" cy="4149725"/>
          </a:xfrm>
        </p:spPr>
        <p:txBody>
          <a:bodyPr/>
          <a:lstStyle>
            <a:lvl1pPr marL="0" indent="0">
              <a:buNone/>
              <a:defRPr baseline="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831156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3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8" name="Text Placeholder 7"/>
          <p:cNvSpPr>
            <a:spLocks noGrp="1"/>
          </p:cNvSpPr>
          <p:nvPr>
            <p:ph type="body" sz="quarter" idx="10" hasCustomPrompt="1"/>
          </p:nvPr>
        </p:nvSpPr>
        <p:spPr>
          <a:xfrm>
            <a:off x="698500" y="282575"/>
            <a:ext cx="6416675" cy="4687888"/>
          </a:xfrm>
          <a:ln>
            <a:noFill/>
          </a:ln>
        </p:spPr>
        <p:txBody>
          <a:bodyPr/>
          <a:lstStyle>
            <a:lvl1pPr marL="0" indent="0">
              <a:buNone/>
              <a:defRPr baseline="0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4987860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Divider 3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-2" y="0"/>
            <a:ext cx="12192000" cy="1845425"/>
          </a:xfrm>
          <a:prstGeom prst="rect">
            <a:avLst/>
          </a:prstGeom>
          <a:solidFill>
            <a:srgbClr val="6EBE4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/>
          <p:cNvSpPr/>
          <p:nvPr userDrawn="1"/>
        </p:nvSpPr>
        <p:spPr>
          <a:xfrm>
            <a:off x="7365073" y="0"/>
            <a:ext cx="4826925" cy="1845425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 userDrawn="1"/>
        </p:nvSpPr>
        <p:spPr>
          <a:xfrm>
            <a:off x="8196370" y="0"/>
            <a:ext cx="365740" cy="1845425"/>
          </a:xfrm>
          <a:prstGeom prst="rect">
            <a:avLst/>
          </a:prstGeom>
          <a:solidFill>
            <a:srgbClr val="AAA2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8553821" y="0"/>
            <a:ext cx="108019" cy="1828801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 userDrawn="1"/>
        </p:nvSpPr>
        <p:spPr>
          <a:xfrm>
            <a:off x="7265343" y="0"/>
            <a:ext cx="931026" cy="1845425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960288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5169936" y="642868"/>
            <a:ext cx="6172200" cy="5726195"/>
          </a:xfrm>
        </p:spPr>
        <p:txBody>
          <a:bodyPr/>
          <a:lstStyle>
            <a:lvl1pPr marL="0" indent="0">
              <a:buNone/>
              <a:defRPr sz="32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56221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4317422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697272"/>
            <a:ext cx="6172200" cy="5678070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08095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4475087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with Caption Bot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2971800" y="264695"/>
            <a:ext cx="5775158" cy="4426701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1" hasCustomPrompt="1"/>
          </p:nvPr>
        </p:nvSpPr>
        <p:spPr>
          <a:xfrm>
            <a:off x="2971800" y="4691396"/>
            <a:ext cx="5775158" cy="903288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2" hasCustomPrompt="1"/>
          </p:nvPr>
        </p:nvSpPr>
        <p:spPr>
          <a:xfrm>
            <a:off x="2971800" y="5630778"/>
            <a:ext cx="5775158" cy="614363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626447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 Placeholder 2"/>
          <p:cNvSpPr>
            <a:spLocks noGrp="1"/>
          </p:cNvSpPr>
          <p:nvPr>
            <p:ph type="body" sz="quarter" idx="10" hasCustomPrompt="1"/>
          </p:nvPr>
        </p:nvSpPr>
        <p:spPr>
          <a:xfrm>
            <a:off x="4013263" y="1840581"/>
            <a:ext cx="4162425" cy="2803525"/>
          </a:xfrm>
        </p:spPr>
        <p:txBody>
          <a:bodyPr>
            <a:normAutofit/>
          </a:bodyPr>
          <a:lstStyle>
            <a:lvl1pPr marL="0" indent="0" algn="ctr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+mj-lt"/>
                <a:cs typeface="Arial" panose="020B0604020202020204" pitchFamily="34" charset="0"/>
              </a:rPr>
              <a:t>“Click to add quote”</a:t>
            </a:r>
            <a:endParaRPr lang="en-US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4199794" y="5076825"/>
            <a:ext cx="3789362" cy="566738"/>
          </a:xfrm>
        </p:spPr>
        <p:txBody>
          <a:bodyPr>
            <a:normAutofit/>
          </a:bodyPr>
          <a:lstStyle>
            <a:lvl1pPr marL="0" indent="0" algn="ctr">
              <a:buNone/>
              <a:defRPr sz="1800" baseline="0">
                <a:solidFill>
                  <a:schemeClr val="accent6">
                    <a:lumMod val="75000"/>
                  </a:schemeClr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43277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0"/>
          </p:nvPr>
        </p:nvSpPr>
        <p:spPr>
          <a:xfrm>
            <a:off x="779612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Picture Placeholder 3"/>
          <p:cNvSpPr>
            <a:spLocks noGrp="1"/>
          </p:cNvSpPr>
          <p:nvPr>
            <p:ph type="pic" sz="quarter" idx="11"/>
          </p:nvPr>
        </p:nvSpPr>
        <p:spPr>
          <a:xfrm>
            <a:off x="405455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2" name="Picture Placeholder 3"/>
          <p:cNvSpPr>
            <a:spLocks noGrp="1"/>
          </p:cNvSpPr>
          <p:nvPr>
            <p:ph type="pic" sz="quarter" idx="12"/>
          </p:nvPr>
        </p:nvSpPr>
        <p:spPr>
          <a:xfrm>
            <a:off x="31298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3" hasCustomPrompt="1"/>
          </p:nvPr>
        </p:nvSpPr>
        <p:spPr>
          <a:xfrm>
            <a:off x="2863849" y="4487277"/>
            <a:ext cx="6122988" cy="1360488"/>
          </a:xfrm>
        </p:spPr>
        <p:txBody>
          <a:bodyPr>
            <a:normAutofit/>
          </a:bodyPr>
          <a:lstStyle>
            <a:lvl1pPr marL="0" indent="0" algn="ctr">
              <a:buNone/>
              <a:defRPr sz="24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400" dirty="0" smtClean="0"/>
              <a:t>“Click here to add quote”</a:t>
            </a:r>
            <a:endParaRPr lang="en-US" dirty="0"/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5230" y="3579519"/>
            <a:ext cx="1800225" cy="190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139037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or Content with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sz="quarter" idx="10" hasCustomPrompt="1"/>
          </p:nvPr>
        </p:nvSpPr>
        <p:spPr>
          <a:xfrm>
            <a:off x="1597088" y="4472824"/>
            <a:ext cx="8994775" cy="191135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here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562411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and Div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7" name="Straight Connector 6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79358" y="19309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682875" y="193675"/>
            <a:ext cx="9348788" cy="1012273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682875" y="1445246"/>
            <a:ext cx="8373278" cy="457124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n-lt"/>
                <a:cs typeface="Arial" panose="020B0604020202020204" pitchFamily="34" charset="0"/>
              </a:rPr>
              <a:t>Click to add text</a:t>
            </a:r>
            <a:endParaRPr lang="en-US" dirty="0"/>
          </a:p>
        </p:txBody>
      </p:sp>
      <p:sp>
        <p:nvSpPr>
          <p:cNvPr id="8" name="TextBox 7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43726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no b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32269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432334" y="40922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923673" y="193675"/>
            <a:ext cx="9107990" cy="1226051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923673" y="1595728"/>
            <a:ext cx="7969614" cy="4590627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6" name="TextBox 5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591190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26634799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4484084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 hasCustomPrompt="1"/>
          </p:nvPr>
        </p:nvSpPr>
        <p:spPr>
          <a:xfrm>
            <a:off x="706092" y="3906838"/>
            <a:ext cx="3425825" cy="2244725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233170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727524" y="3908425"/>
            <a:ext cx="3382962" cy="2116138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83520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87282D-E57F-4278-9311-122E5D918AF4}" type="datetimeFigureOut">
              <a:rPr lang="en-US" smtClean="0"/>
              <a:t>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BA75521-7D51-4115-A006-06330BEFC66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55490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62" r:id="rId3"/>
    <p:sldLayoutId id="2147483681" r:id="rId4"/>
    <p:sldLayoutId id="2147483686" r:id="rId5"/>
    <p:sldLayoutId id="2147483663" r:id="rId6"/>
    <p:sldLayoutId id="2147483660" r:id="rId7"/>
    <p:sldLayoutId id="2147483652" r:id="rId8"/>
    <p:sldLayoutId id="2147483653" r:id="rId9"/>
    <p:sldLayoutId id="2147483654" r:id="rId10"/>
    <p:sldLayoutId id="2147483655" r:id="rId11"/>
    <p:sldLayoutId id="2147483664" r:id="rId12"/>
    <p:sldLayoutId id="2147483687" r:id="rId13"/>
    <p:sldLayoutId id="2147483693" r:id="rId14"/>
    <p:sldLayoutId id="2147483656" r:id="rId15"/>
    <p:sldLayoutId id="2147483657" r:id="rId16"/>
    <p:sldLayoutId id="2147483665" r:id="rId17"/>
    <p:sldLayoutId id="2147483679" r:id="rId18"/>
    <p:sldLayoutId id="2147483680" r:id="rId19"/>
    <p:sldLayoutId id="2147483688" r:id="rId20"/>
    <p:sldLayoutId id="2147483666" r:id="rId21"/>
    <p:sldLayoutId id="2147483694" r:id="rId22"/>
    <p:sldLayoutId id="2147483689" r:id="rId23"/>
    <p:sldLayoutId id="2147483691" r:id="rId24"/>
    <p:sldLayoutId id="2147483690" r:id="rId25"/>
    <p:sldLayoutId id="2147483692" r:id="rId2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3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5.png"/><Relationship Id="rId5" Type="http://schemas.openxmlformats.org/officeDocument/2006/relationships/image" Target="../media/image14.jpeg"/><Relationship Id="rId4" Type="http://schemas.openxmlformats.org/officeDocument/2006/relationships/image" Target="../media/image13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6.png"/><Relationship Id="rId4" Type="http://schemas.openxmlformats.org/officeDocument/2006/relationships/image" Target="../media/image14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7.png"/><Relationship Id="rId4" Type="http://schemas.openxmlformats.org/officeDocument/2006/relationships/image" Target="../media/image14.jpe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hyperlink" Target="https://wholegrainscouncil.org/whole-grains-101/quinoa-march-grain-of-the-month" TargetMode="External"/><Relationship Id="rId13" Type="http://schemas.openxmlformats.org/officeDocument/2006/relationships/hyperlink" Target="https://wholegrainscouncil.org/whole-grains-101/whole-grains-a-to-z/#spelt" TargetMode="External"/><Relationship Id="rId18" Type="http://schemas.openxmlformats.org/officeDocument/2006/relationships/image" Target="../media/image18.png"/><Relationship Id="rId3" Type="http://schemas.openxmlformats.org/officeDocument/2006/relationships/hyperlink" Target="https://wholegrainscouncil.org/whole-grains-101/barley-february-grain-of-the-month" TargetMode="External"/><Relationship Id="rId7" Type="http://schemas.openxmlformats.org/officeDocument/2006/relationships/hyperlink" Target="https://wholegrainscouncil.org/whole-grains-101/oats-january-grain-of-the-month" TargetMode="External"/><Relationship Id="rId12" Type="http://schemas.openxmlformats.org/officeDocument/2006/relationships/hyperlink" Target="https://wholegrainscouncil.org/whole-grains-101/whole-grains-a-to-z/#wheat" TargetMode="External"/><Relationship Id="rId17" Type="http://schemas.openxmlformats.org/officeDocument/2006/relationships/hyperlink" Target="https://wholegrainscouncil.org/whole-grains-101/whole-grains-a-to-z/#wildrice" TargetMode="External"/><Relationship Id="rId2" Type="http://schemas.openxmlformats.org/officeDocument/2006/relationships/notesSlide" Target="../notesSlides/notesSlide3.xml"/><Relationship Id="rId16" Type="http://schemas.openxmlformats.org/officeDocument/2006/relationships/hyperlink" Target="https://wholegrainscouncil.org/whole-grains-101/whole-grains-a-to-z/#bulgur" TargetMode="External"/><Relationship Id="rId1" Type="http://schemas.openxmlformats.org/officeDocument/2006/relationships/slideLayout" Target="../slideLayouts/slideLayout6.xml"/><Relationship Id="rId6" Type="http://schemas.openxmlformats.org/officeDocument/2006/relationships/hyperlink" Target="https://wholegrainscouncil.org/whole-grains-101/whole-grains-a-to-z/#millet" TargetMode="External"/><Relationship Id="rId11" Type="http://schemas.openxmlformats.org/officeDocument/2006/relationships/hyperlink" Target="https://wholegrainscouncil.org/whole-grains-101/whole-grains-a-to-z/#sorghum" TargetMode="External"/><Relationship Id="rId5" Type="http://schemas.openxmlformats.org/officeDocument/2006/relationships/hyperlink" Target="https://wholegrainscouncil.org/whole-grains-101/whole-grains-a-to-z/#corn" TargetMode="External"/><Relationship Id="rId15" Type="http://schemas.openxmlformats.org/officeDocument/2006/relationships/hyperlink" Target="https://wholegrainscouncil.org/whole-grains-101/whole-grains-a-to-z/#kamut" TargetMode="External"/><Relationship Id="rId10" Type="http://schemas.openxmlformats.org/officeDocument/2006/relationships/hyperlink" Target="https://wholegrainscouncil.org/whole-grains-101/whole-grains-a-to-z/#rye" TargetMode="External"/><Relationship Id="rId4" Type="http://schemas.openxmlformats.org/officeDocument/2006/relationships/hyperlink" Target="https://wholegrainscouncil.org/whole-grains-101/whole-grains-a-to-z/#buckwheat" TargetMode="External"/><Relationship Id="rId9" Type="http://schemas.openxmlformats.org/officeDocument/2006/relationships/hyperlink" Target="https://wholegrainscouncil.org/whole-grains-101/whole-grains-a-to-z/#rice" TargetMode="External"/><Relationship Id="rId14" Type="http://schemas.openxmlformats.org/officeDocument/2006/relationships/hyperlink" Target="https://wholegrainscouncil.org/whole-grains-101/whole-grains-a-to-z/#farro" TargetMode="Externa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21.jpeg"/><Relationship Id="rId4" Type="http://schemas.openxmlformats.org/officeDocument/2006/relationships/image" Target="../media/image20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23.jpeg"/><Relationship Id="rId4" Type="http://schemas.openxmlformats.org/officeDocument/2006/relationships/image" Target="../media/image22.jpe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9433F002-23A5-4449-ACDB-215A39DD5100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51" y="0"/>
            <a:ext cx="12185650" cy="6858000"/>
          </a:xfrm>
          <a:prstGeom prst="rect">
            <a:avLst/>
          </a:prstGeom>
        </p:spPr>
      </p:pic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893ECC69-B9FD-D74F-81CA-C0AA4B22BC78}"/>
              </a:ext>
            </a:extLst>
          </p:cNvPr>
          <p:cNvCxnSpPr/>
          <p:nvPr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3">
            <a:extLst>
              <a:ext uri="{FF2B5EF4-FFF2-40B4-BE49-F238E27FC236}">
                <a16:creationId xmlns:a16="http://schemas.microsoft.com/office/drawing/2014/main" id="{C3ED97F3-87CD-F043-8363-32FB721CFA2A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sp>
        <p:nvSpPr>
          <p:cNvPr id="5" name="Title 1">
            <a:extLst>
              <a:ext uri="{FF2B5EF4-FFF2-40B4-BE49-F238E27FC236}">
                <a16:creationId xmlns:a16="http://schemas.microsoft.com/office/drawing/2014/main" id="{A71FBA6A-2B1B-F04A-8500-C607CB910303}"/>
              </a:ext>
            </a:extLst>
          </p:cNvPr>
          <p:cNvSpPr txBox="1">
            <a:spLocks/>
          </p:cNvSpPr>
          <p:nvPr/>
        </p:nvSpPr>
        <p:spPr>
          <a:xfrm>
            <a:off x="1215992" y="1559293"/>
            <a:ext cx="3452261" cy="1992430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2800" b="1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Cooking Matters for Adults</a:t>
            </a:r>
          </a:p>
          <a:p>
            <a:endParaRPr lang="en-US" dirty="0"/>
          </a:p>
          <a:p>
            <a:r>
              <a:rPr lang="en-US" dirty="0" smtClean="0"/>
              <a:t>Week 2</a:t>
            </a:r>
            <a:endParaRPr lang="en-US" dirty="0"/>
          </a:p>
        </p:txBody>
      </p:sp>
      <p:sp>
        <p:nvSpPr>
          <p:cNvPr id="6" name="Subtitle 2">
            <a:extLst>
              <a:ext uri="{FF2B5EF4-FFF2-40B4-BE49-F238E27FC236}">
                <a16:creationId xmlns:a16="http://schemas.microsoft.com/office/drawing/2014/main" id="{6E7D79DD-3B22-7D45-B859-B2659F5ED675}"/>
              </a:ext>
            </a:extLst>
          </p:cNvPr>
          <p:cNvSpPr txBox="1">
            <a:spLocks/>
          </p:cNvSpPr>
          <p:nvPr/>
        </p:nvSpPr>
        <p:spPr>
          <a:xfrm>
            <a:off x="1215992" y="3794543"/>
            <a:ext cx="3452261" cy="1124368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2000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/>
              <a:t>Nutrition Educator</a:t>
            </a:r>
            <a:endParaRPr lang="en-US" dirty="0"/>
          </a:p>
        </p:txBody>
      </p:sp>
      <p:sp>
        <p:nvSpPr>
          <p:cNvPr id="7" name="Text Placeholder 10">
            <a:extLst>
              <a:ext uri="{FF2B5EF4-FFF2-40B4-BE49-F238E27FC236}">
                <a16:creationId xmlns:a16="http://schemas.microsoft.com/office/drawing/2014/main" id="{D65B5434-B6EA-3B43-B1C4-3C8D84908950}"/>
              </a:ext>
            </a:extLst>
          </p:cNvPr>
          <p:cNvSpPr txBox="1">
            <a:spLocks/>
          </p:cNvSpPr>
          <p:nvPr/>
        </p:nvSpPr>
        <p:spPr>
          <a:xfrm>
            <a:off x="1216025" y="5513162"/>
            <a:ext cx="3452813" cy="293659"/>
          </a:xfrm>
          <a:prstGeom prst="rect">
            <a:avLst/>
          </a:prstGeom>
        </p:spPr>
        <p:txBody>
          <a:bodyPr>
            <a:noAutofit/>
          </a:bodyPr>
          <a:lstStyle>
            <a:lvl1pPr marL="0" indent="0" algn="l" defTabSz="914400" rtl="0" eaLnBrk="1" latinLnBrk="0" hangingPunct="1">
              <a:lnSpc>
                <a:spcPts val="28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1600" b="1" kern="1200" baseline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4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400"/>
              </a:lnSpc>
              <a:spcAft>
                <a:spcPts val="0"/>
              </a:spcAft>
            </a:pPr>
            <a:r>
              <a:rPr lang="en-US" dirty="0"/>
              <a:t>Day, Month, Year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86B6B561-72E8-5147-855A-623CFEE4F9DA}"/>
              </a:ext>
            </a:extLst>
          </p:cNvPr>
          <p:cNvSpPr/>
          <p:nvPr/>
        </p:nvSpPr>
        <p:spPr>
          <a:xfrm>
            <a:off x="9966309" y="5768782"/>
            <a:ext cx="1806587" cy="800623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latin typeface="Arial" charset="0"/>
                <a:ea typeface="Arial" charset="0"/>
                <a:cs typeface="Arial" charset="0"/>
              </a:rPr>
              <a:t>PARTNER LOGO HERE</a:t>
            </a:r>
          </a:p>
        </p:txBody>
      </p:sp>
    </p:spTree>
    <p:extLst>
      <p:ext uri="{BB962C8B-B14F-4D97-AF65-F5344CB8AC3E}">
        <p14:creationId xmlns:p14="http://schemas.microsoft.com/office/powerpoint/2010/main" val="404367466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96389" y="2481943"/>
            <a:ext cx="10040982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Lets Check in</a:t>
            </a:r>
            <a:r>
              <a:rPr lang="en-US" sz="3600" dirty="0" smtClean="0"/>
              <a:t>:</a:t>
            </a:r>
          </a:p>
          <a:p>
            <a:r>
              <a:rPr lang="en-US" sz="2400" dirty="0" smtClean="0"/>
              <a:t>What did you think about the Frittata? </a:t>
            </a:r>
            <a:endParaRPr lang="en-US" sz="2400" dirty="0"/>
          </a:p>
          <a:p>
            <a:r>
              <a:rPr lang="en-US" sz="2400" dirty="0"/>
              <a:t>What did you like/not like about the recipe?</a:t>
            </a:r>
          </a:p>
          <a:p>
            <a:r>
              <a:rPr lang="en-US" sz="2400" dirty="0"/>
              <a:t>Did you add your own twist to the recipe</a:t>
            </a:r>
            <a:r>
              <a:rPr lang="en-US" sz="2400" dirty="0" smtClean="0"/>
              <a:t>?</a:t>
            </a:r>
          </a:p>
          <a:p>
            <a:endParaRPr lang="en-US" sz="2400" dirty="0"/>
          </a:p>
          <a:p>
            <a:r>
              <a:rPr lang="en-US" sz="2400" dirty="0" smtClean="0"/>
              <a:t>Did anyone try a challenge activity?</a:t>
            </a:r>
            <a:endParaRPr lang="en-US" sz="2400" dirty="0"/>
          </a:p>
          <a:p>
            <a:endParaRPr lang="en-US" sz="2400" dirty="0" smtClean="0"/>
          </a:p>
        </p:txBody>
      </p:sp>
      <p:sp>
        <p:nvSpPr>
          <p:cNvPr id="3" name="TextBox 2"/>
          <p:cNvSpPr txBox="1"/>
          <p:nvPr/>
        </p:nvSpPr>
        <p:spPr>
          <a:xfrm>
            <a:off x="731520" y="478971"/>
            <a:ext cx="527739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Welcome Back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277005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48261" y="2443442"/>
            <a:ext cx="9562013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Choose a variety of colorful fruits and vegetables.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Fresh, frozen, and canned produce all count towards your daily goals.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Choose whole grains as often as you can.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Check the ingredient list </a:t>
            </a:r>
            <a:r>
              <a:rPr lang="en-US" sz="2400" dirty="0"/>
              <a:t>t</a:t>
            </a:r>
            <a:r>
              <a:rPr lang="en-US" sz="2400" dirty="0" smtClean="0"/>
              <a:t>o be sure you have a whole grain food. </a:t>
            </a:r>
            <a:endParaRPr lang="en-US" sz="2400" dirty="0"/>
          </a:p>
        </p:txBody>
      </p:sp>
      <p:sp>
        <p:nvSpPr>
          <p:cNvPr id="3" name="TextBox 2"/>
          <p:cNvSpPr txBox="1"/>
          <p:nvPr/>
        </p:nvSpPr>
        <p:spPr>
          <a:xfrm>
            <a:off x="448262" y="498222"/>
            <a:ext cx="7979343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Lesson 2: Choosing Fruits, Vegetables and Whole Grains</a:t>
            </a:r>
            <a:endParaRPr lang="en-US" sz="4000" dirty="0"/>
          </a:p>
        </p:txBody>
      </p:sp>
    </p:spTree>
    <p:extLst>
      <p:ext uri="{BB962C8B-B14F-4D97-AF65-F5344CB8AC3E}">
        <p14:creationId xmlns:p14="http://schemas.microsoft.com/office/powerpoint/2010/main" val="17654474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1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8000" dirty="0" smtClean="0"/>
              <a:t>Choosing Fruits and Vegetables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Week 2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46348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Google Shape;273;p37" descr="10 steps for a 'zero waste' shopping routine | TreeHugger"/>
          <p:cNvPicPr preferRelativeResize="0"/>
          <p:nvPr/>
        </p:nvPicPr>
        <p:blipFill rotWithShape="1">
          <a:blip r:embed="rId3" cstate="email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92746" y="390699"/>
            <a:ext cx="2080351" cy="1382222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Google Shape;274;p37" descr="The Frozen Produce You Should Always Have On Hand | Taste of Home"/>
          <p:cNvPicPr preferRelativeResize="0"/>
          <p:nvPr/>
        </p:nvPicPr>
        <p:blipFill rotWithShape="1">
          <a:blip r:embed="rId4" cstate="email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89363" y="2144873"/>
            <a:ext cx="2018439" cy="1417131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275;p37" descr="CNPP Grocery store canned food canned goods fruit produce ..."/>
          <p:cNvPicPr preferRelativeResize="0"/>
          <p:nvPr/>
        </p:nvPicPr>
        <p:blipFill rotWithShape="1">
          <a:blip r:embed="rId5" cstate="email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92744" y="3933956"/>
            <a:ext cx="2018439" cy="1535819"/>
          </a:xfrm>
          <a:prstGeom prst="rect">
            <a:avLst/>
          </a:prstGeom>
          <a:noFill/>
          <a:ln>
            <a:noFill/>
          </a:ln>
        </p:spPr>
      </p:pic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695575" y="537539"/>
            <a:ext cx="9107488" cy="1088541"/>
          </a:xfrm>
        </p:spPr>
        <p:txBody>
          <a:bodyPr>
            <a:normAutofit fontScale="92500" lnSpcReduction="10000"/>
          </a:bodyPr>
          <a:lstStyle/>
          <a:p>
            <a:pPr algn="ctr"/>
            <a:r>
              <a:rPr lang="en-US" dirty="0" smtClean="0"/>
              <a:t>Vary your Fruits and Vegetables</a:t>
            </a:r>
          </a:p>
          <a:p>
            <a:pPr algn="ctr"/>
            <a:r>
              <a:rPr lang="en-US" sz="2600" dirty="0" smtClean="0"/>
              <a:t>Choose fresh, frozen and canned</a:t>
            </a:r>
            <a:endParaRPr lang="en-US" sz="2600" dirty="0"/>
          </a:p>
        </p:txBody>
      </p:sp>
      <p:pic>
        <p:nvPicPr>
          <p:cNvPr id="25" name="Picture 24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982449" y="1772921"/>
            <a:ext cx="8820614" cy="4661845"/>
          </a:xfrm>
          <a:prstGeom prst="rect">
            <a:avLst/>
          </a:prstGeom>
          <a:ln w="38100">
            <a:solidFill>
              <a:schemeClr val="accent6"/>
            </a:solidFill>
          </a:ln>
        </p:spPr>
      </p:pic>
    </p:spTree>
    <p:extLst>
      <p:ext uri="{BB962C8B-B14F-4D97-AF65-F5344CB8AC3E}">
        <p14:creationId xmlns:p14="http://schemas.microsoft.com/office/powerpoint/2010/main" val="429340373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Google Shape;273;p37" descr="10 steps for a 'zero waste' shopping routine | TreeHugger"/>
          <p:cNvPicPr preferRelativeResize="0"/>
          <p:nvPr/>
        </p:nvPicPr>
        <p:blipFill rotWithShape="1">
          <a:blip r:embed="rId2" cstate="email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92746" y="390699"/>
            <a:ext cx="2080351" cy="1382222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Google Shape;274;p37" descr="The Frozen Produce You Should Always Have On Hand | Taste of Home"/>
          <p:cNvPicPr preferRelativeResize="0"/>
          <p:nvPr/>
        </p:nvPicPr>
        <p:blipFill rotWithShape="1">
          <a:blip r:embed="rId3" cstate="email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89363" y="2144873"/>
            <a:ext cx="2018439" cy="1417131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275;p37" descr="CNPP Grocery store canned food canned goods fruit produce ..."/>
          <p:cNvPicPr preferRelativeResize="0"/>
          <p:nvPr/>
        </p:nvPicPr>
        <p:blipFill rotWithShape="1">
          <a:blip r:embed="rId4" cstate="email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92744" y="3933956"/>
            <a:ext cx="2018439" cy="1535819"/>
          </a:xfrm>
          <a:prstGeom prst="rect">
            <a:avLst/>
          </a:prstGeom>
          <a:noFill/>
          <a:ln>
            <a:noFill/>
          </a:ln>
        </p:spPr>
      </p:pic>
      <p:sp>
        <p:nvSpPr>
          <p:cNvPr id="23" name="Text Placeholder 22"/>
          <p:cNvSpPr>
            <a:spLocks noGrp="1"/>
          </p:cNvSpPr>
          <p:nvPr>
            <p:ph type="body" sz="quarter" idx="12"/>
          </p:nvPr>
        </p:nvSpPr>
        <p:spPr>
          <a:xfrm>
            <a:off x="2703887" y="537539"/>
            <a:ext cx="9107488" cy="1088541"/>
          </a:xfrm>
        </p:spPr>
        <p:txBody>
          <a:bodyPr>
            <a:normAutofit fontScale="92500" lnSpcReduction="10000"/>
          </a:bodyPr>
          <a:lstStyle/>
          <a:p>
            <a:pPr algn="ctr"/>
            <a:r>
              <a:rPr lang="en-US" dirty="0" smtClean="0"/>
              <a:t>Vary your Fruits and Vegetables</a:t>
            </a:r>
          </a:p>
          <a:p>
            <a:pPr algn="ctr"/>
            <a:r>
              <a:rPr lang="en-US" sz="2600" dirty="0" smtClean="0"/>
              <a:t>Choose fresh, frozen and canned</a:t>
            </a:r>
            <a:endParaRPr lang="en-US" sz="2600" dirty="0"/>
          </a:p>
        </p:txBody>
      </p:sp>
      <p:pic>
        <p:nvPicPr>
          <p:cNvPr id="26" name="Picture 25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333404" y="1626080"/>
            <a:ext cx="7730951" cy="4855884"/>
          </a:xfrm>
          <a:prstGeom prst="rect">
            <a:avLst/>
          </a:prstGeom>
          <a:ln w="38100">
            <a:solidFill>
              <a:schemeClr val="accent6"/>
            </a:solidFill>
          </a:ln>
        </p:spPr>
      </p:pic>
    </p:spTree>
    <p:extLst>
      <p:ext uri="{BB962C8B-B14F-4D97-AF65-F5344CB8AC3E}">
        <p14:creationId xmlns:p14="http://schemas.microsoft.com/office/powerpoint/2010/main" val="394991214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3725478" y="157163"/>
            <a:ext cx="6804560" cy="1088541"/>
          </a:xfrm>
        </p:spPr>
        <p:txBody>
          <a:bodyPr>
            <a:normAutofit fontScale="92500" lnSpcReduction="20000"/>
          </a:bodyPr>
          <a:lstStyle/>
          <a:p>
            <a:pPr algn="ctr"/>
            <a:r>
              <a:rPr lang="en-US" dirty="0" smtClean="0"/>
              <a:t>Pros and Cons of Fresh, Frozen and Canned</a:t>
            </a:r>
            <a:endParaRPr lang="en-US" dirty="0"/>
          </a:p>
        </p:txBody>
      </p:sp>
      <p:pic>
        <p:nvPicPr>
          <p:cNvPr id="6" name="Google Shape;273;p37" descr="10 steps for a 'zero waste' shopping routine | TreeHugger"/>
          <p:cNvPicPr preferRelativeResize="0"/>
          <p:nvPr/>
        </p:nvPicPr>
        <p:blipFill rotWithShape="1">
          <a:blip r:embed="rId2" cstate="email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92746" y="390699"/>
            <a:ext cx="2080351" cy="1382222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Google Shape;274;p37" descr="The Frozen Produce You Should Always Have On Hand | Taste of Home"/>
          <p:cNvPicPr preferRelativeResize="0"/>
          <p:nvPr/>
        </p:nvPicPr>
        <p:blipFill rotWithShape="1">
          <a:blip r:embed="rId3" cstate="email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89363" y="2144873"/>
            <a:ext cx="2018439" cy="1417131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Google Shape;275;p37" descr="CNPP Grocery store canned food canned goods fruit produce ..."/>
          <p:cNvPicPr preferRelativeResize="0"/>
          <p:nvPr/>
        </p:nvPicPr>
        <p:blipFill rotWithShape="1">
          <a:blip r:embed="rId4" cstate="email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92744" y="3933956"/>
            <a:ext cx="2018439" cy="1535819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272941" y="1245704"/>
            <a:ext cx="7988617" cy="5149820"/>
          </a:xfrm>
          <a:prstGeom prst="rect">
            <a:avLst/>
          </a:prstGeom>
          <a:ln w="38100">
            <a:solidFill>
              <a:srgbClr val="6EBE43"/>
            </a:solidFill>
          </a:ln>
        </p:spPr>
      </p:pic>
    </p:spTree>
    <p:extLst>
      <p:ext uri="{BB962C8B-B14F-4D97-AF65-F5344CB8AC3E}">
        <p14:creationId xmlns:p14="http://schemas.microsoft.com/office/powerpoint/2010/main" val="286887532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sz="8000" dirty="0" smtClean="0"/>
              <a:t>Whole Grains</a:t>
            </a:r>
            <a:endParaRPr lang="en-US" sz="8000" dirty="0"/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Week 2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5504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What is a Whole Grain?</a:t>
            </a:r>
            <a:endParaRPr lang="en-US" dirty="0"/>
          </a:p>
        </p:txBody>
      </p:sp>
      <p:pic>
        <p:nvPicPr>
          <p:cNvPr id="7" name="Picture Placeholder 6"/>
          <p:cNvPicPr>
            <a:picLocks noGrp="1" noChangeAspect="1"/>
          </p:cNvPicPr>
          <p:nvPr>
            <p:ph type="pic" sz="quarter" idx="13"/>
          </p:nvPr>
        </p:nvPicPr>
        <p:blipFill>
          <a:blip r:embed="rId2"/>
          <a:srcRect l="19125" r="19125"/>
          <a:stretch>
            <a:fillRect/>
          </a:stretch>
        </p:blipFill>
        <p:spPr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98052" y="811531"/>
            <a:ext cx="5128086" cy="57081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40400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11"/>
          </p:nvPr>
        </p:nvSpPr>
        <p:spPr>
          <a:xfrm>
            <a:off x="2695575" y="933652"/>
            <a:ext cx="9107488" cy="5573026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400" dirty="0"/>
              <a:t>Examples of whole grains include:</a:t>
            </a:r>
          </a:p>
          <a:p>
            <a:r>
              <a:rPr lang="en-US" dirty="0" smtClean="0">
                <a:hlinkClick r:id="rId3"/>
              </a:rPr>
              <a:t>Barley</a:t>
            </a:r>
            <a:endParaRPr lang="en-US" dirty="0"/>
          </a:p>
          <a:p>
            <a:r>
              <a:rPr lang="en-US" dirty="0">
                <a:hlinkClick r:id="rId4"/>
              </a:rPr>
              <a:t>Buckwheat</a:t>
            </a:r>
            <a:endParaRPr lang="en-US" dirty="0"/>
          </a:p>
          <a:p>
            <a:r>
              <a:rPr lang="en-US" dirty="0">
                <a:hlinkClick r:id="rId5"/>
              </a:rPr>
              <a:t>Corn</a:t>
            </a:r>
            <a:r>
              <a:rPr lang="en-US" dirty="0"/>
              <a:t>, including whole cornmeal and popcorn</a:t>
            </a:r>
          </a:p>
          <a:p>
            <a:r>
              <a:rPr lang="en-US" dirty="0">
                <a:hlinkClick r:id="rId6"/>
              </a:rPr>
              <a:t>Millet</a:t>
            </a:r>
            <a:endParaRPr lang="en-US" dirty="0"/>
          </a:p>
          <a:p>
            <a:r>
              <a:rPr lang="en-US" dirty="0">
                <a:hlinkClick r:id="rId7"/>
              </a:rPr>
              <a:t>Oats</a:t>
            </a:r>
            <a:r>
              <a:rPr lang="en-US" dirty="0"/>
              <a:t>, including oatmeal</a:t>
            </a:r>
          </a:p>
          <a:p>
            <a:r>
              <a:rPr lang="en-US" dirty="0">
                <a:hlinkClick r:id="rId8"/>
              </a:rPr>
              <a:t>Quinoa</a:t>
            </a:r>
            <a:endParaRPr lang="en-US" dirty="0"/>
          </a:p>
          <a:p>
            <a:r>
              <a:rPr lang="en-US" dirty="0">
                <a:hlinkClick r:id="rId9"/>
              </a:rPr>
              <a:t>Rice</a:t>
            </a:r>
            <a:r>
              <a:rPr lang="en-US" dirty="0"/>
              <a:t>, both brown rice and colored rice</a:t>
            </a:r>
          </a:p>
          <a:p>
            <a:r>
              <a:rPr lang="en-US" dirty="0">
                <a:hlinkClick r:id="rId10"/>
              </a:rPr>
              <a:t>Rye</a:t>
            </a:r>
            <a:endParaRPr lang="en-US" dirty="0"/>
          </a:p>
          <a:p>
            <a:r>
              <a:rPr lang="en-US" dirty="0">
                <a:hlinkClick r:id="rId11"/>
              </a:rPr>
              <a:t>Sorghum</a:t>
            </a:r>
            <a:r>
              <a:rPr lang="en-US" dirty="0"/>
              <a:t> (also called milo)</a:t>
            </a:r>
          </a:p>
          <a:p>
            <a:r>
              <a:rPr lang="en-US" dirty="0" smtClean="0">
                <a:hlinkClick r:id="rId12"/>
              </a:rPr>
              <a:t>Wheat</a:t>
            </a:r>
            <a:r>
              <a:rPr lang="en-US" dirty="0"/>
              <a:t>, including varieties such as </a:t>
            </a:r>
            <a:r>
              <a:rPr lang="en-US" dirty="0">
                <a:hlinkClick r:id="rId13"/>
              </a:rPr>
              <a:t>spelt</a:t>
            </a:r>
            <a:r>
              <a:rPr lang="en-US" dirty="0"/>
              <a:t>, </a:t>
            </a:r>
            <a:r>
              <a:rPr lang="en-US" dirty="0">
                <a:hlinkClick r:id="rId14"/>
              </a:rPr>
              <a:t>emmer, </a:t>
            </a:r>
            <a:r>
              <a:rPr lang="en-US" dirty="0" err="1">
                <a:hlinkClick r:id="rId14"/>
              </a:rPr>
              <a:t>farro</a:t>
            </a:r>
            <a:r>
              <a:rPr lang="en-US" dirty="0"/>
              <a:t>, einkorn, </a:t>
            </a:r>
            <a:r>
              <a:rPr lang="en-US" dirty="0" err="1">
                <a:hlinkClick r:id="rId15"/>
              </a:rPr>
              <a:t>Kamut</a:t>
            </a:r>
            <a:r>
              <a:rPr lang="en-US" dirty="0">
                <a:hlinkClick r:id="rId15"/>
              </a:rPr>
              <a:t>®</a:t>
            </a:r>
            <a:r>
              <a:rPr lang="en-US" dirty="0"/>
              <a:t>, durum and forms such as </a:t>
            </a:r>
            <a:r>
              <a:rPr lang="en-US" dirty="0">
                <a:hlinkClick r:id="rId16"/>
              </a:rPr>
              <a:t>bulgur</a:t>
            </a:r>
            <a:r>
              <a:rPr lang="en-US" dirty="0"/>
              <a:t>, cracked wheat and </a:t>
            </a:r>
            <a:r>
              <a:rPr lang="en-US" dirty="0" err="1"/>
              <a:t>wheatberries</a:t>
            </a:r>
            <a:endParaRPr lang="en-US" dirty="0"/>
          </a:p>
          <a:p>
            <a:r>
              <a:rPr lang="en-US" dirty="0">
                <a:hlinkClick r:id="rId17"/>
              </a:rPr>
              <a:t>Wild </a:t>
            </a:r>
            <a:r>
              <a:rPr lang="en-US" dirty="0" smtClean="0">
                <a:hlinkClick r:id="rId17"/>
              </a:rPr>
              <a:t>rice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>
          <a:xfrm>
            <a:off x="2695575" y="157164"/>
            <a:ext cx="9107488" cy="776488"/>
          </a:xfrm>
        </p:spPr>
        <p:txBody>
          <a:bodyPr/>
          <a:lstStyle/>
          <a:p>
            <a:r>
              <a:rPr lang="en-US" dirty="0" smtClean="0"/>
              <a:t>Various Types of Whole Grains</a:t>
            </a:r>
            <a:endParaRPr lang="en-US" dirty="0"/>
          </a:p>
        </p:txBody>
      </p:sp>
      <p:pic>
        <p:nvPicPr>
          <p:cNvPr id="6" name="Picture Placeholder 6"/>
          <p:cNvPicPr>
            <a:picLocks noGrp="1" noChangeAspect="1"/>
          </p:cNvPicPr>
          <p:nvPr>
            <p:ph type="pic" sz="quarter" idx="13"/>
          </p:nvPr>
        </p:nvPicPr>
        <p:blipFill>
          <a:blip r:embed="rId18"/>
          <a:srcRect l="19125" r="19125"/>
          <a:stretch>
            <a:fillRect/>
          </a:stretch>
        </p:blipFill>
        <p:spPr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3240585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11"/>
          </p:nvPr>
        </p:nvSpPr>
        <p:spPr>
          <a:xfrm>
            <a:off x="2696980" y="1162241"/>
            <a:ext cx="9191625" cy="868690"/>
          </a:xfrm>
        </p:spPr>
        <p:txBody>
          <a:bodyPr/>
          <a:lstStyle/>
          <a:p>
            <a:pPr marL="114300" lvl="0" indent="0">
              <a:buSzPts val="1800"/>
              <a:buNone/>
            </a:pPr>
            <a:r>
              <a:rPr lang="en-US" dirty="0" smtClean="0"/>
              <a:t>1. Look </a:t>
            </a:r>
            <a:r>
              <a:rPr lang="en-US" dirty="0"/>
              <a:t>for the word “</a:t>
            </a:r>
            <a:r>
              <a:rPr lang="en-US" i="1" dirty="0"/>
              <a:t>whole</a:t>
            </a:r>
            <a:r>
              <a:rPr lang="en-US" dirty="0"/>
              <a:t>” </a:t>
            </a:r>
            <a:r>
              <a:rPr lang="en-US" u="sng" dirty="0"/>
              <a:t>(</a:t>
            </a:r>
            <a:r>
              <a:rPr lang="en-US" i="1" u="sng" dirty="0"/>
              <a:t>name of grain</a:t>
            </a:r>
            <a:r>
              <a:rPr lang="en-US" u="sng" dirty="0"/>
              <a:t>)</a:t>
            </a:r>
            <a:r>
              <a:rPr lang="en-US" dirty="0"/>
              <a:t> in the ingredients </a:t>
            </a:r>
            <a:r>
              <a:rPr lang="en-US" dirty="0" smtClean="0"/>
              <a:t>list</a:t>
            </a:r>
            <a:endParaRPr lang="en-US" sz="1600" dirty="0"/>
          </a:p>
          <a:p>
            <a:pPr marL="114300" lvl="0" indent="0">
              <a:buSzPts val="1800"/>
              <a:buNone/>
            </a:pPr>
            <a:r>
              <a:rPr lang="en-US" dirty="0" smtClean="0"/>
              <a:t>2. It </a:t>
            </a:r>
            <a:r>
              <a:rPr lang="en-US" dirty="0"/>
              <a:t>should be the </a:t>
            </a:r>
            <a:r>
              <a:rPr lang="en-US" b="1" dirty="0"/>
              <a:t>first</a:t>
            </a:r>
            <a:r>
              <a:rPr lang="en-US" dirty="0"/>
              <a:t> ingredient on the list</a:t>
            </a:r>
          </a:p>
          <a:p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>
            <a:normAutofit fontScale="92500" lnSpcReduction="20000"/>
          </a:bodyPr>
          <a:lstStyle/>
          <a:p>
            <a:pPr algn="ctr"/>
            <a:r>
              <a:rPr lang="en-US" dirty="0" smtClean="0"/>
              <a:t>How to tell if a product is a whole grain or not?</a:t>
            </a:r>
            <a:endParaRPr lang="en-US" dirty="0"/>
          </a:p>
        </p:txBody>
      </p:sp>
      <p:pic>
        <p:nvPicPr>
          <p:cNvPr id="6" name="Picture Placeholder 6"/>
          <p:cNvPicPr>
            <a:picLocks noGrp="1" noChangeAspect="1"/>
          </p:cNvPicPr>
          <p:nvPr>
            <p:ph type="pic" sz="quarter" idx="13"/>
          </p:nvPr>
        </p:nvPicPr>
        <p:blipFill>
          <a:blip r:embed="rId3"/>
          <a:srcRect l="19125" r="19125"/>
          <a:stretch>
            <a:fillRect/>
          </a:stretch>
        </p:blipFill>
        <p:spPr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107" t="18735" r="25216" b="-893"/>
          <a:stretch/>
        </p:blipFill>
        <p:spPr>
          <a:xfrm rot="5400000">
            <a:off x="7350840" y="1496196"/>
            <a:ext cx="3592705" cy="5311741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2258915" y="2602003"/>
            <a:ext cx="4568577" cy="34264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929067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11"/>
          </p:nvPr>
        </p:nvSpPr>
        <p:spPr>
          <a:xfrm>
            <a:off x="2696980" y="1162241"/>
            <a:ext cx="9191625" cy="868690"/>
          </a:xfrm>
        </p:spPr>
        <p:txBody>
          <a:bodyPr/>
          <a:lstStyle/>
          <a:p>
            <a:pPr marL="114300" lvl="0" indent="0">
              <a:buSzPts val="1800"/>
              <a:buNone/>
            </a:pPr>
            <a:r>
              <a:rPr lang="en-US" dirty="0" smtClean="0"/>
              <a:t>1. Look </a:t>
            </a:r>
            <a:r>
              <a:rPr lang="en-US" dirty="0"/>
              <a:t>for the word “</a:t>
            </a:r>
            <a:r>
              <a:rPr lang="en-US" i="1" dirty="0"/>
              <a:t>whole</a:t>
            </a:r>
            <a:r>
              <a:rPr lang="en-US" dirty="0"/>
              <a:t>” </a:t>
            </a:r>
            <a:r>
              <a:rPr lang="en-US" u="sng" dirty="0"/>
              <a:t>(</a:t>
            </a:r>
            <a:r>
              <a:rPr lang="en-US" i="1" u="sng" dirty="0"/>
              <a:t>name of grain</a:t>
            </a:r>
            <a:r>
              <a:rPr lang="en-US" u="sng" dirty="0"/>
              <a:t>)</a:t>
            </a:r>
            <a:r>
              <a:rPr lang="en-US" dirty="0"/>
              <a:t> in the ingredients </a:t>
            </a:r>
            <a:r>
              <a:rPr lang="en-US" dirty="0" smtClean="0"/>
              <a:t>list</a:t>
            </a:r>
            <a:endParaRPr lang="en-US" sz="1600" dirty="0"/>
          </a:p>
          <a:p>
            <a:pPr marL="114300" lvl="0" indent="0">
              <a:buSzPts val="1800"/>
              <a:buNone/>
            </a:pPr>
            <a:r>
              <a:rPr lang="en-US" dirty="0" smtClean="0"/>
              <a:t>2. It </a:t>
            </a:r>
            <a:r>
              <a:rPr lang="en-US" dirty="0"/>
              <a:t>should be the </a:t>
            </a:r>
            <a:r>
              <a:rPr lang="en-US" b="1" dirty="0"/>
              <a:t>first</a:t>
            </a:r>
            <a:r>
              <a:rPr lang="en-US" dirty="0"/>
              <a:t> ingredient on the list</a:t>
            </a:r>
          </a:p>
          <a:p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>
            <a:normAutofit fontScale="92500" lnSpcReduction="20000"/>
          </a:bodyPr>
          <a:lstStyle/>
          <a:p>
            <a:pPr algn="ctr"/>
            <a:r>
              <a:rPr lang="en-US" dirty="0" smtClean="0"/>
              <a:t>How to tell if a product is a whole grain or not?</a:t>
            </a:r>
            <a:endParaRPr lang="en-US" dirty="0"/>
          </a:p>
        </p:txBody>
      </p:sp>
      <p:pic>
        <p:nvPicPr>
          <p:cNvPr id="6" name="Picture Placeholder 6"/>
          <p:cNvPicPr>
            <a:picLocks noGrp="1" noChangeAspect="1"/>
          </p:cNvPicPr>
          <p:nvPr>
            <p:ph type="pic" sz="quarter" idx="13"/>
          </p:nvPr>
        </p:nvPicPr>
        <p:blipFill>
          <a:blip r:embed="rId3"/>
          <a:srcRect l="19125" r="19125"/>
          <a:stretch>
            <a:fillRect/>
          </a:stretch>
        </p:blipFill>
        <p:spPr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106" t="9870" r="34671" b="10807"/>
          <a:stretch/>
        </p:blipFill>
        <p:spPr>
          <a:xfrm rot="5400000">
            <a:off x="7851869" y="1493638"/>
            <a:ext cx="3445840" cy="509669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104" r="9298" b="6573"/>
          <a:stretch/>
        </p:blipFill>
        <p:spPr>
          <a:xfrm>
            <a:off x="2618572" y="2250782"/>
            <a:ext cx="4147987" cy="36980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2224702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en-US" dirty="0" smtClean="0"/>
              <a:t>Is your item a whole grain?</a:t>
            </a:r>
          </a:p>
          <a:p>
            <a:r>
              <a:rPr lang="en-US" dirty="0" smtClean="0"/>
              <a:t>what does the front of the package say?</a:t>
            </a:r>
          </a:p>
          <a:p>
            <a:r>
              <a:rPr lang="en-US" dirty="0" smtClean="0"/>
              <a:t>Look at the ingredient list, what is the first ingredient?</a:t>
            </a:r>
          </a:p>
          <a:p>
            <a:r>
              <a:rPr lang="en-US" dirty="0" smtClean="0"/>
              <a:t>Are you surprised?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Lets look at an item you have</a:t>
            </a:r>
            <a:endParaRPr lang="en-US" dirty="0"/>
          </a:p>
        </p:txBody>
      </p:sp>
      <p:pic>
        <p:nvPicPr>
          <p:cNvPr id="5" name="Picture Placeholder 6"/>
          <p:cNvPicPr>
            <a:picLocks noGrp="1" noChangeAspect="1"/>
          </p:cNvPicPr>
          <p:nvPr>
            <p:ph type="pic" sz="quarter" idx="13"/>
          </p:nvPr>
        </p:nvPicPr>
        <p:blipFill>
          <a:blip r:embed="rId2"/>
          <a:srcRect l="19125" r="19125"/>
          <a:stretch>
            <a:fillRect/>
          </a:stretch>
        </p:blipFill>
        <p:spPr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093619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sz="quarter" idx="11"/>
          </p:nvPr>
        </p:nvSpPr>
        <p:spPr>
          <a:xfrm>
            <a:off x="2695575" y="1192697"/>
            <a:ext cx="9107488" cy="3360052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dirty="0"/>
              <a:t>Choose a challenge below to work on this week, these are also listed in your participant book on page </a:t>
            </a:r>
            <a:r>
              <a:rPr lang="en-US" dirty="0" smtClean="0"/>
              <a:t>57.</a:t>
            </a:r>
            <a:endParaRPr lang="en-US" dirty="0"/>
          </a:p>
          <a:p>
            <a:pPr marL="0" indent="0">
              <a:buNone/>
            </a:pPr>
            <a:endParaRPr lang="en-US" dirty="0" smtClean="0"/>
          </a:p>
          <a:p>
            <a:r>
              <a:rPr lang="en-US" dirty="0" smtClean="0"/>
              <a:t>Add at least one more serving of fruits or vegetables to your day, every day this week.</a:t>
            </a:r>
          </a:p>
          <a:p>
            <a:r>
              <a:rPr lang="en-US" dirty="0" smtClean="0"/>
              <a:t>Try a whole grain version of one of your regular grain foods.</a:t>
            </a:r>
          </a:p>
          <a:p>
            <a:r>
              <a:rPr lang="en-US" dirty="0" smtClean="0"/>
              <a:t>Try a new fruit or vegetable this week.</a:t>
            </a:r>
          </a:p>
          <a:p>
            <a:r>
              <a:rPr lang="en-US" dirty="0" smtClean="0"/>
              <a:t>Make your own weekly challenge based on something you learned today.</a:t>
            </a:r>
          </a:p>
          <a:p>
            <a:r>
              <a:rPr lang="en-US" b="1" dirty="0" smtClean="0"/>
              <a:t>For next lesson: Bring one of your favorite packaged snacks next week </a:t>
            </a:r>
            <a:r>
              <a:rPr lang="en-US" b="1" dirty="0" smtClean="0"/>
              <a:t>if </a:t>
            </a:r>
            <a:r>
              <a:rPr lang="en-US" b="1" smtClean="0"/>
              <a:t>you want </a:t>
            </a:r>
            <a:r>
              <a:rPr lang="en-US" b="1" dirty="0" smtClean="0"/>
              <a:t>review the nutrition label.</a:t>
            </a:r>
            <a:endParaRPr lang="en-US" b="1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Challenge Yourself!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4816776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Week 3 Recipes</a:t>
            </a:r>
            <a:endParaRPr lang="en-US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49319" y="157163"/>
            <a:ext cx="4745034" cy="6474922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12998" y="1145851"/>
            <a:ext cx="3374909" cy="224877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528084" y="3874683"/>
            <a:ext cx="3382934" cy="2256459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rot="5400000">
            <a:off x="-360797" y="2253165"/>
            <a:ext cx="3078248" cy="20607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91082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Questions</a:t>
            </a:r>
            <a:endParaRPr lang="en-US" dirty="0"/>
          </a:p>
        </p:txBody>
      </p:sp>
      <p:pic>
        <p:nvPicPr>
          <p:cNvPr id="3074" name="Picture 2" descr="question-mark-2110767_640-1 - ALSC Blo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01319" y="1993885"/>
            <a:ext cx="6096000" cy="40576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586563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882</TotalTime>
  <Words>602</Words>
  <Application>Microsoft Office PowerPoint</Application>
  <PresentationFormat>Widescreen</PresentationFormat>
  <Paragraphs>73</Paragraphs>
  <Slides>16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1" baseType="lpstr">
      <vt:lpstr>Arial</vt:lpstr>
      <vt:lpstr>Calibri</vt:lpstr>
      <vt:lpstr>Calibri Light</vt:lpstr>
      <vt:lpstr>Mangal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Julie Salerno</dc:creator>
  <cp:lastModifiedBy>Denise Gaudette</cp:lastModifiedBy>
  <cp:revision>67</cp:revision>
  <dcterms:created xsi:type="dcterms:W3CDTF">2018-10-08T18:09:04Z</dcterms:created>
  <dcterms:modified xsi:type="dcterms:W3CDTF">2021-01-08T17:40:55Z</dcterms:modified>
</cp:coreProperties>
</file>