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9"/>
  </p:notesMasterIdLst>
  <p:sldIdLst>
    <p:sldId id="285" r:id="rId2"/>
    <p:sldId id="260" r:id="rId3"/>
    <p:sldId id="272" r:id="rId4"/>
    <p:sldId id="257" r:id="rId5"/>
    <p:sldId id="266" r:id="rId6"/>
    <p:sldId id="280" r:id="rId7"/>
    <p:sldId id="277" r:id="rId8"/>
    <p:sldId id="279" r:id="rId9"/>
    <p:sldId id="276" r:id="rId10"/>
    <p:sldId id="278" r:id="rId11"/>
    <p:sldId id="281" r:id="rId12"/>
    <p:sldId id="265" r:id="rId13"/>
    <p:sldId id="282" r:id="rId14"/>
    <p:sldId id="283" r:id="rId15"/>
    <p:sldId id="284" r:id="rId16"/>
    <p:sldId id="261" r:id="rId17"/>
    <p:sldId id="262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EBE43"/>
    <a:srgbClr val="512507"/>
    <a:srgbClr val="AAA2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014" autoAdjust="0"/>
    <p:restoredTop sz="86395" autoAdjust="0"/>
  </p:normalViewPr>
  <p:slideViewPr>
    <p:cSldViewPr snapToGrid="0">
      <p:cViewPr varScale="1">
        <p:scale>
          <a:sx n="59" d="100"/>
          <a:sy n="59" d="100"/>
        </p:scale>
        <p:origin x="102" y="9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B2AE76C-C2B8-421D-8D1E-54935A77197E}" type="datetimeFigureOut">
              <a:rPr lang="en-US" smtClean="0"/>
              <a:t>1/8/2021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DE99CEC-B618-4312-A6BB-8951F73346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78134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To insert</a:t>
            </a:r>
            <a:r>
              <a:rPr lang="en-US" baseline="0" dirty="0"/>
              <a:t> partner logo, use ‘</a:t>
            </a:r>
            <a:r>
              <a:rPr lang="en-US" b="1" baseline="0" dirty="0"/>
              <a:t>insert’ </a:t>
            </a:r>
            <a:r>
              <a:rPr lang="mr-IN" b="1" baseline="0" dirty="0"/>
              <a:t>–</a:t>
            </a:r>
            <a:r>
              <a:rPr lang="en-US" b="1" baseline="0" dirty="0"/>
              <a:t> ‘picture’ </a:t>
            </a:r>
            <a:r>
              <a:rPr lang="mr-IN" b="1" baseline="0" dirty="0"/>
              <a:t>–</a:t>
            </a:r>
            <a:r>
              <a:rPr lang="en-US" b="1" baseline="0" dirty="0"/>
              <a:t> ‘picture from file’</a:t>
            </a:r>
            <a:r>
              <a:rPr lang="en-US" baseline="0" dirty="0"/>
              <a:t>. Use the gray square as a guide to set the size of the logo. Make sure to delete box so it </a:t>
            </a:r>
            <a:r>
              <a:rPr lang="en-US" baseline="0" dirty="0" err="1"/>
              <a:t>doesn</a:t>
            </a:r>
            <a:r>
              <a:rPr lang="mr-IN" baseline="0" dirty="0"/>
              <a:t>’</a:t>
            </a:r>
            <a:r>
              <a:rPr lang="en-US" baseline="0" dirty="0"/>
              <a:t>t show up in final presentation.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C6709D6-93C5-D64F-9800-896F699C4456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850064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These are also listed in you participant book on page 56.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95564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5650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cxnSp>
        <p:nvCxnSpPr>
          <p:cNvPr id="9" name="Straight Connector 8"/>
          <p:cNvCxnSpPr/>
          <p:nvPr userDrawn="1"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9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11" name="TextBox 10"/>
          <p:cNvSpPr txBox="1"/>
          <p:nvPr userDrawn="1"/>
        </p:nvSpPr>
        <p:spPr>
          <a:xfrm>
            <a:off x="10271184" y="5844928"/>
            <a:ext cx="131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1011238" y="974725"/>
            <a:ext cx="3873500" cy="2333625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7" name="Text Placeholder 16"/>
          <p:cNvSpPr>
            <a:spLocks noGrp="1"/>
          </p:cNvSpPr>
          <p:nvPr>
            <p:ph type="body" sz="quarter" idx="11" hasCustomPrompt="1"/>
          </p:nvPr>
        </p:nvSpPr>
        <p:spPr>
          <a:xfrm>
            <a:off x="1011238" y="3429000"/>
            <a:ext cx="3873500" cy="1937084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2" hasCustomPrompt="1"/>
          </p:nvPr>
        </p:nvSpPr>
        <p:spPr>
          <a:xfrm>
            <a:off x="879332" y="5540949"/>
            <a:ext cx="3729037" cy="395287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800" dirty="0" smtClean="0"/>
              <a:t>Date, Month, Year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44280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094978" y="5738593"/>
            <a:ext cx="2138428" cy="705114"/>
          </a:xfrm>
          <a:prstGeom prst="rect">
            <a:avLst/>
          </a:prstGeom>
        </p:spPr>
      </p:pic>
      <p:sp>
        <p:nvSpPr>
          <p:cNvPr id="10" name="Text Placeholder 9"/>
          <p:cNvSpPr>
            <a:spLocks noGrp="1"/>
          </p:cNvSpPr>
          <p:nvPr>
            <p:ph type="body" sz="quarter" idx="10" hasCustomPrompt="1"/>
          </p:nvPr>
        </p:nvSpPr>
        <p:spPr>
          <a:xfrm>
            <a:off x="7094538" y="1214438"/>
            <a:ext cx="4238625" cy="1131887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6EBE43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1" hasCustomPrompt="1"/>
          </p:nvPr>
        </p:nvSpPr>
        <p:spPr>
          <a:xfrm>
            <a:off x="7094538" y="2863850"/>
            <a:ext cx="4238625" cy="11430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rgbClr val="AAA299"/>
                </a:solidFill>
              </a:defRPr>
            </a:lvl1pPr>
          </a:lstStyle>
          <a:p>
            <a:pPr lvl="0"/>
            <a:r>
              <a:rPr lang="en-US" sz="2000" dirty="0" smtClean="0"/>
              <a:t>Click to add subtitle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2" hasCustomPrompt="1"/>
          </p:nvPr>
        </p:nvSpPr>
        <p:spPr>
          <a:xfrm>
            <a:off x="7094538" y="5059939"/>
            <a:ext cx="3011487" cy="26436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Date, Month, Year</a:t>
            </a:r>
            <a:endParaRPr lang="en-US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2" name="TextBox 1"/>
          <p:cNvSpPr txBox="1"/>
          <p:nvPr userDrawn="1"/>
        </p:nvSpPr>
        <p:spPr>
          <a:xfrm>
            <a:off x="10235823" y="5844928"/>
            <a:ext cx="1382164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1711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95198"/>
            <a:ext cx="8886825" cy="3784373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7292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2" name="TextBox 1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" name="TextBox 2"/>
          <p:cNvSpPr txBox="1"/>
          <p:nvPr userDrawn="1"/>
        </p:nvSpPr>
        <p:spPr>
          <a:xfrm>
            <a:off x="11392353" y="6523522"/>
            <a:ext cx="44336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fld id="{E2CDAEF7-CE42-4355-94E4-DC7944B29686}" type="slidenum">
              <a:rPr lang="en-US" sz="1400" smtClean="0">
                <a:solidFill>
                  <a:schemeClr val="bg1">
                    <a:lumMod val="65000"/>
                  </a:schemeClr>
                </a:solidFill>
              </a:rPr>
              <a:t>‹#›</a:t>
            </a:fld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60616913"/>
      </p:ext>
    </p:extLst>
  </p:cSld>
  <p:clrMapOvr>
    <a:masterClrMapping/>
  </p:clrMapOvr>
  <p:hf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with Tex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39310"/>
            <a:ext cx="9107488" cy="4879492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62037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50053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with Text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385140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3553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955655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Text w/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41244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8854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</a:rPr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sz="quarter" idx="13"/>
          </p:nvPr>
        </p:nvSpPr>
        <p:spPr>
          <a:xfrm>
            <a:off x="79375" y="157163"/>
            <a:ext cx="2138363" cy="5426075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4677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/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36101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83753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4404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 algn="ctr"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12152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 Placeholder 6"/>
          <p:cNvSpPr>
            <a:spLocks noGrp="1"/>
          </p:cNvSpPr>
          <p:nvPr>
            <p:ph type="body" sz="quarter" idx="10" hasCustomPrompt="1"/>
          </p:nvPr>
        </p:nvSpPr>
        <p:spPr>
          <a:xfrm>
            <a:off x="2959100" y="3717925"/>
            <a:ext cx="4332288" cy="1816100"/>
          </a:xfrm>
        </p:spPr>
        <p:txBody>
          <a:bodyPr/>
          <a:lstStyle>
            <a:lvl1pPr marL="0" indent="0">
              <a:buFontTx/>
              <a:buNone/>
              <a:defRPr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8307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2" name="Rectangle 1"/>
          <p:cNvSpPr/>
          <p:nvPr userDrawn="1"/>
        </p:nvSpPr>
        <p:spPr>
          <a:xfrm>
            <a:off x="324853" y="300788"/>
            <a:ext cx="7628021" cy="5199449"/>
          </a:xfrm>
          <a:prstGeom prst="rect">
            <a:avLst/>
          </a:prstGeom>
          <a:solidFill>
            <a:srgbClr val="6EBE43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614363" y="554038"/>
            <a:ext cx="6592887" cy="4149725"/>
          </a:xfrm>
        </p:spPr>
        <p:txBody>
          <a:bodyPr/>
          <a:lstStyle>
            <a:lvl1pPr marL="0" indent="0">
              <a:buNone/>
              <a:defRPr baseline="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831156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3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8" name="Text Placeholder 7"/>
          <p:cNvSpPr>
            <a:spLocks noGrp="1"/>
          </p:cNvSpPr>
          <p:nvPr>
            <p:ph type="body" sz="quarter" idx="10" hasCustomPrompt="1"/>
          </p:nvPr>
        </p:nvSpPr>
        <p:spPr>
          <a:xfrm>
            <a:off x="698500" y="282575"/>
            <a:ext cx="6416675" cy="4687888"/>
          </a:xfrm>
          <a:ln>
            <a:noFill/>
          </a:ln>
        </p:spPr>
        <p:txBody>
          <a:bodyPr/>
          <a:lstStyle>
            <a:lvl1pPr marL="0" indent="0">
              <a:buNone/>
              <a:defRPr baseline="0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4987860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Divider 3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-2" y="0"/>
            <a:ext cx="12192000" cy="1845425"/>
          </a:xfrm>
          <a:prstGeom prst="rect">
            <a:avLst/>
          </a:prstGeom>
          <a:solidFill>
            <a:srgbClr val="6EBE4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/>
          <p:cNvSpPr/>
          <p:nvPr userDrawn="1"/>
        </p:nvSpPr>
        <p:spPr>
          <a:xfrm>
            <a:off x="7365073" y="0"/>
            <a:ext cx="4826925" cy="1845425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 userDrawn="1"/>
        </p:nvSpPr>
        <p:spPr>
          <a:xfrm>
            <a:off x="8196370" y="0"/>
            <a:ext cx="365740" cy="1845425"/>
          </a:xfrm>
          <a:prstGeom prst="rect">
            <a:avLst/>
          </a:prstGeom>
          <a:solidFill>
            <a:srgbClr val="AAA2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8553821" y="0"/>
            <a:ext cx="108019" cy="1828801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>
            <a:off x="7265343" y="0"/>
            <a:ext cx="931026" cy="1845425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960288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5169936" y="642868"/>
            <a:ext cx="6172200" cy="5726195"/>
          </a:xfrm>
        </p:spPr>
        <p:txBody>
          <a:bodyPr/>
          <a:lstStyle>
            <a:lvl1pPr marL="0" indent="0">
              <a:buNone/>
              <a:defRPr sz="32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56221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317422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697272"/>
            <a:ext cx="6172200" cy="5678070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08095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4475087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 Bot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2971800" y="264695"/>
            <a:ext cx="5775158" cy="442670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1" hasCustomPrompt="1"/>
          </p:nvPr>
        </p:nvSpPr>
        <p:spPr>
          <a:xfrm>
            <a:off x="2971800" y="4691396"/>
            <a:ext cx="5775158" cy="903288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2" hasCustomPrompt="1"/>
          </p:nvPr>
        </p:nvSpPr>
        <p:spPr>
          <a:xfrm>
            <a:off x="2971800" y="5630778"/>
            <a:ext cx="5775158" cy="614363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626447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4013263" y="1840581"/>
            <a:ext cx="4162425" cy="2803525"/>
          </a:xfrm>
        </p:spPr>
        <p:txBody>
          <a:bodyPr>
            <a:normAutofit/>
          </a:bodyPr>
          <a:lstStyle>
            <a:lvl1pPr marL="0" indent="0" algn="ctr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+mj-lt"/>
                <a:cs typeface="Arial" panose="020B0604020202020204" pitchFamily="34" charset="0"/>
              </a:rPr>
              <a:t>“Click to add quote”</a:t>
            </a:r>
            <a:endParaRPr lang="en-US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4199794" y="5076825"/>
            <a:ext cx="3789362" cy="566738"/>
          </a:xfrm>
        </p:spPr>
        <p:txBody>
          <a:bodyPr>
            <a:normAutofit/>
          </a:bodyPr>
          <a:lstStyle>
            <a:lvl1pPr marL="0" indent="0" algn="ctr">
              <a:buNone/>
              <a:defRPr sz="1800" baseline="0">
                <a:solidFill>
                  <a:schemeClr val="accent6">
                    <a:lumMod val="75000"/>
                  </a:schemeClr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43277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>
          <a:xfrm>
            <a:off x="779612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Picture Placeholder 3"/>
          <p:cNvSpPr>
            <a:spLocks noGrp="1"/>
          </p:cNvSpPr>
          <p:nvPr>
            <p:ph type="pic" sz="quarter" idx="11"/>
          </p:nvPr>
        </p:nvSpPr>
        <p:spPr>
          <a:xfrm>
            <a:off x="405455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2" name="Picture Placeholder 3"/>
          <p:cNvSpPr>
            <a:spLocks noGrp="1"/>
          </p:cNvSpPr>
          <p:nvPr>
            <p:ph type="pic" sz="quarter" idx="12"/>
          </p:nvPr>
        </p:nvSpPr>
        <p:spPr>
          <a:xfrm>
            <a:off x="31298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3" hasCustomPrompt="1"/>
          </p:nvPr>
        </p:nvSpPr>
        <p:spPr>
          <a:xfrm>
            <a:off x="2863849" y="4487277"/>
            <a:ext cx="6122988" cy="1360488"/>
          </a:xfrm>
        </p:spPr>
        <p:txBody>
          <a:bodyPr>
            <a:normAutofit/>
          </a:bodyPr>
          <a:lstStyle>
            <a:lvl1pPr marL="0" indent="0" algn="ctr">
              <a:buNone/>
              <a:defRPr sz="24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400" dirty="0" smtClean="0"/>
              <a:t>“Click here to add quote”</a:t>
            </a:r>
            <a:endParaRPr lang="en-US" dirty="0"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5230" y="3579519"/>
            <a:ext cx="1800225" cy="190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139037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or Content with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sz="quarter" idx="10" hasCustomPrompt="1"/>
          </p:nvPr>
        </p:nvSpPr>
        <p:spPr>
          <a:xfrm>
            <a:off x="1597088" y="4472824"/>
            <a:ext cx="8994775" cy="191135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here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562411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and Div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7" name="Straight Connector 6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79358" y="19309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682875" y="193675"/>
            <a:ext cx="9348788" cy="1012273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682875" y="1445246"/>
            <a:ext cx="8373278" cy="457124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n-lt"/>
                <a:cs typeface="Arial" panose="020B0604020202020204" pitchFamily="34" charset="0"/>
              </a:rPr>
              <a:t>Click to add text</a:t>
            </a:r>
            <a:endParaRPr lang="en-US" dirty="0"/>
          </a:p>
        </p:txBody>
      </p:sp>
      <p:sp>
        <p:nvSpPr>
          <p:cNvPr id="8" name="TextBox 7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43726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no b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32269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432334" y="40922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923673" y="193675"/>
            <a:ext cx="9107990" cy="1226051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923673" y="1595728"/>
            <a:ext cx="7969614" cy="4590627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6" name="TextBox 5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591190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6634799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4484084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 hasCustomPrompt="1"/>
          </p:nvPr>
        </p:nvSpPr>
        <p:spPr>
          <a:xfrm>
            <a:off x="706092" y="3906838"/>
            <a:ext cx="3425825" cy="2244725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233170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727524" y="3908425"/>
            <a:ext cx="3382962" cy="2116138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83520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87282D-E57F-4278-9311-122E5D918AF4}" type="datetimeFigureOut">
              <a:rPr lang="en-US" smtClean="0"/>
              <a:t>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BA75521-7D51-4115-A006-06330BEFC66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55490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62" r:id="rId3"/>
    <p:sldLayoutId id="2147483681" r:id="rId4"/>
    <p:sldLayoutId id="2147483686" r:id="rId5"/>
    <p:sldLayoutId id="2147483663" r:id="rId6"/>
    <p:sldLayoutId id="2147483660" r:id="rId7"/>
    <p:sldLayoutId id="2147483652" r:id="rId8"/>
    <p:sldLayoutId id="2147483653" r:id="rId9"/>
    <p:sldLayoutId id="2147483654" r:id="rId10"/>
    <p:sldLayoutId id="2147483655" r:id="rId11"/>
    <p:sldLayoutId id="2147483664" r:id="rId12"/>
    <p:sldLayoutId id="2147483687" r:id="rId13"/>
    <p:sldLayoutId id="2147483693" r:id="rId14"/>
    <p:sldLayoutId id="2147483656" r:id="rId15"/>
    <p:sldLayoutId id="2147483657" r:id="rId16"/>
    <p:sldLayoutId id="2147483665" r:id="rId17"/>
    <p:sldLayoutId id="2147483679" r:id="rId18"/>
    <p:sldLayoutId id="2147483680" r:id="rId19"/>
    <p:sldLayoutId id="2147483688" r:id="rId20"/>
    <p:sldLayoutId id="2147483666" r:id="rId21"/>
    <p:sldLayoutId id="2147483694" r:id="rId22"/>
    <p:sldLayoutId id="2147483689" r:id="rId23"/>
    <p:sldLayoutId id="2147483691" r:id="rId24"/>
    <p:sldLayoutId id="2147483690" r:id="rId25"/>
    <p:sldLayoutId id="2147483692" r:id="rId2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7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22.png"/><Relationship Id="rId5" Type="http://schemas.openxmlformats.org/officeDocument/2006/relationships/image" Target="../media/image21.png"/><Relationship Id="rId4" Type="http://schemas.openxmlformats.org/officeDocument/2006/relationships/image" Target="../media/image20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25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30.png"/><Relationship Id="rId5" Type="http://schemas.openxmlformats.org/officeDocument/2006/relationships/image" Target="../media/image29.png"/><Relationship Id="rId4" Type="http://schemas.openxmlformats.org/officeDocument/2006/relationships/image" Target="../media/image28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34.png"/><Relationship Id="rId4" Type="http://schemas.openxmlformats.org/officeDocument/2006/relationships/image" Target="../media/image33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37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44.png"/><Relationship Id="rId5" Type="http://schemas.openxmlformats.org/officeDocument/2006/relationships/image" Target="../media/image43.png"/><Relationship Id="rId4" Type="http://schemas.openxmlformats.org/officeDocument/2006/relationships/image" Target="../media/image4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49.png"/><Relationship Id="rId5" Type="http://schemas.openxmlformats.org/officeDocument/2006/relationships/image" Target="../media/image48.png"/><Relationship Id="rId4" Type="http://schemas.openxmlformats.org/officeDocument/2006/relationships/image" Target="../media/image47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5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00847BEF-7B2B-CE47-ADFD-4C3C22F2639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5650" cy="6858000"/>
          </a:xfrm>
          <a:prstGeom prst="rect">
            <a:avLst/>
          </a:prstGeom>
        </p:spPr>
      </p:pic>
      <p:sp>
        <p:nvSpPr>
          <p:cNvPr id="3" name="Title 1">
            <a:extLst>
              <a:ext uri="{FF2B5EF4-FFF2-40B4-BE49-F238E27FC236}">
                <a16:creationId xmlns:a16="http://schemas.microsoft.com/office/drawing/2014/main" id="{554F3706-4168-CA4C-8CAB-A06F2F51A55E}"/>
              </a:ext>
            </a:extLst>
          </p:cNvPr>
          <p:cNvSpPr txBox="1">
            <a:spLocks/>
          </p:cNvSpPr>
          <p:nvPr/>
        </p:nvSpPr>
        <p:spPr>
          <a:xfrm>
            <a:off x="1215992" y="1559293"/>
            <a:ext cx="3452261" cy="1992430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2800" b="1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Cooking Matters for Adults</a:t>
            </a:r>
          </a:p>
          <a:p>
            <a:endParaRPr lang="en-US" dirty="0"/>
          </a:p>
          <a:p>
            <a:r>
              <a:rPr lang="en-US" dirty="0" smtClean="0"/>
              <a:t>Week 4</a:t>
            </a:r>
            <a:endParaRPr lang="en-US" dirty="0"/>
          </a:p>
        </p:txBody>
      </p:sp>
      <p:sp>
        <p:nvSpPr>
          <p:cNvPr id="4" name="Subtitle 2">
            <a:extLst>
              <a:ext uri="{FF2B5EF4-FFF2-40B4-BE49-F238E27FC236}">
                <a16:creationId xmlns:a16="http://schemas.microsoft.com/office/drawing/2014/main" id="{79139194-A360-2C41-B7DD-019AA15E6228}"/>
              </a:ext>
            </a:extLst>
          </p:cNvPr>
          <p:cNvSpPr txBox="1">
            <a:spLocks/>
          </p:cNvSpPr>
          <p:nvPr/>
        </p:nvSpPr>
        <p:spPr>
          <a:xfrm>
            <a:off x="1215992" y="3794543"/>
            <a:ext cx="3452261" cy="1124368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2000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/>
              <a:t>Nutrition Educator</a:t>
            </a:r>
            <a:endParaRPr lang="en-US" dirty="0"/>
          </a:p>
        </p:txBody>
      </p:sp>
      <p:sp>
        <p:nvSpPr>
          <p:cNvPr id="5" name="Text Placeholder 10">
            <a:extLst>
              <a:ext uri="{FF2B5EF4-FFF2-40B4-BE49-F238E27FC236}">
                <a16:creationId xmlns:a16="http://schemas.microsoft.com/office/drawing/2014/main" id="{C3714713-B2FD-1E42-90C5-6207339D3676}"/>
              </a:ext>
            </a:extLst>
          </p:cNvPr>
          <p:cNvSpPr txBox="1">
            <a:spLocks/>
          </p:cNvSpPr>
          <p:nvPr/>
        </p:nvSpPr>
        <p:spPr>
          <a:xfrm>
            <a:off x="1216025" y="5513162"/>
            <a:ext cx="3452813" cy="293659"/>
          </a:xfrm>
          <a:prstGeom prst="rect">
            <a:avLst/>
          </a:prstGeom>
        </p:spPr>
        <p:txBody>
          <a:bodyPr>
            <a:noAutofit/>
          </a:bodyPr>
          <a:lstStyle>
            <a:lvl1pPr marL="0" indent="0" algn="l" defTabSz="914400" rtl="0" eaLnBrk="1" latinLnBrk="0" hangingPunct="1">
              <a:lnSpc>
                <a:spcPts val="28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1600" b="1" kern="1200" baseline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4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400"/>
              </a:lnSpc>
              <a:spcAft>
                <a:spcPts val="0"/>
              </a:spcAft>
            </a:pPr>
            <a:r>
              <a:rPr lang="en-US" dirty="0"/>
              <a:t>Day, Month, Year</a:t>
            </a:r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9F80D8C6-2B19-E543-AA32-F4ABEA70788B}"/>
              </a:ext>
            </a:extLst>
          </p:cNvPr>
          <p:cNvCxnSpPr/>
          <p:nvPr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" name="Picture 6">
            <a:extLst>
              <a:ext uri="{FF2B5EF4-FFF2-40B4-BE49-F238E27FC236}">
                <a16:creationId xmlns:a16="http://schemas.microsoft.com/office/drawing/2014/main" id="{0E388499-DCA7-394E-B1FA-1D84B851DCC5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F57BFB27-08E9-CD4F-9BD0-818277C10961}"/>
              </a:ext>
            </a:extLst>
          </p:cNvPr>
          <p:cNvSpPr/>
          <p:nvPr/>
        </p:nvSpPr>
        <p:spPr>
          <a:xfrm>
            <a:off x="9966309" y="5768782"/>
            <a:ext cx="1806587" cy="80062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latin typeface="Arial" charset="0"/>
                <a:ea typeface="Arial" charset="0"/>
                <a:cs typeface="Arial" charset="0"/>
              </a:rPr>
              <a:t>PARTNER LOGO HERE</a:t>
            </a:r>
          </a:p>
        </p:txBody>
      </p:sp>
    </p:spTree>
    <p:extLst>
      <p:ext uri="{BB962C8B-B14F-4D97-AF65-F5344CB8AC3E}">
        <p14:creationId xmlns:p14="http://schemas.microsoft.com/office/powerpoint/2010/main" val="41391500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02267" y="2140051"/>
            <a:ext cx="6645556" cy="24929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Lets Check in</a:t>
            </a:r>
            <a:r>
              <a:rPr lang="en-US" sz="3600" dirty="0" smtClean="0"/>
              <a:t>:</a:t>
            </a:r>
          </a:p>
          <a:p>
            <a:r>
              <a:rPr lang="en-US" sz="2400" dirty="0" smtClean="0"/>
              <a:t>What did you think about the Spaghetti Meal, did you try Zoodles? </a:t>
            </a:r>
            <a:endParaRPr lang="en-US" sz="2400" dirty="0"/>
          </a:p>
          <a:p>
            <a:r>
              <a:rPr lang="en-US" sz="2400" dirty="0"/>
              <a:t>What did you like/not like about the recipe?</a:t>
            </a:r>
          </a:p>
          <a:p>
            <a:r>
              <a:rPr lang="en-US" sz="2400" dirty="0"/>
              <a:t>Did you add your own twist to the recipe</a:t>
            </a:r>
            <a:r>
              <a:rPr lang="en-US" sz="2400" dirty="0" smtClean="0"/>
              <a:t>?</a:t>
            </a:r>
          </a:p>
          <a:p>
            <a:endParaRPr lang="en-US" sz="2400" dirty="0"/>
          </a:p>
        </p:txBody>
      </p:sp>
      <p:sp>
        <p:nvSpPr>
          <p:cNvPr id="3" name="TextBox 2"/>
          <p:cNvSpPr txBox="1"/>
          <p:nvPr/>
        </p:nvSpPr>
        <p:spPr>
          <a:xfrm>
            <a:off x="731520" y="478971"/>
            <a:ext cx="527739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Welcome Back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8453477" y="2482081"/>
            <a:ext cx="4045259" cy="3033944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47" t="-197" r="17215" b="197"/>
          <a:stretch/>
        </p:blipFill>
        <p:spPr>
          <a:xfrm rot="5400000">
            <a:off x="6011061" y="3662382"/>
            <a:ext cx="2974037" cy="26895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77005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48262" y="2443442"/>
            <a:ext cx="10004774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800" dirty="0" smtClean="0"/>
              <a:t>Plan menus in advance to save time and money and make healthier choices.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800" dirty="0" smtClean="0"/>
              <a:t>Use your menu plan to create a shopping list.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800" dirty="0" smtClean="0"/>
              <a:t>Make your own grab-and-go breakfast to eat a healthy breakfast more often.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800" dirty="0" smtClean="0"/>
              <a:t>Use herbs and spices to flavor your meals in place of salt.</a:t>
            </a:r>
            <a:endParaRPr lang="en-US" sz="2800" dirty="0"/>
          </a:p>
          <a:p>
            <a:endParaRPr lang="en-US" sz="2400" dirty="0"/>
          </a:p>
        </p:txBody>
      </p:sp>
      <p:sp>
        <p:nvSpPr>
          <p:cNvPr id="3" name="TextBox 2"/>
          <p:cNvSpPr txBox="1"/>
          <p:nvPr/>
        </p:nvSpPr>
        <p:spPr>
          <a:xfrm>
            <a:off x="448262" y="498222"/>
            <a:ext cx="797934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Lesson 4: The Power of Planning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34406311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Menu Planning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216584" y="1192696"/>
            <a:ext cx="8065470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What are some of the benefits of planning menus in advance?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What are some of the challenges?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Does anyone have tips for menu planning?</a:t>
            </a:r>
          </a:p>
        </p:txBody>
      </p:sp>
      <p:pic>
        <p:nvPicPr>
          <p:cNvPr id="1026" name="Picture 2" descr="5 Simple Tips and Tricks for Meal Planning | dLife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9074" y="3239584"/>
            <a:ext cx="4719562" cy="31440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446348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>Menu Planning Basics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695574" y="1482291"/>
            <a:ext cx="833497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Check to see what you have at home. See what needs to be used.</a:t>
            </a:r>
          </a:p>
        </p:txBody>
      </p:sp>
      <p:pic>
        <p:nvPicPr>
          <p:cNvPr id="2052" name="Picture 4" descr="Don't Fear the Fridge | The Leftover Diari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026" y="2083844"/>
            <a:ext cx="3806432" cy="225714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6" name="Picture 8" descr="How to Organize Fridge for Thanksgiving | Home Matter | AH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3398" y="2340879"/>
            <a:ext cx="4175794" cy="27788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0" name="Picture 12" descr="10+ Best Healthy, Money Saving Tips from Cooking Matters images | cooking,  healthy, family savi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75188" y="3961914"/>
            <a:ext cx="3681725" cy="24597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4991214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>Menu Planning Basics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23473" y="1405288"/>
            <a:ext cx="3302893" cy="4992015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82170" y="1494321"/>
            <a:ext cx="2390224" cy="1662765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00479" y="3585220"/>
            <a:ext cx="2195877" cy="1921393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887546" y="1405288"/>
            <a:ext cx="2288639" cy="175179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182170" y="3585220"/>
            <a:ext cx="2127515" cy="1878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863889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>Menu Planning Basics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878385" y="1341157"/>
            <a:ext cx="875848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Don’t focus on the details. Start by writing down ideas rather than specific recipes. 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353169">
            <a:off x="7248004" y="2104951"/>
            <a:ext cx="4617968" cy="3594281"/>
          </a:xfrm>
          <a:prstGeom prst="rect">
            <a:avLst/>
          </a:prstGeom>
          <a:ln w="38100">
            <a:solidFill>
              <a:schemeClr val="accent6"/>
            </a:solidFill>
          </a:ln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21379969">
            <a:off x="2800964" y="3130217"/>
            <a:ext cx="4931592" cy="3193408"/>
          </a:xfrm>
          <a:prstGeom prst="rect">
            <a:avLst/>
          </a:prstGeom>
          <a:ln w="38100">
            <a:solidFill>
              <a:schemeClr val="accent6"/>
            </a:solidFill>
          </a:ln>
        </p:spPr>
      </p:pic>
      <p:pic>
        <p:nvPicPr>
          <p:cNvPr id="5122" name="Picture 2" descr="I have an Idea - Chess Club - Chess.com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7517"/>
          <a:stretch/>
        </p:blipFill>
        <p:spPr bwMode="auto">
          <a:xfrm>
            <a:off x="132817" y="1341157"/>
            <a:ext cx="2169844" cy="30960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5071199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>Menu Planning Basics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2911241" y="1320192"/>
            <a:ext cx="877773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Think about ingredients you can use in more than one meal (like foods bought in bulk, leftovers or herbs). </a:t>
            </a:r>
          </a:p>
        </p:txBody>
      </p:sp>
      <p:pic>
        <p:nvPicPr>
          <p:cNvPr id="6146" name="Picture 2" descr="Easy &amp; Quick Chicken Recipe Meal Prep - Fit Men Cook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623647" y="2237536"/>
            <a:ext cx="3652261" cy="20330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94106" y="2408733"/>
            <a:ext cx="7034530" cy="1562310"/>
          </a:xfrm>
          <a:prstGeom prst="rect">
            <a:avLst/>
          </a:prstGeom>
          <a:ln>
            <a:solidFill>
              <a:schemeClr val="accent6"/>
            </a:solidFill>
          </a:ln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89249" y="5185992"/>
            <a:ext cx="6975757" cy="608399"/>
          </a:xfrm>
          <a:prstGeom prst="rect">
            <a:avLst/>
          </a:prstGeom>
          <a:ln>
            <a:solidFill>
              <a:srgbClr val="00B0F0"/>
            </a:solidFill>
          </a:ln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911241" y="4076839"/>
            <a:ext cx="8900134" cy="1003356"/>
          </a:xfrm>
          <a:prstGeom prst="rect">
            <a:avLst/>
          </a:prstGeom>
          <a:ln>
            <a:solidFill>
              <a:srgbClr val="FFC000"/>
            </a:solidFill>
          </a:ln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589249" y="5976290"/>
            <a:ext cx="5448300" cy="352425"/>
          </a:xfrm>
          <a:prstGeom prst="rect">
            <a:avLst/>
          </a:prstGeom>
          <a:ln>
            <a:solidFill>
              <a:schemeClr val="accent4">
                <a:lumMod val="50000"/>
              </a:schemeClr>
            </a:solidFill>
          </a:ln>
        </p:spPr>
      </p:pic>
    </p:spTree>
    <p:extLst>
      <p:ext uri="{BB962C8B-B14F-4D97-AF65-F5344CB8AC3E}">
        <p14:creationId xmlns:p14="http://schemas.microsoft.com/office/powerpoint/2010/main" val="355392031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>Menu Planning Basics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695574" y="1482291"/>
            <a:ext cx="846010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Check store flyers. Look for sale items you could use in your meals. </a:t>
            </a:r>
          </a:p>
        </p:txBody>
      </p:sp>
      <p:pic>
        <p:nvPicPr>
          <p:cNvPr id="8" name="Picture 2" descr="Hannaford Weekly Flyer Sale A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714830">
            <a:off x="7895464" y="2793881"/>
            <a:ext cx="3915911" cy="32632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2" name="Picture 10" descr="caflyers on Twitter: &quot;Walmart Flyer May 28 - June 3 2020  https://t.co/btdko1UCiw #walmartflyer… &quot;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2045" y="2158286"/>
            <a:ext cx="1615099" cy="42409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4" name="Picture 12" descr="Shaws Flyer (5/29/20 - 6/4/20) &amp; Shaws Weekly Ad Preview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769389">
            <a:off x="5009356" y="2696505"/>
            <a:ext cx="2636712" cy="30133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8" name="Picture 16" descr="New Hannaford Store Shopping App - Earn Rewards &amp; Clip Coupon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8384" y="960836"/>
            <a:ext cx="2016925" cy="34197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9313596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>Menu Planning Basics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827748" y="1323353"/>
            <a:ext cx="861411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Create a shopping list to make sure you buy all the items you need. </a:t>
            </a:r>
            <a:endParaRPr lang="en-US" sz="2400" dirty="0"/>
          </a:p>
        </p:txBody>
      </p:sp>
      <p:pic>
        <p:nvPicPr>
          <p:cNvPr id="4098" name="Picture 2" descr="Cooking Matters App | Cooking Matter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3675" y="1081809"/>
            <a:ext cx="2117378" cy="41653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7271619" y="1410645"/>
            <a:ext cx="4106455" cy="5432719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827748" y="2073777"/>
            <a:ext cx="3544015" cy="41787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451178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Herbs and Spices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711258" y="1192696"/>
            <a:ext cx="9076121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Do you have “go to” herbs and spices?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Keep herbs and spices on hand to help change meal flavors.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Make your own spice mixes.</a:t>
            </a:r>
          </a:p>
        </p:txBody>
      </p:sp>
      <p:pic>
        <p:nvPicPr>
          <p:cNvPr id="8194" name="Picture 2" descr="What's the difference between an herb and a spice? | HowStuffWorks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74083" y="3061994"/>
            <a:ext cx="4801436" cy="32009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796989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3802481" y="494047"/>
            <a:ext cx="6804560" cy="882365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>Herbs and Spices</a:t>
            </a:r>
          </a:p>
          <a:p>
            <a:pPr algn="ctr"/>
            <a:endParaRPr lang="en-US" dirty="0"/>
          </a:p>
        </p:txBody>
      </p:sp>
      <p:pic>
        <p:nvPicPr>
          <p:cNvPr id="7" name="Picture 2" descr="What's the difference between an herb and a spice? | HowStuffWorks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322773" y="2221679"/>
            <a:ext cx="3051394" cy="20342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98033" y="1157890"/>
            <a:ext cx="4067209" cy="55220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887532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3802481" y="494047"/>
            <a:ext cx="6804560" cy="882365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>Herbs and Spices</a:t>
            </a:r>
          </a:p>
          <a:p>
            <a:pPr algn="ctr"/>
            <a:endParaRPr lang="en-US" dirty="0"/>
          </a:p>
        </p:txBody>
      </p:sp>
      <p:pic>
        <p:nvPicPr>
          <p:cNvPr id="7" name="Picture 2" descr="What's the difference between an herb and a spice? | HowStuffWorks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322773" y="2221679"/>
            <a:ext cx="3051394" cy="20342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89447" y="1270534"/>
            <a:ext cx="3860359" cy="1827848"/>
          </a:xfrm>
          <a:prstGeom prst="rect">
            <a:avLst/>
          </a:prstGeom>
          <a:ln w="38100">
            <a:solidFill>
              <a:srgbClr val="FF0000"/>
            </a:solidFill>
          </a:ln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48144" y="1376412"/>
            <a:ext cx="3272745" cy="2738419"/>
          </a:xfrm>
          <a:prstGeom prst="rect">
            <a:avLst/>
          </a:prstGeom>
          <a:ln w="38100">
            <a:solidFill>
              <a:schemeClr val="accent1"/>
            </a:solidFill>
          </a:ln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991414" y="4346192"/>
            <a:ext cx="3340122" cy="2028917"/>
          </a:xfrm>
          <a:prstGeom prst="rect">
            <a:avLst/>
          </a:prstGeom>
          <a:ln w="38100">
            <a:solidFill>
              <a:schemeClr val="accent2"/>
            </a:solidFill>
          </a:ln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332717" y="3474730"/>
            <a:ext cx="3546035" cy="2784876"/>
          </a:xfrm>
          <a:prstGeom prst="rect">
            <a:avLst/>
          </a:prstGeom>
          <a:ln w="38100">
            <a:solidFill>
              <a:schemeClr val="accent6"/>
            </a:solidFill>
          </a:ln>
        </p:spPr>
      </p:pic>
    </p:spTree>
    <p:extLst>
      <p:ext uri="{BB962C8B-B14F-4D97-AF65-F5344CB8AC3E}">
        <p14:creationId xmlns:p14="http://schemas.microsoft.com/office/powerpoint/2010/main" val="160504224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Incorporating Breakfast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97500" y="1723576"/>
            <a:ext cx="3647393" cy="475422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21035642">
            <a:off x="2762649" y="1723576"/>
            <a:ext cx="2329955" cy="1744479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/>
          <a:srcRect l="11912" t="11377" r="18324" b="12263"/>
          <a:stretch/>
        </p:blipFill>
        <p:spPr>
          <a:xfrm rot="346751">
            <a:off x="9428090" y="1787292"/>
            <a:ext cx="2334465" cy="1617045"/>
          </a:xfrm>
          <a:prstGeom prst="round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18429">
            <a:off x="2695573" y="4562376"/>
            <a:ext cx="2292070" cy="1311442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21232940">
            <a:off x="9489725" y="4166313"/>
            <a:ext cx="2348312" cy="1421030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3927627" y="845585"/>
            <a:ext cx="683393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 smtClean="0"/>
              <a:t>What are your breakfast favorites?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42845357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2695575" y="895123"/>
            <a:ext cx="8886825" cy="2781527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/>
              <a:t>Choose a challenge below to work on this week, these </a:t>
            </a:r>
            <a:r>
              <a:rPr lang="en-US" dirty="0"/>
              <a:t>are also listed in </a:t>
            </a:r>
            <a:r>
              <a:rPr lang="en-US" dirty="0" smtClean="0"/>
              <a:t>your </a:t>
            </a:r>
            <a:r>
              <a:rPr lang="en-US" dirty="0"/>
              <a:t>participant book on page </a:t>
            </a:r>
            <a:r>
              <a:rPr lang="en-US" dirty="0" smtClean="0"/>
              <a:t>59.</a:t>
            </a: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r>
              <a:rPr lang="en-US" sz="2400" dirty="0" smtClean="0"/>
              <a:t>Create a menu plan for the week.</a:t>
            </a:r>
          </a:p>
          <a:p>
            <a:r>
              <a:rPr lang="en-US" sz="2400" dirty="0" smtClean="0"/>
              <a:t>Eat a balanced breakfast three or more </a:t>
            </a:r>
            <a:r>
              <a:rPr lang="en-US" sz="2400" smtClean="0"/>
              <a:t>days this week. </a:t>
            </a:r>
            <a:endParaRPr lang="en-US" sz="2400" dirty="0" smtClean="0"/>
          </a:p>
          <a:p>
            <a:r>
              <a:rPr lang="en-US" sz="2400" dirty="0" smtClean="0"/>
              <a:t>Make your own weekly challenge based on something you learned today</a:t>
            </a:r>
            <a:r>
              <a:rPr lang="en-US" sz="2400" dirty="0"/>
              <a:t>.</a:t>
            </a:r>
            <a:endParaRPr lang="en-US" sz="2400" dirty="0" smtClean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Challenge Yourself!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225142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Week 5 Recipes – It’s up to you!!</a:t>
            </a:r>
            <a:endParaRPr lang="en-US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r="2460"/>
          <a:stretch/>
        </p:blipFill>
        <p:spPr>
          <a:xfrm>
            <a:off x="4846170" y="964130"/>
            <a:ext cx="4961973" cy="54572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91082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question-mark-2110767_640-1 - ALSC Blo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40922" y="742600"/>
            <a:ext cx="7666631" cy="51031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586563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1718</TotalTime>
  <Words>418</Words>
  <Application>Microsoft Office PowerPoint</Application>
  <PresentationFormat>Widescreen</PresentationFormat>
  <Paragraphs>50</Paragraphs>
  <Slides>17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2" baseType="lpstr">
      <vt:lpstr>Arial</vt:lpstr>
      <vt:lpstr>Calibri</vt:lpstr>
      <vt:lpstr>Calibri Light</vt:lpstr>
      <vt:lpstr>Mangal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Julie Salerno</dc:creator>
  <cp:lastModifiedBy>Denise Gaudette</cp:lastModifiedBy>
  <cp:revision>91</cp:revision>
  <dcterms:created xsi:type="dcterms:W3CDTF">2018-10-08T18:09:04Z</dcterms:created>
  <dcterms:modified xsi:type="dcterms:W3CDTF">2021-01-08T17:45:27Z</dcterms:modified>
</cp:coreProperties>
</file>