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sldIdLst>
    <p:sldId id="284" r:id="rId2"/>
    <p:sldId id="260" r:id="rId3"/>
    <p:sldId id="272" r:id="rId4"/>
    <p:sldId id="257" r:id="rId5"/>
    <p:sldId id="276" r:id="rId6"/>
    <p:sldId id="277" r:id="rId7"/>
    <p:sldId id="266" r:id="rId8"/>
    <p:sldId id="278" r:id="rId9"/>
    <p:sldId id="263" r:id="rId10"/>
    <p:sldId id="279" r:id="rId11"/>
    <p:sldId id="281" r:id="rId12"/>
    <p:sldId id="282" r:id="rId13"/>
    <p:sldId id="283" r:id="rId14"/>
    <p:sldId id="261" r:id="rId15"/>
    <p:sldId id="280" r:id="rId1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EBE43"/>
    <a:srgbClr val="512507"/>
    <a:srgbClr val="AAA2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014" autoAdjust="0"/>
    <p:restoredTop sz="86395" autoAdjust="0"/>
  </p:normalViewPr>
  <p:slideViewPr>
    <p:cSldViewPr snapToGrid="0">
      <p:cViewPr varScale="1">
        <p:scale>
          <a:sx n="99" d="100"/>
          <a:sy n="99" d="100"/>
        </p:scale>
        <p:origin x="103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2AE76C-C2B8-421D-8D1E-54935A77197E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DE99CEC-B618-4312-A6BB-8951F73346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78134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To insert</a:t>
            </a:r>
            <a:r>
              <a:rPr lang="en-US" baseline="0" dirty="0"/>
              <a:t> partner logo, use ‘</a:t>
            </a:r>
            <a:r>
              <a:rPr lang="en-US" b="1" baseline="0" dirty="0"/>
              <a:t>insert’ </a:t>
            </a:r>
            <a:r>
              <a:rPr lang="mr-IN" b="1" baseline="0" dirty="0"/>
              <a:t>–</a:t>
            </a:r>
            <a:r>
              <a:rPr lang="en-US" b="1" baseline="0" dirty="0"/>
              <a:t> ‘picture’ </a:t>
            </a:r>
            <a:r>
              <a:rPr lang="mr-IN" b="1" baseline="0" dirty="0"/>
              <a:t>–</a:t>
            </a:r>
            <a:r>
              <a:rPr lang="en-US" b="1" baseline="0" dirty="0"/>
              <a:t> ‘picture from file’</a:t>
            </a:r>
            <a:r>
              <a:rPr lang="en-US" baseline="0" dirty="0"/>
              <a:t>. Use the gray square as a guide to set the size of the logo. Make sure to delete box so it </a:t>
            </a:r>
            <a:r>
              <a:rPr lang="en-US" baseline="0" dirty="0" err="1"/>
              <a:t>doesn</a:t>
            </a:r>
            <a:r>
              <a:rPr lang="mr-IN" baseline="0" dirty="0"/>
              <a:t>’</a:t>
            </a:r>
            <a:r>
              <a:rPr lang="en-US" baseline="0" dirty="0"/>
              <a:t>t show up in final presentation. 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C6709D6-93C5-D64F-9800-896F699C445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954590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12g natural</a:t>
            </a:r>
            <a:r>
              <a:rPr lang="en-US" baseline="0" dirty="0" smtClean="0"/>
              <a:t> sugar in 1 cup milk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40906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103055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These are also listed in you participant book on page 56.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800591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If you have time you may want to encourage</a:t>
            </a:r>
            <a:r>
              <a:rPr lang="en-US" baseline="0" dirty="0" smtClean="0"/>
              <a:t> participants to complete the survey before ending </a:t>
            </a:r>
            <a:r>
              <a:rPr lang="en-US" baseline="0" smtClean="0"/>
              <a:t>the class.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28029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cxnSp>
        <p:nvCxnSpPr>
          <p:cNvPr id="9" name="Straight Connector 8"/>
          <p:cNvCxnSpPr/>
          <p:nvPr userDrawn="1"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>
            <a:off x="10271184" y="5844928"/>
            <a:ext cx="131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1011238" y="974725"/>
            <a:ext cx="3873500" cy="2333625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1" hasCustomPrompt="1"/>
          </p:nvPr>
        </p:nvSpPr>
        <p:spPr>
          <a:xfrm>
            <a:off x="1011238" y="3429000"/>
            <a:ext cx="3873500" cy="1937084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879332" y="5540949"/>
            <a:ext cx="3729037" cy="395287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800" dirty="0" smtClean="0"/>
              <a:t>Date, Month, Year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44280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94978" y="5738593"/>
            <a:ext cx="2138428" cy="705114"/>
          </a:xfrm>
          <a:prstGeom prst="rect">
            <a:avLst/>
          </a:prstGeom>
        </p:spPr>
      </p:pic>
      <p:sp>
        <p:nvSpPr>
          <p:cNvPr id="10" name="Text Placeholder 9"/>
          <p:cNvSpPr>
            <a:spLocks noGrp="1"/>
          </p:cNvSpPr>
          <p:nvPr>
            <p:ph type="body" sz="quarter" idx="10" hasCustomPrompt="1"/>
          </p:nvPr>
        </p:nvSpPr>
        <p:spPr>
          <a:xfrm>
            <a:off x="7094538" y="1214438"/>
            <a:ext cx="4238625" cy="1131887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6EBE43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1" hasCustomPrompt="1"/>
          </p:nvPr>
        </p:nvSpPr>
        <p:spPr>
          <a:xfrm>
            <a:off x="7094538" y="2863850"/>
            <a:ext cx="4238625" cy="11430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rgbClr val="AAA299"/>
                </a:solidFill>
              </a:defRPr>
            </a:lvl1pPr>
          </a:lstStyle>
          <a:p>
            <a:pPr lvl="0"/>
            <a:r>
              <a:rPr lang="en-US" sz="2000" dirty="0" smtClean="0"/>
              <a:t>Click to add subtitle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2" hasCustomPrompt="1"/>
          </p:nvPr>
        </p:nvSpPr>
        <p:spPr>
          <a:xfrm>
            <a:off x="7094538" y="5059939"/>
            <a:ext cx="3011487" cy="26436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Date, Month, Year</a:t>
            </a:r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10235823" y="5844928"/>
            <a:ext cx="1382164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1711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95198"/>
            <a:ext cx="8886825" cy="3784373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7292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" name="TextBox 2"/>
          <p:cNvSpPr txBox="1"/>
          <p:nvPr userDrawn="1"/>
        </p:nvSpPr>
        <p:spPr>
          <a:xfrm>
            <a:off x="11392353" y="6523522"/>
            <a:ext cx="4433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fld id="{E2CDAEF7-CE42-4355-94E4-DC7944B29686}" type="slidenum">
              <a:rPr lang="en-US" sz="1400" smtClean="0">
                <a:solidFill>
                  <a:schemeClr val="bg1">
                    <a:lumMod val="65000"/>
                  </a:schemeClr>
                </a:solidFill>
              </a:rPr>
              <a:t>‹#›</a:t>
            </a:fld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0616913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with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39310"/>
            <a:ext cx="9107488" cy="4879492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62037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50053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with Text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3553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95565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ext w/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41244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8854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</a:rPr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sz="quarter" idx="13"/>
          </p:nvPr>
        </p:nvSpPr>
        <p:spPr>
          <a:xfrm>
            <a:off x="79375" y="157163"/>
            <a:ext cx="2138363" cy="5426075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4677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3610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3753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440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 algn="ctr"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12152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 Placeholder 6"/>
          <p:cNvSpPr>
            <a:spLocks noGrp="1"/>
          </p:cNvSpPr>
          <p:nvPr>
            <p:ph type="body" sz="quarter" idx="10" hasCustomPrompt="1"/>
          </p:nvPr>
        </p:nvSpPr>
        <p:spPr>
          <a:xfrm>
            <a:off x="2959100" y="3717925"/>
            <a:ext cx="4332288" cy="1816100"/>
          </a:xfrm>
        </p:spPr>
        <p:txBody>
          <a:bodyPr/>
          <a:lstStyle>
            <a:lvl1pPr marL="0" indent="0">
              <a:buFontTx/>
              <a:buNone/>
              <a:defRPr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307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2" name="Rectangle 1"/>
          <p:cNvSpPr/>
          <p:nvPr userDrawn="1"/>
        </p:nvSpPr>
        <p:spPr>
          <a:xfrm>
            <a:off x="324853" y="300788"/>
            <a:ext cx="7628021" cy="5199449"/>
          </a:xfrm>
          <a:prstGeom prst="rect">
            <a:avLst/>
          </a:prstGeom>
          <a:solidFill>
            <a:srgbClr val="6EBE4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614363" y="554038"/>
            <a:ext cx="6592887" cy="4149725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83115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3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8" name="Text Placeholder 7"/>
          <p:cNvSpPr>
            <a:spLocks noGrp="1"/>
          </p:cNvSpPr>
          <p:nvPr>
            <p:ph type="body" sz="quarter" idx="10" hasCustomPrompt="1"/>
          </p:nvPr>
        </p:nvSpPr>
        <p:spPr>
          <a:xfrm>
            <a:off x="698500" y="282575"/>
            <a:ext cx="6416675" cy="4687888"/>
          </a:xfrm>
          <a:ln>
            <a:noFill/>
          </a:ln>
        </p:spPr>
        <p:txBody>
          <a:bodyPr/>
          <a:lstStyle>
            <a:lvl1pPr marL="0" indent="0">
              <a:buNone/>
              <a:defRPr baseline="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98786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Divider 3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-2" y="0"/>
            <a:ext cx="12192000" cy="1845425"/>
          </a:xfrm>
          <a:prstGeom prst="rect">
            <a:avLst/>
          </a:prstGeom>
          <a:solidFill>
            <a:srgbClr val="6EBE4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 userDrawn="1"/>
        </p:nvSpPr>
        <p:spPr>
          <a:xfrm>
            <a:off x="7365073" y="0"/>
            <a:ext cx="4826925" cy="1845425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8196370" y="0"/>
            <a:ext cx="365740" cy="1845425"/>
          </a:xfrm>
          <a:prstGeom prst="rect">
            <a:avLst/>
          </a:prstGeom>
          <a:solidFill>
            <a:srgbClr val="AAA2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8553821" y="0"/>
            <a:ext cx="108019" cy="1828801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7265343" y="0"/>
            <a:ext cx="931026" cy="1845425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960288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5169936" y="642868"/>
            <a:ext cx="6172200" cy="5726195"/>
          </a:xfrm>
        </p:spPr>
        <p:txBody>
          <a:bodyPr/>
          <a:lstStyle>
            <a:lvl1pPr marL="0" indent="0">
              <a:buNone/>
              <a:defRPr sz="32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56221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317422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697272"/>
            <a:ext cx="6172200" cy="5678070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08095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4475087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 Bot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971800" y="264695"/>
            <a:ext cx="5775158" cy="442670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2971800" y="4691396"/>
            <a:ext cx="5775158" cy="903288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2" hasCustomPrompt="1"/>
          </p:nvPr>
        </p:nvSpPr>
        <p:spPr>
          <a:xfrm>
            <a:off x="2971800" y="5630778"/>
            <a:ext cx="5775158" cy="614363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62644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013263" y="1840581"/>
            <a:ext cx="4162425" cy="2803525"/>
          </a:xfr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+mj-lt"/>
                <a:cs typeface="Arial" panose="020B0604020202020204" pitchFamily="34" charset="0"/>
              </a:rPr>
              <a:t>“Click to add quote”</a:t>
            </a:r>
            <a:endParaRPr lang="en-US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4199794" y="5076825"/>
            <a:ext cx="3789362" cy="566738"/>
          </a:xfrm>
        </p:spPr>
        <p:txBody>
          <a:bodyPr>
            <a:normAutofit/>
          </a:bodyPr>
          <a:lstStyle>
            <a:lvl1pPr marL="0" indent="0" algn="ctr">
              <a:buNone/>
              <a:defRPr sz="1800" baseline="0">
                <a:solidFill>
                  <a:schemeClr val="accent6">
                    <a:lumMod val="75000"/>
                  </a:schemeClr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43277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779612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Picture Placeholder 3"/>
          <p:cNvSpPr>
            <a:spLocks noGrp="1"/>
          </p:cNvSpPr>
          <p:nvPr>
            <p:ph type="pic" sz="quarter" idx="11"/>
          </p:nvPr>
        </p:nvSpPr>
        <p:spPr>
          <a:xfrm>
            <a:off x="405455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2" name="Picture Placeholder 3"/>
          <p:cNvSpPr>
            <a:spLocks noGrp="1"/>
          </p:cNvSpPr>
          <p:nvPr>
            <p:ph type="pic" sz="quarter" idx="12"/>
          </p:nvPr>
        </p:nvSpPr>
        <p:spPr>
          <a:xfrm>
            <a:off x="31298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3" hasCustomPrompt="1"/>
          </p:nvPr>
        </p:nvSpPr>
        <p:spPr>
          <a:xfrm>
            <a:off x="2863849" y="4487277"/>
            <a:ext cx="6122988" cy="1360488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400" dirty="0" smtClean="0"/>
              <a:t>“Click here to add quote”</a:t>
            </a:r>
            <a:endParaRPr lang="en-US" dirty="0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5230" y="3579519"/>
            <a:ext cx="1800225" cy="19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139037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or Content with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sz="quarter" idx="10" hasCustomPrompt="1"/>
          </p:nvPr>
        </p:nvSpPr>
        <p:spPr>
          <a:xfrm>
            <a:off x="1597088" y="4472824"/>
            <a:ext cx="8994775" cy="191135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here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562411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and Div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79358" y="19309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682875" y="193675"/>
            <a:ext cx="9348788" cy="1012273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682875" y="1445246"/>
            <a:ext cx="8373278" cy="457124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n-lt"/>
                <a:cs typeface="Arial" panose="020B0604020202020204" pitchFamily="34" charset="0"/>
              </a:rPr>
              <a:t>Click to add text</a:t>
            </a:r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3726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no b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32269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432334" y="40922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923673" y="193675"/>
            <a:ext cx="9107990" cy="1226051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923673" y="1595728"/>
            <a:ext cx="7969614" cy="4590627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6" name="TextBox 5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91190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6634799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4484084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 hasCustomPrompt="1"/>
          </p:nvPr>
        </p:nvSpPr>
        <p:spPr>
          <a:xfrm>
            <a:off x="706092" y="3906838"/>
            <a:ext cx="3425825" cy="2244725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233170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727524" y="3908425"/>
            <a:ext cx="3382962" cy="2116138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8352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87282D-E57F-4278-9311-122E5D918AF4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BA75521-7D51-4115-A006-06330BEFC66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55490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2" r:id="rId3"/>
    <p:sldLayoutId id="2147483681" r:id="rId4"/>
    <p:sldLayoutId id="2147483686" r:id="rId5"/>
    <p:sldLayoutId id="2147483663" r:id="rId6"/>
    <p:sldLayoutId id="2147483660" r:id="rId7"/>
    <p:sldLayoutId id="2147483652" r:id="rId8"/>
    <p:sldLayoutId id="2147483653" r:id="rId9"/>
    <p:sldLayoutId id="2147483654" r:id="rId10"/>
    <p:sldLayoutId id="2147483655" r:id="rId11"/>
    <p:sldLayoutId id="2147483664" r:id="rId12"/>
    <p:sldLayoutId id="2147483687" r:id="rId13"/>
    <p:sldLayoutId id="2147483693" r:id="rId14"/>
    <p:sldLayoutId id="2147483656" r:id="rId15"/>
    <p:sldLayoutId id="2147483657" r:id="rId16"/>
    <p:sldLayoutId id="2147483665" r:id="rId17"/>
    <p:sldLayoutId id="2147483679" r:id="rId18"/>
    <p:sldLayoutId id="2147483680" r:id="rId19"/>
    <p:sldLayoutId id="2147483688" r:id="rId20"/>
    <p:sldLayoutId id="2147483666" r:id="rId21"/>
    <p:sldLayoutId id="2147483694" r:id="rId22"/>
    <p:sldLayoutId id="2147483689" r:id="rId23"/>
    <p:sldLayoutId id="2147483691" r:id="rId24"/>
    <p:sldLayoutId id="2147483690" r:id="rId25"/>
    <p:sldLayoutId id="2147483692" r:id="rId2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4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5.png"/><Relationship Id="rId4" Type="http://schemas.openxmlformats.org/officeDocument/2006/relationships/image" Target="../media/image2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5.png"/><Relationship Id="rId4" Type="http://schemas.openxmlformats.org/officeDocument/2006/relationships/image" Target="../media/image24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9.png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3" Type="http://schemas.openxmlformats.org/officeDocument/2006/relationships/image" Target="../media/image31.png"/><Relationship Id="rId7" Type="http://schemas.openxmlformats.org/officeDocument/2006/relationships/image" Target="../media/image35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34.png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://cookingmatters.org/postsurvey" TargetMode="Externa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37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9433F002-23A5-4449-ACDB-215A39DD510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51" y="0"/>
            <a:ext cx="12185650" cy="6858000"/>
          </a:xfrm>
          <a:prstGeom prst="rect">
            <a:avLst/>
          </a:prstGeom>
        </p:spPr>
      </p:pic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893ECC69-B9FD-D74F-81CA-C0AA4B22BC78}"/>
              </a:ext>
            </a:extLst>
          </p:cNvPr>
          <p:cNvCxnSpPr/>
          <p:nvPr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>
            <a:extLst>
              <a:ext uri="{FF2B5EF4-FFF2-40B4-BE49-F238E27FC236}">
                <a16:creationId xmlns:a16="http://schemas.microsoft.com/office/drawing/2014/main" id="{C3ED97F3-87CD-F043-8363-32FB721CFA2A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sp>
        <p:nvSpPr>
          <p:cNvPr id="5" name="Title 1">
            <a:extLst>
              <a:ext uri="{FF2B5EF4-FFF2-40B4-BE49-F238E27FC236}">
                <a16:creationId xmlns:a16="http://schemas.microsoft.com/office/drawing/2014/main" id="{A71FBA6A-2B1B-F04A-8500-C607CB910303}"/>
              </a:ext>
            </a:extLst>
          </p:cNvPr>
          <p:cNvSpPr txBox="1">
            <a:spLocks/>
          </p:cNvSpPr>
          <p:nvPr/>
        </p:nvSpPr>
        <p:spPr>
          <a:xfrm>
            <a:off x="1215992" y="1559293"/>
            <a:ext cx="3452261" cy="1992430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2800" b="1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Cooking Matters for Adults</a:t>
            </a:r>
          </a:p>
          <a:p>
            <a:endParaRPr lang="en-US" dirty="0"/>
          </a:p>
          <a:p>
            <a:r>
              <a:rPr lang="en-US" dirty="0" smtClean="0"/>
              <a:t>Week 6</a:t>
            </a:r>
            <a:endParaRPr lang="en-US" dirty="0"/>
          </a:p>
        </p:txBody>
      </p:sp>
      <p:sp>
        <p:nvSpPr>
          <p:cNvPr id="6" name="Subtitle 2">
            <a:extLst>
              <a:ext uri="{FF2B5EF4-FFF2-40B4-BE49-F238E27FC236}">
                <a16:creationId xmlns:a16="http://schemas.microsoft.com/office/drawing/2014/main" id="{6E7D79DD-3B22-7D45-B859-B2659F5ED675}"/>
              </a:ext>
            </a:extLst>
          </p:cNvPr>
          <p:cNvSpPr txBox="1">
            <a:spLocks/>
          </p:cNvSpPr>
          <p:nvPr/>
        </p:nvSpPr>
        <p:spPr>
          <a:xfrm>
            <a:off x="1215992" y="3794543"/>
            <a:ext cx="3452261" cy="112436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2000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Nutrition Educator</a:t>
            </a:r>
            <a:endParaRPr lang="en-US" dirty="0"/>
          </a:p>
        </p:txBody>
      </p:sp>
      <p:sp>
        <p:nvSpPr>
          <p:cNvPr id="7" name="Text Placeholder 10">
            <a:extLst>
              <a:ext uri="{FF2B5EF4-FFF2-40B4-BE49-F238E27FC236}">
                <a16:creationId xmlns:a16="http://schemas.microsoft.com/office/drawing/2014/main" id="{D65B5434-B6EA-3B43-B1C4-3C8D84908950}"/>
              </a:ext>
            </a:extLst>
          </p:cNvPr>
          <p:cNvSpPr txBox="1">
            <a:spLocks/>
          </p:cNvSpPr>
          <p:nvPr/>
        </p:nvSpPr>
        <p:spPr>
          <a:xfrm>
            <a:off x="1216025" y="5513162"/>
            <a:ext cx="3452813" cy="293659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ts val="28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1600" b="1" kern="1200" baseline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4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400"/>
              </a:lnSpc>
              <a:spcAft>
                <a:spcPts val="0"/>
              </a:spcAft>
            </a:pPr>
            <a:r>
              <a:rPr lang="en-US" dirty="0"/>
              <a:t>Day, Month, Year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86B6B561-72E8-5147-855A-623CFEE4F9DA}"/>
              </a:ext>
            </a:extLst>
          </p:cNvPr>
          <p:cNvSpPr/>
          <p:nvPr/>
        </p:nvSpPr>
        <p:spPr>
          <a:xfrm>
            <a:off x="9966309" y="5768782"/>
            <a:ext cx="1806587" cy="80062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latin typeface="Arial" charset="0"/>
                <a:ea typeface="Arial" charset="0"/>
                <a:cs typeface="Arial" charset="0"/>
              </a:rPr>
              <a:t>PARTNER LOGO HERE</a:t>
            </a:r>
          </a:p>
        </p:txBody>
      </p:sp>
    </p:spTree>
    <p:extLst>
      <p:ext uri="{BB962C8B-B14F-4D97-AF65-F5344CB8AC3E}">
        <p14:creationId xmlns:p14="http://schemas.microsoft.com/office/powerpoint/2010/main" val="1778772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8262" y="2443442"/>
            <a:ext cx="6645556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Lets Check in</a:t>
            </a:r>
            <a:r>
              <a:rPr lang="en-US" sz="3600" dirty="0" smtClean="0"/>
              <a:t>:</a:t>
            </a:r>
          </a:p>
          <a:p>
            <a:r>
              <a:rPr lang="en-US" sz="2400" dirty="0" smtClean="0"/>
              <a:t>What did you think about the Turkey Tacos? </a:t>
            </a:r>
            <a:endParaRPr lang="en-US" sz="2400" dirty="0"/>
          </a:p>
          <a:p>
            <a:r>
              <a:rPr lang="en-US" sz="2400" dirty="0"/>
              <a:t>What did you like/not like about the recipe?</a:t>
            </a:r>
          </a:p>
          <a:p>
            <a:r>
              <a:rPr lang="en-US" sz="2400" dirty="0"/>
              <a:t>Did you add your own twist to the recipe</a:t>
            </a:r>
            <a:r>
              <a:rPr lang="en-US" sz="2400" dirty="0" smtClean="0"/>
              <a:t>?</a:t>
            </a:r>
          </a:p>
          <a:p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731520" y="478971"/>
            <a:ext cx="527739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Welcome Back</a:t>
            </a:r>
          </a:p>
        </p:txBody>
      </p:sp>
    </p:spTree>
    <p:extLst>
      <p:ext uri="{BB962C8B-B14F-4D97-AF65-F5344CB8AC3E}">
        <p14:creationId xmlns:p14="http://schemas.microsoft.com/office/powerpoint/2010/main" val="23277005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8261" y="2443442"/>
            <a:ext cx="6010291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Congratulations! Be proud of yourself and the changes you have made. </a:t>
            </a:r>
          </a:p>
          <a:p>
            <a:endParaRPr lang="en-US" sz="2400" dirty="0" smtClean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What changes have you made since starting this class?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What changes do you plan to make as a result of this class?</a:t>
            </a:r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448262" y="498222"/>
            <a:ext cx="797934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Lesson 6: Recipe for Success</a:t>
            </a:r>
            <a:endParaRPr lang="en-US" sz="4000" dirty="0"/>
          </a:p>
        </p:txBody>
      </p:sp>
      <p:pic>
        <p:nvPicPr>
          <p:cNvPr id="1028" name="Picture 4" descr="Happiness is the Key to Success - WOHASU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43376" y="2780327"/>
            <a:ext cx="5172699" cy="25863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406311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Various 3D Beverages Products Isolated On White Stock Photo, Picture And  Royalty Free Image. Image 35234921.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35553" y="1631911"/>
            <a:ext cx="5502943" cy="3094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Making Healthy Beverage Choices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625984" y="838753"/>
            <a:ext cx="924666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What are some of your favorite beverages?</a:t>
            </a:r>
            <a:endParaRPr lang="en-US" sz="4000" dirty="0"/>
          </a:p>
        </p:txBody>
      </p:sp>
      <p:pic>
        <p:nvPicPr>
          <p:cNvPr id="2052" name="Picture 4" descr="5 ways the Coca-Cola system is helping you enjoy less sugar: Coca-Cola in  Africa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5575" y="4127836"/>
            <a:ext cx="4488280" cy="25152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446348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1232" y="1321763"/>
            <a:ext cx="2062582" cy="3578966"/>
          </a:xfrm>
          <a:prstGeom prst="rect">
            <a:avLst/>
          </a:prstGeom>
        </p:spPr>
      </p:pic>
      <p:sp>
        <p:nvSpPr>
          <p:cNvPr id="11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2695575" y="157163"/>
            <a:ext cx="9107488" cy="1035533"/>
          </a:xfrm>
        </p:spPr>
        <p:txBody>
          <a:bodyPr/>
          <a:lstStyle/>
          <a:p>
            <a:r>
              <a:rPr lang="en-US" dirty="0" smtClean="0"/>
              <a:t>Making Healthy Beverage Choices</a:t>
            </a: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03439" y="1031064"/>
            <a:ext cx="6016963" cy="54035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02241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r>
              <a:rPr lang="en-US" dirty="0"/>
              <a:t>Making Healthy Beverage Choices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1232" y="1321763"/>
            <a:ext cx="2062582" cy="357896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04706" y="1626080"/>
            <a:ext cx="8705850" cy="149542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801530" y="3162904"/>
            <a:ext cx="4363776" cy="3475650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3090632" y="4300564"/>
            <a:ext cx="300520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Remember that dairy has natural sugar so be sure to subtract the natural sugar when using this calculation.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40788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/>
          </a:bodyPr>
          <a:lstStyle/>
          <a:p>
            <a:r>
              <a:rPr lang="en-US" dirty="0"/>
              <a:t>Making Healthy Beverage Choices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28924" y="2197867"/>
            <a:ext cx="2876550" cy="305752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49641" y="1286999"/>
            <a:ext cx="5653422" cy="174690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/>
          <a:srcRect b="12030"/>
          <a:stretch/>
        </p:blipFill>
        <p:spPr>
          <a:xfrm>
            <a:off x="7118424" y="3128209"/>
            <a:ext cx="3715856" cy="329301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61232" y="1321763"/>
            <a:ext cx="2062582" cy="35789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9121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20804" y="888407"/>
            <a:ext cx="4962625" cy="3355873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00624" y="3922283"/>
            <a:ext cx="4333859" cy="2732002"/>
          </a:xfrm>
          <a:prstGeom prst="rect">
            <a:avLst/>
          </a:prstGeom>
          <a:ln w="57150">
            <a:solidFill>
              <a:schemeClr val="accent6"/>
            </a:solidFill>
          </a:ln>
        </p:spPr>
      </p:pic>
      <p:sp>
        <p:nvSpPr>
          <p:cNvPr id="6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2695575" y="157163"/>
            <a:ext cx="9107488" cy="1035533"/>
          </a:xfrm>
        </p:spPr>
        <p:txBody>
          <a:bodyPr/>
          <a:lstStyle/>
          <a:p>
            <a:r>
              <a:rPr lang="en-US" dirty="0" smtClean="0"/>
              <a:t>Making Healthy Beverage Choices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94687" y="888407"/>
            <a:ext cx="2245751" cy="2902841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7978539" y="3737617"/>
            <a:ext cx="3388093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Page 91 in your participant book</a:t>
            </a:r>
            <a:endParaRPr lang="en-US" dirty="0"/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2357" y="1379514"/>
            <a:ext cx="2062582" cy="35789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16241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>
          <a:xfrm>
            <a:off x="2801453" y="532548"/>
            <a:ext cx="9107488" cy="1035533"/>
          </a:xfrm>
        </p:spPr>
        <p:txBody>
          <a:bodyPr/>
          <a:lstStyle/>
          <a:p>
            <a:r>
              <a:rPr lang="en-US" dirty="0" smtClean="0"/>
              <a:t>Physical Activity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3003081" y="1568081"/>
            <a:ext cx="8816741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Try activities that work different muscles.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Choose activities that build endurance, muscle strength and flexibility.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If you are just starting, go Slow!!! Work your way up.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400" dirty="0"/>
          </a:p>
          <a:p>
            <a:r>
              <a:rPr lang="en-US" sz="2400" dirty="0" smtClean="0"/>
              <a:t>A few simple steps</a:t>
            </a:r>
          </a:p>
          <a:p>
            <a:pPr marL="285750" indent="-285750">
              <a:buFontTx/>
              <a:buChar char="-"/>
            </a:pPr>
            <a:r>
              <a:rPr lang="en-US" sz="2400" dirty="0" smtClean="0"/>
              <a:t>Step 1: Choose activities you enjoy.</a:t>
            </a:r>
          </a:p>
          <a:p>
            <a:pPr marL="285750" indent="-285750">
              <a:buFontTx/>
              <a:buChar char="-"/>
            </a:pPr>
            <a:r>
              <a:rPr lang="en-US" sz="2400" dirty="0" smtClean="0"/>
              <a:t>Step 2: Add activity to your day in small amounts. Try splitting the time between two or three activities if needed. </a:t>
            </a:r>
          </a:p>
          <a:p>
            <a:pPr marL="285750" indent="-285750">
              <a:buFontTx/>
              <a:buChar char="-"/>
            </a:pPr>
            <a:r>
              <a:rPr lang="en-US" sz="2400" dirty="0" smtClean="0"/>
              <a:t>Step 3: Keep track of your activities. Give yourself a healthy reward when you reach your goals!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3839" y="1050314"/>
            <a:ext cx="1352550" cy="37052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504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64973" y="261460"/>
            <a:ext cx="9385499" cy="6137759"/>
          </a:xfrm>
          <a:prstGeom prst="rect">
            <a:avLst/>
          </a:prstGeom>
          <a:ln w="57150">
            <a:solidFill>
              <a:schemeClr val="accent6"/>
            </a:solidFill>
          </a:ln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/>
          <a:srcRect l="10996" t="11500" r="6774" b="4626"/>
          <a:stretch/>
        </p:blipFill>
        <p:spPr>
          <a:xfrm>
            <a:off x="683394" y="1001027"/>
            <a:ext cx="1078030" cy="1078030"/>
          </a:xfrm>
          <a:prstGeom prst="ellipse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5"/>
          <a:srcRect l="7983" t="10648" r="4792" b="3767"/>
          <a:stretch/>
        </p:blipFill>
        <p:spPr>
          <a:xfrm>
            <a:off x="683394" y="2261937"/>
            <a:ext cx="1055531" cy="1068403"/>
          </a:xfrm>
          <a:prstGeom prst="ellipse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6"/>
          <a:srcRect l="8646" t="9475" r="10467" b="8284"/>
          <a:stretch/>
        </p:blipFill>
        <p:spPr>
          <a:xfrm>
            <a:off x="706706" y="3513220"/>
            <a:ext cx="1054718" cy="1029902"/>
          </a:xfrm>
          <a:prstGeom prst="ellipse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2664973" y="6487426"/>
            <a:ext cx="472706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/>
              <a:t>https://www.cdc.gov/physicalactivity/basics/adults/index.htm</a:t>
            </a:r>
          </a:p>
        </p:txBody>
      </p:sp>
    </p:spTree>
    <p:extLst>
      <p:ext uri="{BB962C8B-B14F-4D97-AF65-F5344CB8AC3E}">
        <p14:creationId xmlns:p14="http://schemas.microsoft.com/office/powerpoint/2010/main" val="23195151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92500"/>
          </a:bodyPr>
          <a:lstStyle/>
          <a:p>
            <a:r>
              <a:rPr lang="en-US" dirty="0" smtClean="0"/>
              <a:t>Try modified activates that work for you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87925" y="825366"/>
            <a:ext cx="1626967" cy="2429995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18014" y="728255"/>
            <a:ext cx="1664318" cy="2485782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52129" y="3862733"/>
            <a:ext cx="1717531" cy="256308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288776" y="4023470"/>
            <a:ext cx="1721098" cy="2577256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83365" y="4159881"/>
            <a:ext cx="1719856" cy="2560090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12526" y="3604504"/>
            <a:ext cx="1717531" cy="256308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065369" y="1245704"/>
            <a:ext cx="1706967" cy="253878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765692" y="1282303"/>
            <a:ext cx="1708549" cy="253878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314892" y="3414353"/>
            <a:ext cx="5105950" cy="646331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3600" dirty="0" smtClean="0"/>
              <a:t>The key is to start moving!</a:t>
            </a:r>
            <a:endParaRPr lang="en-US" sz="3600" dirty="0"/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75091" y="1180821"/>
            <a:ext cx="1352550" cy="37052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55525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55457" y="1366736"/>
            <a:ext cx="4747911" cy="5329637"/>
          </a:xfrm>
          <a:prstGeom prst="rect">
            <a:avLst/>
          </a:prstGeom>
          <a:ln w="57150">
            <a:solidFill>
              <a:schemeClr val="accent6"/>
            </a:solidFill>
          </a:ln>
        </p:spPr>
      </p:pic>
      <p:sp>
        <p:nvSpPr>
          <p:cNvPr id="7" name="Text Placeholder 3"/>
          <p:cNvSpPr>
            <a:spLocks noGrp="1"/>
          </p:cNvSpPr>
          <p:nvPr>
            <p:ph type="body" sz="quarter" idx="12"/>
          </p:nvPr>
        </p:nvSpPr>
        <p:spPr>
          <a:xfrm>
            <a:off x="2801453" y="532548"/>
            <a:ext cx="9107488" cy="1035533"/>
          </a:xfrm>
        </p:spPr>
        <p:txBody>
          <a:bodyPr/>
          <a:lstStyle/>
          <a:p>
            <a:r>
              <a:rPr lang="en-US" dirty="0" smtClean="0"/>
              <a:t>Physical Activity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9249878" y="2993457"/>
            <a:ext cx="249294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Page 16 in your participant book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5091" y="1180821"/>
            <a:ext cx="1352550" cy="37052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72955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2695575" y="895123"/>
            <a:ext cx="8886825" cy="2781527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/>
              <a:t>Choose a challenge below to work on this week, these </a:t>
            </a:r>
            <a:r>
              <a:rPr lang="en-US" dirty="0"/>
              <a:t>are also listed in </a:t>
            </a:r>
            <a:r>
              <a:rPr lang="en-US" dirty="0" smtClean="0"/>
              <a:t>your </a:t>
            </a:r>
            <a:r>
              <a:rPr lang="en-US" dirty="0"/>
              <a:t>participant book on page </a:t>
            </a:r>
            <a:r>
              <a:rPr lang="en-US" dirty="0" smtClean="0"/>
              <a:t>61.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r>
              <a:rPr lang="en-US" sz="2400" dirty="0" smtClean="0"/>
              <a:t>Keep it up! Keep putting your new skills into action at home. </a:t>
            </a:r>
          </a:p>
          <a:p>
            <a:r>
              <a:rPr lang="en-US" sz="2400" dirty="0" smtClean="0"/>
              <a:t>Check out CookingMatters.org for more recipes and tips.</a:t>
            </a:r>
          </a:p>
          <a:p>
            <a:r>
              <a:rPr lang="en-US" sz="2400" dirty="0" smtClean="0"/>
              <a:t>Continue making your own weekly challenge based on something you learned today</a:t>
            </a:r>
            <a:r>
              <a:rPr lang="en-US" sz="2400" dirty="0"/>
              <a:t>.</a:t>
            </a:r>
            <a:endParaRPr lang="en-US" sz="2400" dirty="0" smtClean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Challenge Yourself!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127475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Post Survey</a:t>
            </a:r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2695575" y="1104283"/>
            <a:ext cx="5052762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Please be sure to complete the Cooking Matters Post </a:t>
            </a:r>
            <a:r>
              <a:rPr lang="en-US" dirty="0" smtClean="0"/>
              <a:t>Survey </a:t>
            </a:r>
            <a:r>
              <a:rPr lang="en-US" u="sng" dirty="0" smtClean="0">
                <a:hlinkClick r:id="rId3"/>
              </a:rPr>
              <a:t>http</a:t>
            </a:r>
            <a:r>
              <a:rPr lang="en-US" u="sng" dirty="0">
                <a:hlinkClick r:id="rId3"/>
              </a:rPr>
              <a:t>://cookingmatters.org/postsurvey</a:t>
            </a:r>
            <a:endParaRPr lang="en-US" dirty="0"/>
          </a:p>
          <a:p>
            <a:endParaRPr lang="en-US" dirty="0" smtClean="0"/>
          </a:p>
          <a:p>
            <a:r>
              <a:rPr lang="en-US" dirty="0" smtClean="0"/>
              <a:t>Be sure to use same zip code and initials as you did on the pre survey. If you do not remember what you used please let me know and I will look it up for you. </a:t>
            </a:r>
            <a:endParaRPr lang="en-US" dirty="0"/>
          </a:p>
          <a:p>
            <a:endParaRPr lang="en-US" dirty="0" smtClean="0"/>
          </a:p>
          <a:p>
            <a:r>
              <a:rPr lang="en-US" b="1" dirty="0" smtClean="0"/>
              <a:t>Program Code</a:t>
            </a:r>
            <a:r>
              <a:rPr lang="en-US" dirty="0" smtClean="0"/>
              <a:t>: C###### (second character is a zero)</a:t>
            </a:r>
            <a:endParaRPr lang="en-US" dirty="0"/>
          </a:p>
          <a:p>
            <a:r>
              <a:rPr lang="en-US" b="1" dirty="0" smtClean="0"/>
              <a:t>Zip Code: </a:t>
            </a:r>
            <a:r>
              <a:rPr lang="en-US" dirty="0" smtClean="0"/>
              <a:t>your zip code</a:t>
            </a:r>
          </a:p>
          <a:p>
            <a:r>
              <a:rPr lang="en-US" b="1" dirty="0" smtClean="0"/>
              <a:t>Initials</a:t>
            </a:r>
            <a:r>
              <a:rPr lang="en-US" dirty="0" smtClean="0"/>
              <a:t>: let me know if you don’t remember what you used. It’s either 2 or 3 letters</a:t>
            </a:r>
          </a:p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48336" y="480848"/>
            <a:ext cx="4321743" cy="53960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91082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42066" y="893514"/>
            <a:ext cx="7014505" cy="5447162"/>
          </a:xfrm>
          <a:prstGeom prst="rect">
            <a:avLst/>
          </a:prstGeom>
        </p:spPr>
      </p:pic>
      <p:sp>
        <p:nvSpPr>
          <p:cNvPr id="5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2993958" y="137913"/>
            <a:ext cx="8161722" cy="1035533"/>
          </a:xfrm>
        </p:spPr>
        <p:txBody>
          <a:bodyPr/>
          <a:lstStyle/>
          <a:p>
            <a:pPr algn="ctr"/>
            <a:r>
              <a:rPr lang="en-US" dirty="0" smtClean="0"/>
              <a:t>Thank you for such a fun class!!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44952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1865</TotalTime>
  <Words>513</Words>
  <Application>Microsoft Office PowerPoint</Application>
  <PresentationFormat>Widescreen</PresentationFormat>
  <Paragraphs>63</Paragraphs>
  <Slides>15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0" baseType="lpstr">
      <vt:lpstr>Arial</vt:lpstr>
      <vt:lpstr>Calibri</vt:lpstr>
      <vt:lpstr>Calibri Light</vt:lpstr>
      <vt:lpstr>Mangal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Julie Salerno</dc:creator>
  <cp:lastModifiedBy>Denise Gaudette</cp:lastModifiedBy>
  <cp:revision>95</cp:revision>
  <dcterms:created xsi:type="dcterms:W3CDTF">2018-10-08T18:09:04Z</dcterms:created>
  <dcterms:modified xsi:type="dcterms:W3CDTF">2021-01-08T17:52:27Z</dcterms:modified>
</cp:coreProperties>
</file>