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1"/>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 id="281" r:id="rId26"/>
    <p:sldId id="282" r:id="rId27"/>
    <p:sldId id="283" r:id="rId28"/>
    <p:sldId id="284" r:id="rId29"/>
    <p:sldId id="285" r:id="rId30"/>
    <p:sldId id="286" r:id="rId31"/>
    <p:sldId id="287" r:id="rId32"/>
    <p:sldId id="288" r:id="rId33"/>
    <p:sldId id="289" r:id="rId34"/>
    <p:sldId id="290" r:id="rId35"/>
    <p:sldId id="291" r:id="rId36"/>
    <p:sldId id="292" r:id="rId37"/>
    <p:sldId id="293" r:id="rId38"/>
    <p:sldId id="294" r:id="rId39"/>
    <p:sldId id="295" r:id="rId40"/>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3D35282-8B0B-4B47-AF0B-10E37C943957}" type="doc">
      <dgm:prSet loTypeId="urn:microsoft.com/office/officeart/2005/8/layout/process2" loCatId="process" qsTypeId="urn:microsoft.com/office/officeart/2005/8/quickstyle/simple1" qsCatId="simple" csTypeId="urn:microsoft.com/office/officeart/2005/8/colors/colorful5" csCatId="colorful" phldr="1"/>
      <dgm:spPr/>
    </dgm:pt>
    <dgm:pt modelId="{1C093AAB-6A61-4D2D-9124-72D08051A539}">
      <dgm:prSet phldrT="[Text]" phldr="0"/>
      <dgm:spPr/>
      <dgm:t>
        <a:bodyPr/>
        <a:lstStyle/>
        <a:p>
          <a:pPr rtl="0"/>
          <a:r>
            <a:rPr lang="en-US">
              <a:latin typeface="Calibri Light" panose="020F0302020204030204"/>
            </a:rPr>
            <a:t> </a:t>
          </a:r>
          <a:r>
            <a:rPr lang="en-US" b="0" i="0" u="none" strike="noStrike" cap="none" baseline="0" noProof="0">
              <a:latin typeface="Calibri Light"/>
              <a:cs typeface="Calibri Light"/>
            </a:rPr>
            <a:t>EXPLORING</a:t>
          </a:r>
          <a:endParaRPr lang="en-US"/>
        </a:p>
      </dgm:t>
    </dgm:pt>
    <dgm:pt modelId="{4E3A7DB2-56D9-4877-AABB-7A3DA9898A05}" type="parTrans" cxnId="{0ED871FC-E9F6-4F25-B3E9-3B960F84C382}">
      <dgm:prSet/>
      <dgm:spPr/>
    </dgm:pt>
    <dgm:pt modelId="{05C6CB8B-ECF5-407E-BED7-A413C0641B87}" type="sibTrans" cxnId="{0ED871FC-E9F6-4F25-B3E9-3B960F84C382}">
      <dgm:prSet/>
      <dgm:spPr/>
      <dgm:t>
        <a:bodyPr/>
        <a:lstStyle/>
        <a:p>
          <a:endParaRPr lang="en-US"/>
        </a:p>
      </dgm:t>
    </dgm:pt>
    <dgm:pt modelId="{3F075E36-9E4F-4272-97A9-258E032B0C85}">
      <dgm:prSet phldrT="[Text]" phldr="0"/>
      <dgm:spPr/>
      <dgm:t>
        <a:bodyPr/>
        <a:lstStyle/>
        <a:p>
          <a:r>
            <a:rPr lang="en-US">
              <a:latin typeface="Calibri Light" panose="020F0302020204030204"/>
            </a:rPr>
            <a:t>FAMILIARITY</a:t>
          </a:r>
          <a:endParaRPr lang="en-US"/>
        </a:p>
      </dgm:t>
    </dgm:pt>
    <dgm:pt modelId="{EF835535-2F89-4197-8E39-6BA53E407D22}" type="parTrans" cxnId="{8544DBB4-AAC6-4188-8188-69C175ED936A}">
      <dgm:prSet/>
      <dgm:spPr/>
    </dgm:pt>
    <dgm:pt modelId="{DA828D3E-9893-49FE-B702-4CCC548F632E}" type="sibTrans" cxnId="{8544DBB4-AAC6-4188-8188-69C175ED936A}">
      <dgm:prSet/>
      <dgm:spPr/>
      <dgm:t>
        <a:bodyPr/>
        <a:lstStyle/>
        <a:p>
          <a:endParaRPr lang="en-US"/>
        </a:p>
      </dgm:t>
    </dgm:pt>
    <dgm:pt modelId="{3D1EBD4F-7B97-4B39-8AC4-3D1C38A49695}">
      <dgm:prSet phldrT="[Text]" phldr="0"/>
      <dgm:spPr/>
      <dgm:t>
        <a:bodyPr/>
        <a:lstStyle/>
        <a:p>
          <a:r>
            <a:rPr lang="en-US">
              <a:latin typeface="Calibri Light" panose="020F0302020204030204"/>
            </a:rPr>
            <a:t>INTAKE</a:t>
          </a:r>
          <a:endParaRPr lang="en-US"/>
        </a:p>
      </dgm:t>
    </dgm:pt>
    <dgm:pt modelId="{F03A5541-580D-46B7-8B57-38CC9D861843}" type="parTrans" cxnId="{A664037D-7462-41B6-A1CB-9342EA887C8A}">
      <dgm:prSet/>
      <dgm:spPr/>
    </dgm:pt>
    <dgm:pt modelId="{FB6469DC-FCC8-4537-BF5C-00A6F057BD35}" type="sibTrans" cxnId="{A664037D-7462-41B6-A1CB-9342EA887C8A}">
      <dgm:prSet/>
      <dgm:spPr/>
      <dgm:t>
        <a:bodyPr/>
        <a:lstStyle/>
        <a:p>
          <a:endParaRPr lang="en-US"/>
        </a:p>
      </dgm:t>
    </dgm:pt>
    <dgm:pt modelId="{140B00B0-F322-4633-BBD7-AB7443CD78A9}">
      <dgm:prSet phldr="0"/>
      <dgm:spPr/>
      <dgm:t>
        <a:bodyPr/>
        <a:lstStyle/>
        <a:p>
          <a:r>
            <a:rPr lang="en-US">
              <a:latin typeface="Calibri Light" panose="020F0302020204030204"/>
            </a:rPr>
            <a:t>PREFERENCE</a:t>
          </a:r>
        </a:p>
      </dgm:t>
    </dgm:pt>
    <dgm:pt modelId="{33B4C1BC-EDBF-4877-80E9-842391051238}" type="parTrans" cxnId="{29FDD42B-2B76-4144-B8DD-0D1D29838382}">
      <dgm:prSet/>
      <dgm:spPr/>
    </dgm:pt>
    <dgm:pt modelId="{07541460-B8C6-46CE-BCDD-014369C057AA}" type="sibTrans" cxnId="{29FDD42B-2B76-4144-B8DD-0D1D29838382}">
      <dgm:prSet/>
      <dgm:spPr/>
    </dgm:pt>
    <dgm:pt modelId="{23479973-78F9-4B00-9F4A-F78FAB769D4D}" type="pres">
      <dgm:prSet presAssocID="{53D35282-8B0B-4B47-AF0B-10E37C943957}" presName="linearFlow" presStyleCnt="0">
        <dgm:presLayoutVars>
          <dgm:resizeHandles val="exact"/>
        </dgm:presLayoutVars>
      </dgm:prSet>
      <dgm:spPr/>
    </dgm:pt>
    <dgm:pt modelId="{56276394-63D1-419B-A7C9-BBC906861A68}" type="pres">
      <dgm:prSet presAssocID="{1C093AAB-6A61-4D2D-9124-72D08051A539}" presName="node" presStyleLbl="node1" presStyleIdx="0" presStyleCnt="4">
        <dgm:presLayoutVars>
          <dgm:bulletEnabled val="1"/>
        </dgm:presLayoutVars>
      </dgm:prSet>
      <dgm:spPr/>
      <dgm:t>
        <a:bodyPr/>
        <a:lstStyle/>
        <a:p>
          <a:endParaRPr lang="en-US"/>
        </a:p>
      </dgm:t>
    </dgm:pt>
    <dgm:pt modelId="{1F9A8D96-9322-4972-90A4-0B03F415171A}" type="pres">
      <dgm:prSet presAssocID="{05C6CB8B-ECF5-407E-BED7-A413C0641B87}" presName="sibTrans" presStyleLbl="sibTrans2D1" presStyleIdx="0" presStyleCnt="3"/>
      <dgm:spPr/>
      <dgm:t>
        <a:bodyPr/>
        <a:lstStyle/>
        <a:p>
          <a:endParaRPr lang="en-US"/>
        </a:p>
      </dgm:t>
    </dgm:pt>
    <dgm:pt modelId="{388CB84C-8B9E-467C-BE90-CB153FA9262E}" type="pres">
      <dgm:prSet presAssocID="{05C6CB8B-ECF5-407E-BED7-A413C0641B87}" presName="connectorText" presStyleLbl="sibTrans2D1" presStyleIdx="0" presStyleCnt="3"/>
      <dgm:spPr/>
      <dgm:t>
        <a:bodyPr/>
        <a:lstStyle/>
        <a:p>
          <a:endParaRPr lang="en-US"/>
        </a:p>
      </dgm:t>
    </dgm:pt>
    <dgm:pt modelId="{E42CACE6-B39D-46FF-9C5B-F996AAFE38BB}" type="pres">
      <dgm:prSet presAssocID="{3F075E36-9E4F-4272-97A9-258E032B0C85}" presName="node" presStyleLbl="node1" presStyleIdx="1" presStyleCnt="4">
        <dgm:presLayoutVars>
          <dgm:bulletEnabled val="1"/>
        </dgm:presLayoutVars>
      </dgm:prSet>
      <dgm:spPr/>
      <dgm:t>
        <a:bodyPr/>
        <a:lstStyle/>
        <a:p>
          <a:endParaRPr lang="en-US"/>
        </a:p>
      </dgm:t>
    </dgm:pt>
    <dgm:pt modelId="{D7F12FD3-F5F4-4367-AF2A-55585532E89F}" type="pres">
      <dgm:prSet presAssocID="{DA828D3E-9893-49FE-B702-4CCC548F632E}" presName="sibTrans" presStyleLbl="sibTrans2D1" presStyleIdx="1" presStyleCnt="3"/>
      <dgm:spPr/>
      <dgm:t>
        <a:bodyPr/>
        <a:lstStyle/>
        <a:p>
          <a:endParaRPr lang="en-US"/>
        </a:p>
      </dgm:t>
    </dgm:pt>
    <dgm:pt modelId="{FCF7C97E-CE98-436E-8542-D1B2075E4269}" type="pres">
      <dgm:prSet presAssocID="{DA828D3E-9893-49FE-B702-4CCC548F632E}" presName="connectorText" presStyleLbl="sibTrans2D1" presStyleIdx="1" presStyleCnt="3"/>
      <dgm:spPr/>
      <dgm:t>
        <a:bodyPr/>
        <a:lstStyle/>
        <a:p>
          <a:endParaRPr lang="en-US"/>
        </a:p>
      </dgm:t>
    </dgm:pt>
    <dgm:pt modelId="{30CA6209-B67B-4B9F-ADA9-6A9838471D5C}" type="pres">
      <dgm:prSet presAssocID="{3D1EBD4F-7B97-4B39-8AC4-3D1C38A49695}" presName="node" presStyleLbl="node1" presStyleIdx="2" presStyleCnt="4">
        <dgm:presLayoutVars>
          <dgm:bulletEnabled val="1"/>
        </dgm:presLayoutVars>
      </dgm:prSet>
      <dgm:spPr/>
      <dgm:t>
        <a:bodyPr/>
        <a:lstStyle/>
        <a:p>
          <a:endParaRPr lang="en-US"/>
        </a:p>
      </dgm:t>
    </dgm:pt>
    <dgm:pt modelId="{A6EDA593-77AF-4FA5-9C38-C75E388C8086}" type="pres">
      <dgm:prSet presAssocID="{FB6469DC-FCC8-4537-BF5C-00A6F057BD35}" presName="sibTrans" presStyleLbl="sibTrans2D1" presStyleIdx="2" presStyleCnt="3"/>
      <dgm:spPr/>
      <dgm:t>
        <a:bodyPr/>
        <a:lstStyle/>
        <a:p>
          <a:endParaRPr lang="en-US"/>
        </a:p>
      </dgm:t>
    </dgm:pt>
    <dgm:pt modelId="{301E6E21-DCA1-4EDC-B151-B330B19D42B5}" type="pres">
      <dgm:prSet presAssocID="{FB6469DC-FCC8-4537-BF5C-00A6F057BD35}" presName="connectorText" presStyleLbl="sibTrans2D1" presStyleIdx="2" presStyleCnt="3"/>
      <dgm:spPr/>
      <dgm:t>
        <a:bodyPr/>
        <a:lstStyle/>
        <a:p>
          <a:endParaRPr lang="en-US"/>
        </a:p>
      </dgm:t>
    </dgm:pt>
    <dgm:pt modelId="{A369A5C7-78BB-496B-AC44-4E583971E23A}" type="pres">
      <dgm:prSet presAssocID="{140B00B0-F322-4633-BBD7-AB7443CD78A9}" presName="node" presStyleLbl="node1" presStyleIdx="3" presStyleCnt="4">
        <dgm:presLayoutVars>
          <dgm:bulletEnabled val="1"/>
        </dgm:presLayoutVars>
      </dgm:prSet>
      <dgm:spPr/>
      <dgm:t>
        <a:bodyPr/>
        <a:lstStyle/>
        <a:p>
          <a:endParaRPr lang="en-US"/>
        </a:p>
      </dgm:t>
    </dgm:pt>
  </dgm:ptLst>
  <dgm:cxnLst>
    <dgm:cxn modelId="{FE371E5C-C7F7-40A5-990D-34EAB6025B28}" type="presOf" srcId="{53D35282-8B0B-4B47-AF0B-10E37C943957}" destId="{23479973-78F9-4B00-9F4A-F78FAB769D4D}" srcOrd="0" destOrd="0" presId="urn:microsoft.com/office/officeart/2005/8/layout/process2"/>
    <dgm:cxn modelId="{0ED871FC-E9F6-4F25-B3E9-3B960F84C382}" srcId="{53D35282-8B0B-4B47-AF0B-10E37C943957}" destId="{1C093AAB-6A61-4D2D-9124-72D08051A539}" srcOrd="0" destOrd="0" parTransId="{4E3A7DB2-56D9-4877-AABB-7A3DA9898A05}" sibTransId="{05C6CB8B-ECF5-407E-BED7-A413C0641B87}"/>
    <dgm:cxn modelId="{85D5A6E1-8EAE-4CCC-ADF6-ED2DA25F1098}" type="presOf" srcId="{05C6CB8B-ECF5-407E-BED7-A413C0641B87}" destId="{1F9A8D96-9322-4972-90A4-0B03F415171A}" srcOrd="0" destOrd="0" presId="urn:microsoft.com/office/officeart/2005/8/layout/process2"/>
    <dgm:cxn modelId="{AE58FB8E-483F-413B-95F6-9E2ED47B9E51}" type="presOf" srcId="{3D1EBD4F-7B97-4B39-8AC4-3D1C38A49695}" destId="{30CA6209-B67B-4B9F-ADA9-6A9838471D5C}" srcOrd="0" destOrd="0" presId="urn:microsoft.com/office/officeart/2005/8/layout/process2"/>
    <dgm:cxn modelId="{30AB3BE1-2DF7-4D5C-9CFB-AA6C335DDC08}" type="presOf" srcId="{DA828D3E-9893-49FE-B702-4CCC548F632E}" destId="{FCF7C97E-CE98-436E-8542-D1B2075E4269}" srcOrd="1" destOrd="0" presId="urn:microsoft.com/office/officeart/2005/8/layout/process2"/>
    <dgm:cxn modelId="{3F096407-EFE9-42B1-914A-96B03B752D57}" type="presOf" srcId="{FB6469DC-FCC8-4537-BF5C-00A6F057BD35}" destId="{301E6E21-DCA1-4EDC-B151-B330B19D42B5}" srcOrd="1" destOrd="0" presId="urn:microsoft.com/office/officeart/2005/8/layout/process2"/>
    <dgm:cxn modelId="{A664037D-7462-41B6-A1CB-9342EA887C8A}" srcId="{53D35282-8B0B-4B47-AF0B-10E37C943957}" destId="{3D1EBD4F-7B97-4B39-8AC4-3D1C38A49695}" srcOrd="2" destOrd="0" parTransId="{F03A5541-580D-46B7-8B57-38CC9D861843}" sibTransId="{FB6469DC-FCC8-4537-BF5C-00A6F057BD35}"/>
    <dgm:cxn modelId="{600A6A8A-642D-476D-93B2-228504168382}" type="presOf" srcId="{1C093AAB-6A61-4D2D-9124-72D08051A539}" destId="{56276394-63D1-419B-A7C9-BBC906861A68}" srcOrd="0" destOrd="0" presId="urn:microsoft.com/office/officeart/2005/8/layout/process2"/>
    <dgm:cxn modelId="{29FDD42B-2B76-4144-B8DD-0D1D29838382}" srcId="{53D35282-8B0B-4B47-AF0B-10E37C943957}" destId="{140B00B0-F322-4633-BBD7-AB7443CD78A9}" srcOrd="3" destOrd="0" parTransId="{33B4C1BC-EDBF-4877-80E9-842391051238}" sibTransId="{07541460-B8C6-46CE-BCDD-014369C057AA}"/>
    <dgm:cxn modelId="{46F57CA4-D40E-4327-A444-B87614B6908A}" type="presOf" srcId="{05C6CB8B-ECF5-407E-BED7-A413C0641B87}" destId="{388CB84C-8B9E-467C-BE90-CB153FA9262E}" srcOrd="1" destOrd="0" presId="urn:microsoft.com/office/officeart/2005/8/layout/process2"/>
    <dgm:cxn modelId="{F394D1B2-47F0-4BE7-9243-8EEAF6281528}" type="presOf" srcId="{FB6469DC-FCC8-4537-BF5C-00A6F057BD35}" destId="{A6EDA593-77AF-4FA5-9C38-C75E388C8086}" srcOrd="0" destOrd="0" presId="urn:microsoft.com/office/officeart/2005/8/layout/process2"/>
    <dgm:cxn modelId="{5A9D35C1-9EE8-4CC4-8CBC-3EF19E76ECB3}" type="presOf" srcId="{3F075E36-9E4F-4272-97A9-258E032B0C85}" destId="{E42CACE6-B39D-46FF-9C5B-F996AAFE38BB}" srcOrd="0" destOrd="0" presId="urn:microsoft.com/office/officeart/2005/8/layout/process2"/>
    <dgm:cxn modelId="{3D22A951-8C1F-4572-BB0F-91F1761C16C5}" type="presOf" srcId="{DA828D3E-9893-49FE-B702-4CCC548F632E}" destId="{D7F12FD3-F5F4-4367-AF2A-55585532E89F}" srcOrd="0" destOrd="0" presId="urn:microsoft.com/office/officeart/2005/8/layout/process2"/>
    <dgm:cxn modelId="{8544DBB4-AAC6-4188-8188-69C175ED936A}" srcId="{53D35282-8B0B-4B47-AF0B-10E37C943957}" destId="{3F075E36-9E4F-4272-97A9-258E032B0C85}" srcOrd="1" destOrd="0" parTransId="{EF835535-2F89-4197-8E39-6BA53E407D22}" sibTransId="{DA828D3E-9893-49FE-B702-4CCC548F632E}"/>
    <dgm:cxn modelId="{23159FD9-7334-4A83-A2D8-DF854ACA4944}" type="presOf" srcId="{140B00B0-F322-4633-BBD7-AB7443CD78A9}" destId="{A369A5C7-78BB-496B-AC44-4E583971E23A}" srcOrd="0" destOrd="0" presId="urn:microsoft.com/office/officeart/2005/8/layout/process2"/>
    <dgm:cxn modelId="{DC456F6D-30CA-42BE-825C-E015C290784D}" type="presParOf" srcId="{23479973-78F9-4B00-9F4A-F78FAB769D4D}" destId="{56276394-63D1-419B-A7C9-BBC906861A68}" srcOrd="0" destOrd="0" presId="urn:microsoft.com/office/officeart/2005/8/layout/process2"/>
    <dgm:cxn modelId="{8D43E4F7-2F14-4E35-B523-B95E756E9C04}" type="presParOf" srcId="{23479973-78F9-4B00-9F4A-F78FAB769D4D}" destId="{1F9A8D96-9322-4972-90A4-0B03F415171A}" srcOrd="1" destOrd="0" presId="urn:microsoft.com/office/officeart/2005/8/layout/process2"/>
    <dgm:cxn modelId="{B750FB28-313E-4922-AB49-407F1BD35E0C}" type="presParOf" srcId="{1F9A8D96-9322-4972-90A4-0B03F415171A}" destId="{388CB84C-8B9E-467C-BE90-CB153FA9262E}" srcOrd="0" destOrd="0" presId="urn:microsoft.com/office/officeart/2005/8/layout/process2"/>
    <dgm:cxn modelId="{0D2FDD33-022E-4D7B-89E3-71E101FAA55B}" type="presParOf" srcId="{23479973-78F9-4B00-9F4A-F78FAB769D4D}" destId="{E42CACE6-B39D-46FF-9C5B-F996AAFE38BB}" srcOrd="2" destOrd="0" presId="urn:microsoft.com/office/officeart/2005/8/layout/process2"/>
    <dgm:cxn modelId="{C8223B45-F333-4AF0-AAA2-4807D1CCBE58}" type="presParOf" srcId="{23479973-78F9-4B00-9F4A-F78FAB769D4D}" destId="{D7F12FD3-F5F4-4367-AF2A-55585532E89F}" srcOrd="3" destOrd="0" presId="urn:microsoft.com/office/officeart/2005/8/layout/process2"/>
    <dgm:cxn modelId="{A59F937F-EB26-4CEB-AD95-4EF782DB40A9}" type="presParOf" srcId="{D7F12FD3-F5F4-4367-AF2A-55585532E89F}" destId="{FCF7C97E-CE98-436E-8542-D1B2075E4269}" srcOrd="0" destOrd="0" presId="urn:microsoft.com/office/officeart/2005/8/layout/process2"/>
    <dgm:cxn modelId="{1A97EC98-E7D0-4BB0-BC7C-DAF69DB2B2F1}" type="presParOf" srcId="{23479973-78F9-4B00-9F4A-F78FAB769D4D}" destId="{30CA6209-B67B-4B9F-ADA9-6A9838471D5C}" srcOrd="4" destOrd="0" presId="urn:microsoft.com/office/officeart/2005/8/layout/process2"/>
    <dgm:cxn modelId="{B11D8123-B820-4EC6-ACB0-BA90FD229599}" type="presParOf" srcId="{23479973-78F9-4B00-9F4A-F78FAB769D4D}" destId="{A6EDA593-77AF-4FA5-9C38-C75E388C8086}" srcOrd="5" destOrd="0" presId="urn:microsoft.com/office/officeart/2005/8/layout/process2"/>
    <dgm:cxn modelId="{F52F1170-E8E0-4A79-B6C5-3075122CEACF}" type="presParOf" srcId="{A6EDA593-77AF-4FA5-9C38-C75E388C8086}" destId="{301E6E21-DCA1-4EDC-B151-B330B19D42B5}" srcOrd="0" destOrd="0" presId="urn:microsoft.com/office/officeart/2005/8/layout/process2"/>
    <dgm:cxn modelId="{87C54680-832F-403E-8D3F-BE97FFDC47C4}" type="presParOf" srcId="{23479973-78F9-4B00-9F4A-F78FAB769D4D}" destId="{A369A5C7-78BB-496B-AC44-4E583971E23A}" srcOrd="6" destOrd="0" presId="urn:microsoft.com/office/officeart/2005/8/layout/process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6276394-63D1-419B-A7C9-BBC906861A68}">
      <dsp:nvSpPr>
        <dsp:cNvPr id="0" name=""/>
        <dsp:cNvSpPr/>
      </dsp:nvSpPr>
      <dsp:spPr>
        <a:xfrm>
          <a:off x="3022319" y="2412"/>
          <a:ext cx="1615464" cy="897480"/>
        </a:xfrm>
        <a:prstGeom prst="roundRect">
          <a:avLst>
            <a:gd name="adj" fmla="val 10000"/>
          </a:avLst>
        </a:prstGeom>
        <a:solidFill>
          <a:schemeClr val="accent5">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rtl="0">
            <a:lnSpc>
              <a:spcPct val="90000"/>
            </a:lnSpc>
            <a:spcBef>
              <a:spcPct val="0"/>
            </a:spcBef>
            <a:spcAft>
              <a:spcPct val="35000"/>
            </a:spcAft>
          </a:pPr>
          <a:r>
            <a:rPr lang="en-US" sz="2100" kern="1200">
              <a:latin typeface="Calibri Light" panose="020F0302020204030204"/>
            </a:rPr>
            <a:t> </a:t>
          </a:r>
          <a:r>
            <a:rPr lang="en-US" sz="2100" b="0" i="0" u="none" strike="noStrike" kern="1200" cap="none" baseline="0" noProof="0">
              <a:latin typeface="Calibri Light"/>
              <a:cs typeface="Calibri Light"/>
            </a:rPr>
            <a:t>EXPLORING</a:t>
          </a:r>
          <a:endParaRPr lang="en-US" sz="2100" kern="1200"/>
        </a:p>
      </dsp:txBody>
      <dsp:txXfrm>
        <a:off x="3048605" y="28698"/>
        <a:ext cx="1562892" cy="844908"/>
      </dsp:txXfrm>
    </dsp:sp>
    <dsp:sp modelId="{1F9A8D96-9322-4972-90A4-0B03F415171A}">
      <dsp:nvSpPr>
        <dsp:cNvPr id="0" name=""/>
        <dsp:cNvSpPr/>
      </dsp:nvSpPr>
      <dsp:spPr>
        <a:xfrm rot="5400000">
          <a:off x="3661774" y="922329"/>
          <a:ext cx="336555" cy="403866"/>
        </a:xfrm>
        <a:prstGeom prst="rightArrow">
          <a:avLst>
            <a:gd name="adj1" fmla="val 60000"/>
            <a:gd name="adj2" fmla="val 50000"/>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955984"/>
        <a:ext cx="242320" cy="235589"/>
      </dsp:txXfrm>
    </dsp:sp>
    <dsp:sp modelId="{E42CACE6-B39D-46FF-9C5B-F996AAFE38BB}">
      <dsp:nvSpPr>
        <dsp:cNvPr id="0" name=""/>
        <dsp:cNvSpPr/>
      </dsp:nvSpPr>
      <dsp:spPr>
        <a:xfrm>
          <a:off x="3022319" y="1348633"/>
          <a:ext cx="1615464" cy="897480"/>
        </a:xfrm>
        <a:prstGeom prst="roundRect">
          <a:avLst>
            <a:gd name="adj" fmla="val 10000"/>
          </a:avLst>
        </a:prstGeom>
        <a:solidFill>
          <a:schemeClr val="accent5">
            <a:hueOff val="-2451115"/>
            <a:satOff val="-3409"/>
            <a:lumOff val="-1307"/>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FAMILIARITY</a:t>
          </a:r>
          <a:endParaRPr lang="en-US" sz="2100" kern="1200"/>
        </a:p>
      </dsp:txBody>
      <dsp:txXfrm>
        <a:off x="3048605" y="1374919"/>
        <a:ext cx="1562892" cy="844908"/>
      </dsp:txXfrm>
    </dsp:sp>
    <dsp:sp modelId="{D7F12FD3-F5F4-4367-AF2A-55585532E89F}">
      <dsp:nvSpPr>
        <dsp:cNvPr id="0" name=""/>
        <dsp:cNvSpPr/>
      </dsp:nvSpPr>
      <dsp:spPr>
        <a:xfrm rot="5400000">
          <a:off x="3661774" y="2268550"/>
          <a:ext cx="336555" cy="403866"/>
        </a:xfrm>
        <a:prstGeom prst="rightArrow">
          <a:avLst>
            <a:gd name="adj1" fmla="val 60000"/>
            <a:gd name="adj2" fmla="val 50000"/>
          </a:avLst>
        </a:prstGeom>
        <a:solidFill>
          <a:schemeClr val="accent5">
            <a:hueOff val="-3676672"/>
            <a:satOff val="-5114"/>
            <a:lumOff val="-1961"/>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2302205"/>
        <a:ext cx="242320" cy="235589"/>
      </dsp:txXfrm>
    </dsp:sp>
    <dsp:sp modelId="{30CA6209-B67B-4B9F-ADA9-6A9838471D5C}">
      <dsp:nvSpPr>
        <dsp:cNvPr id="0" name=""/>
        <dsp:cNvSpPr/>
      </dsp:nvSpPr>
      <dsp:spPr>
        <a:xfrm>
          <a:off x="3022319" y="2694853"/>
          <a:ext cx="1615464" cy="897480"/>
        </a:xfrm>
        <a:prstGeom prst="roundRect">
          <a:avLst>
            <a:gd name="adj" fmla="val 10000"/>
          </a:avLst>
        </a:prstGeom>
        <a:solidFill>
          <a:schemeClr val="accent5">
            <a:hueOff val="-4902230"/>
            <a:satOff val="-6819"/>
            <a:lumOff val="-2615"/>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INTAKE</a:t>
          </a:r>
          <a:endParaRPr lang="en-US" sz="2100" kern="1200"/>
        </a:p>
      </dsp:txBody>
      <dsp:txXfrm>
        <a:off x="3048605" y="2721139"/>
        <a:ext cx="1562892" cy="844908"/>
      </dsp:txXfrm>
    </dsp:sp>
    <dsp:sp modelId="{A6EDA593-77AF-4FA5-9C38-C75E388C8086}">
      <dsp:nvSpPr>
        <dsp:cNvPr id="0" name=""/>
        <dsp:cNvSpPr/>
      </dsp:nvSpPr>
      <dsp:spPr>
        <a:xfrm rot="5400000">
          <a:off x="3661774" y="3614770"/>
          <a:ext cx="336555" cy="403866"/>
        </a:xfrm>
        <a:prstGeom prst="rightArrow">
          <a:avLst>
            <a:gd name="adj1" fmla="val 60000"/>
            <a:gd name="adj2" fmla="val 50000"/>
          </a:avLst>
        </a:prstGeom>
        <a:solidFill>
          <a:schemeClr val="accent5">
            <a:hueOff val="-7353344"/>
            <a:satOff val="-10228"/>
            <a:lumOff val="-3922"/>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3648425"/>
        <a:ext cx="242320" cy="235589"/>
      </dsp:txXfrm>
    </dsp:sp>
    <dsp:sp modelId="{A369A5C7-78BB-496B-AC44-4E583971E23A}">
      <dsp:nvSpPr>
        <dsp:cNvPr id="0" name=""/>
        <dsp:cNvSpPr/>
      </dsp:nvSpPr>
      <dsp:spPr>
        <a:xfrm>
          <a:off x="3022319" y="4041074"/>
          <a:ext cx="1615464" cy="897480"/>
        </a:xfrm>
        <a:prstGeom prst="roundRect">
          <a:avLst>
            <a:gd name="adj" fmla="val 10000"/>
          </a:avLst>
        </a:prstGeom>
        <a:solidFill>
          <a:schemeClr val="accent5">
            <a:hueOff val="-7353344"/>
            <a:satOff val="-10228"/>
            <a:lumOff val="-3922"/>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PREFERENCE</a:t>
          </a:r>
        </a:p>
      </dsp:txBody>
      <dsp:txXfrm>
        <a:off x="3048605" y="4067360"/>
        <a:ext cx="1562892" cy="844908"/>
      </dsp:txXfrm>
    </dsp:sp>
  </dsp:spTree>
</dsp:drawing>
</file>

<file path=ppt/diagrams/layout1.xml><?xml version="1.0" encoding="utf-8"?>
<dgm:layoutDef xmlns:dgm="http://schemas.openxmlformats.org/drawingml/2006/diagram" xmlns:a="http://schemas.openxmlformats.org/drawingml/2006/main" uniqueId="urn:microsoft.com/office/officeart/2005/8/layout/process2">
  <dgm:title val=""/>
  <dgm:desc val=""/>
  <dgm:catLst>
    <dgm:cat type="process"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resizeHandles val="exact"/>
    </dgm:varLst>
    <dgm:alg type="lin">
      <dgm:param type="linDir" val="fromT"/>
    </dgm:alg>
    <dgm:shape xmlns:r="http://schemas.openxmlformats.org/officeDocument/2006/relationships" r:blip="">
      <dgm:adjLst/>
    </dgm:shape>
    <dgm:presOf/>
    <dgm:constrLst>
      <dgm:constr type="h" for="ch" ptType="node" refType="h"/>
      <dgm:constr type="h" for="ch" ptType="sibTrans" refType="h" refFor="ch" refPtType="node" fact="0.5"/>
      <dgm:constr type="w" for="ch" ptType="node" op="equ"/>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choose name="Name0">
          <dgm:if name="Name1" axis="root des" ptType="all node" func="maxDepth" op="gt" val="1">
            <dgm:alg type="tx">
              <dgm:param type="parTxLTRAlign" val="l"/>
              <dgm:param type="parTxRTLAlign" val="r"/>
              <dgm:param type="txAnchorVertCh" val="mid"/>
            </dgm:alg>
          </dgm:if>
          <dgm:else name="Name2">
            <dgm:alg type="tx"/>
          </dgm:else>
        </dgm:choose>
        <dgm:shape xmlns:r="http://schemas.openxmlformats.org/officeDocument/2006/relationships" type="roundRect" r:blip="">
          <dgm:adjLst>
            <dgm:adj idx="1" val="0.1"/>
          </dgm:adjLst>
        </dgm:shape>
        <dgm:presOf axis="desOrSelf" ptType="node"/>
        <dgm:constrLst>
          <dgm:constr type="w" refType="h" fact="1.8"/>
          <dgm:constr type="tMarg" refType="primFontSz" fact="0.3"/>
          <dgm:constr type="bMarg" refType="primFontSz" fact="0.3"/>
          <dgm:constr type="lMarg" refType="primFontSz" fact="0.3"/>
          <dgm:constr type="rMarg" refType="primFontSz" fact="0.3"/>
        </dgm:constrLst>
        <dgm:ruleLst>
          <dgm:rule type="primFontSz" val="18" fact="NaN" max="NaN"/>
          <dgm:rule type="w" val="NaN" fact="4" max="NaN"/>
          <dgm:rule type="primFontSz" val="5"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w" refType="h" fact="0.9"/>
            <dgm:constr type="connDist"/>
            <dgm:constr type="wArH" refType="w" fact="0.5"/>
            <dgm:constr type="hArH" refType="w"/>
            <dgm:constr type="stemThick" refType="w" fact="0.6"/>
            <dgm:constr type="begPad" refType="connDist" fact="0.125"/>
            <dgm:constr type="endPad" refType="connDist" fact="0.125"/>
          </dgm:constrLst>
          <dgm:ruleLst/>
          <dgm:layoutNode name="connectorText">
            <dgm:alg type="tx">
              <dgm:param type="autoTxRot" val="upr"/>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451613A-816F-4BE1-B62D-2384293F2B1D}" type="datetimeFigureOut">
              <a:rPr lang="en-US" smtClean="0"/>
              <a:t>6/3/2021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3CC41BB-F0E1-479D-BBE8-95F0BCEA9B12}" type="slidenum">
              <a:rPr lang="en-US" smtClean="0"/>
              <a:t>‹#›</a:t>
            </a:fld>
            <a:endParaRPr lang="en-US"/>
          </a:p>
        </p:txBody>
      </p:sp>
    </p:spTree>
    <p:extLst>
      <p:ext uri="{BB962C8B-B14F-4D97-AF65-F5344CB8AC3E}">
        <p14:creationId xmlns:p14="http://schemas.microsoft.com/office/powerpoint/2010/main" val="891541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s://www.fns.usda.gov/cacfp/meals-and-snacks" TargetMode="External"/><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www.colorado.gov/pacific/cdphe/cacfp" TargetMode="External"/><Relationship Id="rId2" Type="http://schemas.openxmlformats.org/officeDocument/2006/relationships/slide" Target="../slides/slide8.xml"/><Relationship Id="rId1" Type="http://schemas.openxmlformats.org/officeDocument/2006/relationships/notesMaster" Target="../notesMasters/notesMaster1.xml"/><Relationship Id="rId4" Type="http://schemas.openxmlformats.org/officeDocument/2006/relationships/hyperlink" Target="https://docs.google.com/document/d/14p_92ziV_E-axeVW4J_9gPfQBOW8m3JYXThzxkPcSwE/edit?usp=sharing" TargetMode="Externa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3" Type="http://schemas.openxmlformats.org/officeDocument/2006/relationships/hyperlink" Target="https://www.fns.usda.gov/cacfp/meals-and-snacks" TargetMode="External"/><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3" Type="http://schemas.openxmlformats.org/officeDocument/2006/relationships/hyperlink" Target="https://www.youtube.com/channel/UC4Q2dNW_z5sGPXlNrnVGCWA/videos" TargetMode="External"/><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a:t>Choosing Healthy Foods for Kids</a:t>
            </a:r>
            <a:r>
              <a:rPr lang="en-US"/>
              <a:t> </a:t>
            </a:r>
            <a:r>
              <a:rPr lang="en-US" b="1"/>
              <a:t>Handouts;</a:t>
            </a:r>
          </a:p>
          <a:p>
            <a:pPr>
              <a:defRPr/>
            </a:pPr>
            <a:r>
              <a:rPr lang="en-US"/>
              <a:t>Reading Food Labels (</a:t>
            </a:r>
            <a:r>
              <a:rPr lang="en-US" err="1"/>
              <a:t>pg</a:t>
            </a:r>
            <a:r>
              <a:rPr lang="en-US"/>
              <a:t> 29-30) </a:t>
            </a:r>
            <a:endParaRPr lang="en-US">
              <a:cs typeface="Calibri"/>
            </a:endParaRPr>
          </a:p>
          <a:p>
            <a:pPr>
              <a:defRPr/>
            </a:pPr>
            <a:r>
              <a:rPr lang="en-US"/>
              <a:t>Know Your Fats (</a:t>
            </a:r>
            <a:r>
              <a:rPr lang="en-US" err="1"/>
              <a:t>pg</a:t>
            </a:r>
            <a:r>
              <a:rPr lang="en-US"/>
              <a:t> 28) </a:t>
            </a:r>
            <a:endParaRPr lang="en-US">
              <a:cs typeface="Calibri"/>
            </a:endParaRPr>
          </a:p>
          <a:p>
            <a:pPr>
              <a:defRPr/>
            </a:pPr>
            <a:r>
              <a:rPr lang="en-US"/>
              <a:t>Nutrient Recommendations for Preschoolers from MyPlate.org </a:t>
            </a:r>
            <a:endParaRPr lang="en-US">
              <a:cs typeface="Calibri"/>
            </a:endParaRPr>
          </a:p>
          <a:p>
            <a:pPr>
              <a:defRPr/>
            </a:pPr>
            <a:r>
              <a:rPr lang="en-US"/>
              <a:t>Great Whole Grains (</a:t>
            </a:r>
            <a:r>
              <a:rPr lang="en-US" err="1"/>
              <a:t>pg</a:t>
            </a:r>
            <a:r>
              <a:rPr lang="en-US"/>
              <a:t> 32) </a:t>
            </a:r>
            <a:endParaRPr lang="en-US">
              <a:cs typeface="Calibri"/>
            </a:endParaRPr>
          </a:p>
          <a:p>
            <a:pPr>
              <a:defRPr/>
            </a:pPr>
            <a:r>
              <a:rPr lang="en-US"/>
              <a:t>GOAL setting (</a:t>
            </a:r>
            <a:r>
              <a:rPr lang="en-US" err="1"/>
              <a:t>pg</a:t>
            </a:r>
            <a:r>
              <a:rPr lang="en-US"/>
              <a:t> 33) </a:t>
            </a:r>
            <a:endParaRPr lang="en-US">
              <a:cs typeface="Calibri"/>
            </a:endParaRPr>
          </a:p>
          <a:p>
            <a:pPr>
              <a:defRPr/>
            </a:pPr>
            <a:r>
              <a:rPr lang="en-US"/>
              <a:t>Your Veggies, Your Way (p 96) </a:t>
            </a:r>
            <a:endParaRPr lang="en-US">
              <a:cs typeface="Calibri"/>
            </a:endParaRPr>
          </a:p>
          <a:p>
            <a:pPr>
              <a:defRPr/>
            </a:pPr>
            <a:r>
              <a:rPr lang="en-US"/>
              <a:t>Snacks in a Snap (</a:t>
            </a:r>
            <a:r>
              <a:rPr lang="en-US" err="1"/>
              <a:t>pg</a:t>
            </a:r>
            <a:r>
              <a:rPr lang="en-US"/>
              <a:t> 2) </a:t>
            </a:r>
            <a:endParaRPr lang="en-US">
              <a:cs typeface="Calibri"/>
            </a:endParaRPr>
          </a:p>
          <a:p>
            <a:pPr>
              <a:defRPr/>
            </a:pP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a:t>
            </a:fld>
            <a:endParaRPr lang="en-US"/>
          </a:p>
        </p:txBody>
      </p:sp>
    </p:spTree>
    <p:extLst>
      <p:ext uri="{BB962C8B-B14F-4D97-AF65-F5344CB8AC3E}">
        <p14:creationId xmlns:p14="http://schemas.microsoft.com/office/powerpoint/2010/main" val="398827974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b="1" dirty="0"/>
              <a:t>Introduction (5 minutes):</a:t>
            </a:r>
          </a:p>
          <a:p>
            <a:pPr rtl="0" fontAlgn="base"/>
            <a:r>
              <a:rPr lang="en-US" sz="1200" b="1" i="0" kern="1200" dirty="0">
                <a:solidFill>
                  <a:srgbClr val="FF0000"/>
                </a:solidFill>
                <a:effectLst/>
                <a:latin typeface="+mn-lt"/>
                <a:ea typeface="+mn-ea"/>
                <a:cs typeface="+mn-cs"/>
              </a:rPr>
              <a:t>Share if this session will be recorded or not!</a:t>
            </a:r>
            <a:endParaRPr lang="en-US" sz="1200" b="1" i="0" kern="1200" dirty="0">
              <a:solidFill>
                <a:srgbClr val="FF0000"/>
              </a:solidFill>
              <a:effectLst/>
              <a:latin typeface="+mn-lt"/>
              <a:cs typeface="Calibri"/>
            </a:endParaRPr>
          </a:p>
          <a:p>
            <a:pPr rtl="0" fontAlgn="base"/>
            <a:r>
              <a:rPr lang="en-US" sz="1200" b="1" i="0" kern="1200" dirty="0">
                <a:solidFill>
                  <a:schemeClr val="tx1"/>
                </a:solidFill>
                <a:effectLst/>
                <a:latin typeface="+mn-lt"/>
                <a:ea typeface="+mn-ea"/>
                <a:cs typeface="+mn-cs"/>
              </a:rPr>
              <a:t>Welcome caregivers. </a:t>
            </a:r>
            <a:r>
              <a:rPr lang="en-US" sz="1200" b="0" i="0" kern="1200" dirty="0">
                <a:solidFill>
                  <a:schemeClr val="tx1"/>
                </a:solidFill>
                <a:effectLst/>
                <a:latin typeface="+mn-lt"/>
                <a:ea typeface="+mn-ea"/>
                <a:cs typeface="+mn-cs"/>
              </a:rPr>
              <a:t>Introduce instructors and any other volunteers or helpers. </a:t>
            </a:r>
            <a:endParaRPr lang="en-US" sz="1200" b="0" i="0" kern="1200" dirty="0">
              <a:solidFill>
                <a:schemeClr val="tx1"/>
              </a:solidFill>
              <a:effectLst/>
              <a:latin typeface="+mn-lt"/>
              <a:cs typeface="Calibri"/>
            </a:endParaRPr>
          </a:p>
          <a:p>
            <a:pPr fontAlgn="base"/>
            <a:r>
              <a:rPr lang="en-US" sz="1200" b="1" i="0" kern="1200" dirty="0">
                <a:solidFill>
                  <a:schemeClr val="tx1"/>
                </a:solidFill>
                <a:effectLst/>
                <a:latin typeface="+mn-lt"/>
                <a:ea typeface="+mn-ea"/>
                <a:cs typeface="+mn-cs"/>
              </a:rPr>
              <a:t>Set expectations and open environment. </a:t>
            </a:r>
            <a:r>
              <a:rPr lang="en-US" b="0" i="0" kern="1200" dirty="0">
                <a:effectLst/>
              </a:rPr>
              <a:t>Explain that caregivers will learn how to </a:t>
            </a:r>
            <a:r>
              <a:rPr lang="en-US" dirty="0"/>
              <a:t>prepare quick and healthy snacks at home with </a:t>
            </a:r>
            <a:r>
              <a:rPr lang="en-US" b="0" i="0" kern="1200" dirty="0">
                <a:effectLst/>
              </a:rPr>
              <a:t>their kids, </a:t>
            </a:r>
            <a:r>
              <a:rPr lang="en-US" dirty="0"/>
              <a:t>and get some tips on </a:t>
            </a:r>
            <a:r>
              <a:rPr lang="en-US" b="0" i="0" kern="1200" dirty="0">
                <a:effectLst/>
              </a:rPr>
              <a:t>saving time and money.</a:t>
            </a:r>
            <a:endParaRPr lang="en-US" b="0" i="0" kern="1200" dirty="0">
              <a:effectLst/>
              <a:cs typeface="Calibri"/>
            </a:endParaRPr>
          </a:p>
          <a:p>
            <a:pPr rtl="0" fontAlgn="base"/>
            <a:r>
              <a:rPr lang="en-US" sz="1200" b="1" i="0" kern="1200" dirty="0">
                <a:solidFill>
                  <a:schemeClr val="tx1"/>
                </a:solidFill>
                <a:effectLst/>
                <a:latin typeface="+mn-lt"/>
                <a:ea typeface="+mn-ea"/>
                <a:cs typeface="+mn-cs"/>
              </a:rPr>
              <a:t>Virtual logistics. </a:t>
            </a:r>
            <a:r>
              <a:rPr lang="en-US" sz="1200" b="0" i="0" kern="1200" dirty="0">
                <a:solidFill>
                  <a:schemeClr val="tx1"/>
                </a:solidFill>
                <a:effectLst/>
                <a:latin typeface="+mn-lt"/>
                <a:ea typeface="+mn-ea"/>
                <a:cs typeface="+mn-cs"/>
              </a:rPr>
              <a:t>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Be respectful of presenters and other attendees. Try not to interrupt others when they’re speaking.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Please participate! We want to make this </a:t>
            </a:r>
            <a:r>
              <a:rPr lang="en-US" sz="1200" b="0" i="0" kern="1200" dirty="0" smtClean="0">
                <a:solidFill>
                  <a:schemeClr val="tx1"/>
                </a:solidFill>
                <a:effectLst/>
                <a:latin typeface="+mn-lt"/>
                <a:ea typeface="+mn-ea"/>
                <a:cs typeface="+mn-cs"/>
              </a:rPr>
              <a:t>session </a:t>
            </a:r>
            <a:r>
              <a:rPr lang="en-US" sz="1200" b="0" i="0" kern="1200" dirty="0">
                <a:solidFill>
                  <a:schemeClr val="tx1"/>
                </a:solidFill>
                <a:effectLst/>
                <a:latin typeface="+mn-lt"/>
                <a:ea typeface="+mn-ea"/>
                <a:cs typeface="+mn-cs"/>
              </a:rPr>
              <a:t>relevant to you, so please respond with your comments or questions. If speaking is disabled or you feel more comfortable, you can also type your responses or questions into the chat box as well. Enabling your camera is </a:t>
            </a:r>
            <a:r>
              <a:rPr lang="en-US" sz="1200" b="0" i="0" kern="1200" dirty="0" smtClean="0">
                <a:solidFill>
                  <a:schemeClr val="tx1"/>
                </a:solidFill>
                <a:effectLst/>
                <a:latin typeface="+mn-lt"/>
                <a:ea typeface="+mn-ea"/>
                <a:cs typeface="+mn-cs"/>
              </a:rPr>
              <a:t>optional</a:t>
            </a:r>
            <a:r>
              <a:rPr lang="en-US" sz="1200" b="0" i="0" kern="1200" baseline="0" dirty="0" smtClean="0">
                <a:solidFill>
                  <a:schemeClr val="tx1"/>
                </a:solidFill>
                <a:effectLst/>
                <a:latin typeface="+mn-lt"/>
                <a:ea typeface="+mn-ea"/>
                <a:cs typeface="+mn-cs"/>
              </a:rPr>
              <a:t> but encouraged.</a:t>
            </a:r>
            <a:endParaRPr lang="en-US" sz="1200" b="0" i="0" kern="1200" dirty="0">
              <a:solidFill>
                <a:schemeClr val="tx1"/>
              </a:solidFill>
              <a:effectLst/>
              <a:latin typeface="+mn-lt"/>
              <a:cs typeface="Calibri"/>
            </a:endParaRPr>
          </a:p>
          <a:p>
            <a:r>
              <a:rPr lang="en-US" b="1" dirty="0">
                <a:cs typeface="Calibri"/>
              </a:rPr>
              <a:t>ASK: </a:t>
            </a:r>
            <a:r>
              <a:rPr lang="en-US" i="1" dirty="0">
                <a:cs typeface="Calibri"/>
              </a:rPr>
              <a:t>What are some days/times that work for virtual trainings?  Any other topics of interest? </a:t>
            </a:r>
          </a:p>
          <a:p>
            <a:pPr fontAlgn="base"/>
            <a:r>
              <a:rPr lang="en-US" sz="1200" b="0" i="0" kern="1200" dirty="0">
                <a:solidFill>
                  <a:schemeClr val="tx1"/>
                </a:solidFill>
                <a:effectLst/>
                <a:latin typeface="+mn-lt"/>
                <a:ea typeface="+mn-ea"/>
                <a:cs typeface="+mn-cs"/>
              </a:rPr>
              <a:t> </a:t>
            </a:r>
            <a:r>
              <a:rPr lang="en-US" b="1" dirty="0"/>
              <a:t>Get to know each other</a:t>
            </a:r>
            <a:endParaRPr lang="en-US" sz="1200" b="0" i="0" kern="1200" dirty="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dirty="0"/>
              <a:t>ASK: </a:t>
            </a:r>
            <a:r>
              <a:rPr lang="en-US" sz="1200" i="1" dirty="0">
                <a:solidFill>
                  <a:srgbClr val="414141"/>
                </a:solidFill>
                <a:latin typeface="Arial"/>
                <a:cs typeface="Arial"/>
              </a:rPr>
              <a:t>mealtime success or challenges?</a:t>
            </a:r>
          </a:p>
          <a:p>
            <a:pPr marL="285750" indent="-285750">
              <a:buFont typeface="Arial"/>
              <a:buChar char="•"/>
            </a:pPr>
            <a:r>
              <a:rPr lang="en-US" dirty="0"/>
              <a:t>Make note of this information so you can focus on sharing tips that are most relevant for the age groups represented.</a:t>
            </a:r>
            <a:endParaRPr lang="en-US" b="1" dirty="0">
              <a:cs typeface="Calibri"/>
            </a:endParaRPr>
          </a:p>
          <a:p>
            <a:pPr marL="285750" indent="-285750">
              <a:buFont typeface="Arial"/>
              <a:buChar char="•"/>
            </a:pPr>
            <a:endParaRPr lang="en-US" dirty="0">
              <a:cs typeface="Calibri" panose="020F0502020204030204"/>
            </a:endParaRPr>
          </a:p>
          <a:p>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260865474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Goal: </a:t>
            </a:r>
            <a:r>
              <a:rPr lang="en-US"/>
              <a:t>Encourage participants to make smart choices about the foods they serve</a:t>
            </a:r>
            <a:r>
              <a:rPr lang="en-US" baseline="0"/>
              <a:t> to kids in their care.</a:t>
            </a:r>
            <a:r>
              <a:rPr lang="en-US"/>
              <a:t> </a:t>
            </a:r>
            <a:endParaRPr lang="en-US" baseline="0"/>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72048352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Early childhood experiences have a significant impact on shaping a child’s health and development. Eating behaviors begin to form in these early years and have lasting health effects on children in the future. As child care providers, we have the opportunity to create positive and healthy eating environments for kids to develop healthy eating behaviors and strong brain development. </a:t>
            </a:r>
          </a:p>
          <a:p>
            <a:endParaRPr lang="en-US"/>
          </a:p>
          <a:p>
            <a:endParaRPr lang="en-US"/>
          </a:p>
          <a:p>
            <a:endParaRPr lang="en-US"/>
          </a:p>
          <a:p>
            <a:endParaRPr lang="en-US">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4</a:t>
            </a:fld>
            <a:endParaRPr lang="en-US"/>
          </a:p>
        </p:txBody>
      </p:sp>
    </p:spTree>
    <p:extLst>
      <p:ext uri="{BB962C8B-B14F-4D97-AF65-F5344CB8AC3E}">
        <p14:creationId xmlns:p14="http://schemas.microsoft.com/office/powerpoint/2010/main" val="101176622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The acceptance of new foods is a slow process, but persistence is essential. It is important to continue introducing a variety of foods throughout early childhood – the variety of foods they accept is actually greater now (2-5 y.) than in later childhood. Children establish food preferences and dietary habits through age 6. Children may need to be offered a new food a dozen or more times before the will accept it.</a:t>
            </a: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5</a:t>
            </a:fld>
            <a:endParaRPr lang="en-US"/>
          </a:p>
        </p:txBody>
      </p:sp>
    </p:spTree>
    <p:extLst>
      <p:ext uri="{BB962C8B-B14F-4D97-AF65-F5344CB8AC3E}">
        <p14:creationId xmlns:p14="http://schemas.microsoft.com/office/powerpoint/2010/main" val="335827849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The CACFP program is the first tool we will discuss today</a:t>
            </a:r>
            <a:r>
              <a:rPr lang="en-US" baseline="0"/>
              <a:t> for informing </a:t>
            </a:r>
            <a:r>
              <a:rPr lang="en-US"/>
              <a:t>choices about food served to children.</a:t>
            </a:r>
            <a:endParaRPr lang="en-US" b="1">
              <a:cs typeface="Calibri"/>
            </a:endParaRPr>
          </a:p>
          <a:p>
            <a:r>
              <a:rPr lang="en-US" b="1"/>
              <a:t>ASK: </a:t>
            </a:r>
            <a:r>
              <a:rPr lang="en-US"/>
              <a:t>How many of you are familiar with CACFP? How many of you already</a:t>
            </a:r>
            <a:r>
              <a:rPr lang="en-US" baseline="0"/>
              <a:t> participate?</a:t>
            </a:r>
            <a:endParaRPr lang="en-US" baseline="0">
              <a:cs typeface="Calibri"/>
            </a:endParaRPr>
          </a:p>
          <a:p>
            <a:endParaRPr lang="en-US" baseline="0"/>
          </a:p>
          <a:p>
            <a:r>
              <a:rPr lang="en-US" b="1"/>
              <a:t>SHARE</a:t>
            </a:r>
            <a:r>
              <a:rPr lang="en-US" b="1" baseline="0"/>
              <a:t>: </a:t>
            </a:r>
            <a:r>
              <a:rPr lang="en-US" baseline="0"/>
              <a:t>CACFP is a Federal program that provides reimbursement for healthy meals and snacks served in child care, in an effort to ensure that children get the healthy foods and nutrients they need.</a:t>
            </a:r>
            <a:r>
              <a:rPr lang="en-US"/>
              <a:t> </a:t>
            </a:r>
            <a:endParaRPr lang="en-US" baseline="0">
              <a:cs typeface="Calibri"/>
            </a:endParaRPr>
          </a:p>
          <a:p>
            <a:endParaRPr lang="en-US" baseline="0"/>
          </a:p>
          <a:p>
            <a:r>
              <a:rPr lang="en-US" baseline="0"/>
              <a:t>Tip: Depending on the group’s participation, familiarity, and interest in CACFP, you may choose not to cover the following CACFP information in detail. Assess your group’s background early in this module. If your group is not participating in CACFP, consider bringing someone in to explain enrollment.</a:t>
            </a:r>
            <a:r>
              <a:rPr lang="en-US"/>
              <a:t>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348237904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 </a:t>
            </a:r>
            <a:r>
              <a:rPr lang="en-US" dirty="0"/>
              <a:t>More information on CACFP portion</a:t>
            </a:r>
            <a:r>
              <a:rPr lang="en-US" baseline="0" dirty="0"/>
              <a:t> requirements on </a:t>
            </a:r>
            <a:r>
              <a:rPr lang="en-US" dirty="0"/>
              <a:t>their website </a:t>
            </a:r>
            <a:r>
              <a:rPr lang="en-US" dirty="0">
                <a:hlinkClick r:id="rId3"/>
              </a:rPr>
              <a:t>https://www.fns.usda.gov/cacfp/meals-and-snacks</a:t>
            </a:r>
            <a:endParaRPr lang="en-US" b="1"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94850494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This is normally the timeline for applying for the CACFP program.  However, currently there are some exceptions to some of their requirements found here;</a:t>
            </a:r>
            <a:r>
              <a:rPr lang="en-US" b="1"/>
              <a:t> </a:t>
            </a:r>
            <a:r>
              <a:rPr lang="en-US">
                <a:hlinkClick r:id="rId3"/>
              </a:rPr>
              <a:t>https://www.colorado.gov/pacific/cdphe/cacfp</a:t>
            </a:r>
            <a:endParaRPr lang="en-US"/>
          </a:p>
          <a:p>
            <a:r>
              <a:rPr lang="en-US"/>
              <a:t>There are nationwide waivers issued by the USDA in response to COVID-19 and are based on the exceptional circumstances of this public health emergency. View the nationwide waivers and CACFP procedure memos </a:t>
            </a:r>
            <a:r>
              <a:rPr lang="en-US" u="sng">
                <a:hlinkClick r:id="rId4"/>
              </a:rPr>
              <a:t>here</a:t>
            </a:r>
            <a:r>
              <a:rPr lang="en-US"/>
              <a:t>. </a:t>
            </a:r>
            <a:endParaRPr lang="en-US">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8</a:t>
            </a:fld>
            <a:endParaRPr lang="en-US"/>
          </a:p>
        </p:txBody>
      </p:sp>
    </p:spTree>
    <p:extLst>
      <p:ext uri="{BB962C8B-B14F-4D97-AF65-F5344CB8AC3E}">
        <p14:creationId xmlns:p14="http://schemas.microsoft.com/office/powerpoint/2010/main" val="216736286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1">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9</a:t>
            </a:fld>
            <a:endParaRPr lang="en-US"/>
          </a:p>
        </p:txBody>
      </p:sp>
    </p:spTree>
    <p:extLst>
      <p:ext uri="{BB962C8B-B14F-4D97-AF65-F5344CB8AC3E}">
        <p14:creationId xmlns:p14="http://schemas.microsoft.com/office/powerpoint/2010/main" val="420181634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MyPlate</a:t>
            </a:r>
            <a:r>
              <a:rPr lang="en-US" baseline="0"/>
              <a:t> is </a:t>
            </a:r>
            <a:r>
              <a:rPr lang="en-US"/>
              <a:t>a tool</a:t>
            </a:r>
            <a:r>
              <a:rPr lang="en-US" baseline="0"/>
              <a:t> for identifying healthy foods to serve to children. You will notice some differences between CACFP meal patterns and MyPlate. For example, milk in CACFP does not include anything but fluid milk, whereas the dairy group illustrated by a glass of milk to the side of MyPlate includes other dairy products, such as yogurt and cheese. Programs participating in CACFP should defer to CACFP to ensure reimbursement, but MyPlate can be a great tool for teaching and to guide healthier choices among CACFP creditable foods. The remainder of this module follows MyPlate.</a:t>
            </a:r>
            <a:r>
              <a:rPr lang="en-US"/>
              <a:t> </a:t>
            </a:r>
          </a:p>
          <a:p>
            <a:endParaRPr lang="en-US"/>
          </a:p>
          <a:p>
            <a:r>
              <a:rPr lang="en-US" b="1"/>
              <a:t>ASK</a:t>
            </a:r>
            <a:r>
              <a:rPr lang="en-US" b="1" baseline="0"/>
              <a:t>: </a:t>
            </a:r>
            <a:r>
              <a:rPr lang="en-US" baseline="0"/>
              <a:t>Why is it important to eat from all five</a:t>
            </a:r>
            <a:r>
              <a:rPr lang="en-US"/>
              <a:t> food groups</a:t>
            </a:r>
            <a:r>
              <a:rPr lang="en-US" baseline="0"/>
              <a:t>?</a:t>
            </a:r>
            <a:endParaRPr lang="en-US" baseline="0">
              <a:cs typeface="Calibri"/>
            </a:endParaRPr>
          </a:p>
          <a:p>
            <a:r>
              <a:rPr lang="en-US" b="1"/>
              <a:t>SHARE</a:t>
            </a:r>
            <a:r>
              <a:rPr lang="en-US" b="1" baseline="0"/>
              <a:t>: </a:t>
            </a:r>
            <a:r>
              <a:rPr lang="en-US" baseline="0"/>
              <a:t>Each food group provides important vitamins and nutrients, so it’s good to eat from every food group, every day.</a:t>
            </a:r>
            <a:endParaRPr lang="en-US" baseline="0">
              <a:cs typeface="Calibri"/>
            </a:endParaRPr>
          </a:p>
          <a:p>
            <a:endParaRPr lang="en-US" b="0" baseline="0"/>
          </a:p>
          <a:p>
            <a:r>
              <a:rPr lang="en-US" b="1"/>
              <a:t>ASK</a:t>
            </a:r>
            <a:r>
              <a:rPr lang="en-US" b="0" i="1" baseline="0"/>
              <a:t>: </a:t>
            </a:r>
            <a:r>
              <a:rPr lang="en-US" b="0" i="0" baseline="0"/>
              <a:t>What do you notice about the way food is served on MyPlate? (e.g.</a:t>
            </a:r>
            <a:r>
              <a:rPr lang="en-US" b="0" baseline="0"/>
              <a:t>½ fruits &amp; veggies, ¼ grains, and ¼ protein). </a:t>
            </a:r>
            <a:r>
              <a:rPr lang="en-US" b="0" i="0" baseline="0"/>
              <a:t>How does this compare to the way you usually serve your plate?</a:t>
            </a:r>
            <a:r>
              <a:rPr lang="en-US"/>
              <a:t>  </a:t>
            </a:r>
            <a:endParaRPr lang="en-US" b="0" i="0" baseline="0">
              <a:cs typeface="Calibri"/>
            </a:endParaRPr>
          </a:p>
          <a:p>
            <a:endParaRPr lang="en-US" b="0" i="1" baseline="0"/>
          </a:p>
          <a:p>
            <a:r>
              <a:rPr lang="en-US" b="1"/>
              <a:t>ASK</a:t>
            </a:r>
            <a:r>
              <a:rPr lang="en-US" b="0" i="1" baseline="0"/>
              <a:t>: </a:t>
            </a:r>
            <a:r>
              <a:rPr lang="en-US" b="0" i="0" baseline="0"/>
              <a:t>How can MyPlate help you think about making healthy choices when you’re serving a mixed dish like pizza or quesadillas?</a:t>
            </a:r>
            <a:endParaRPr lang="en-US" b="0" i="0" baseline="0">
              <a:cs typeface="Calibri"/>
            </a:endParaRPr>
          </a:p>
          <a:p>
            <a:r>
              <a:rPr lang="en-US" b="1"/>
              <a:t>SHARE</a:t>
            </a:r>
            <a:r>
              <a:rPr lang="en-US" b="1" i="0" baseline="0"/>
              <a:t>: </a:t>
            </a:r>
            <a:r>
              <a:rPr lang="en-US" b="0" i="0" baseline="0"/>
              <a:t>MyPlate is a symbol that helps remind us how to build a healthy diet – not an exact replica of our plate.</a:t>
            </a:r>
            <a:endParaRPr lang="en-US" b="0" i="0" baseline="0">
              <a:cs typeface="Calibri"/>
            </a:endParaRPr>
          </a:p>
          <a:p>
            <a:r>
              <a:rPr lang="en-US" b="0" i="1" baseline="0"/>
              <a:t>Guide participants to break down a dish like pizza into food groups. Then, have them suggest ideas for adjusting ingredients to follow MyPlate themes, like topping the pizza with lots of veggies and smaller amounts of proteins and dairy, and using a whole wheat crust.</a:t>
            </a:r>
            <a:r>
              <a:rPr lang="en-US" i="1"/>
              <a:t> </a:t>
            </a:r>
            <a:endParaRPr lang="en-US" b="0" i="1" baseline="0">
              <a:cs typeface="Calibri"/>
            </a:endParaRPr>
          </a:p>
          <a:p>
            <a:endParaRPr lang="en-US" b="0" i="1"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100240524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ASK: </a:t>
            </a:r>
            <a:r>
              <a:rPr lang="en-US" b="0" i="0" baseline="0"/>
              <a:t>Do you think </a:t>
            </a:r>
            <a:r>
              <a:rPr lang="en-US" b="0" i="1" baseline="0"/>
              <a:t>all</a:t>
            </a:r>
            <a:r>
              <a:rPr lang="en-US" b="0" i="0" baseline="0"/>
              <a:t> foods within each food group are OK to eat everyday? For example, cake falls into the grains category. Is that OK to eat everyday? What are some examples of “sometimes” foods vs. “everyday” foods in the other food groups? (e.g. apple pie vs. apples in the fruits food group).</a:t>
            </a:r>
            <a:endParaRPr lang="en-US"/>
          </a:p>
        </p:txBody>
      </p:sp>
      <p:sp>
        <p:nvSpPr>
          <p:cNvPr id="4" name="Slide Number Placeholder 3"/>
          <p:cNvSpPr>
            <a:spLocks noGrp="1"/>
          </p:cNvSpPr>
          <p:nvPr>
            <p:ph type="sldNum" sz="quarter" idx="10"/>
          </p:nvPr>
        </p:nvSpPr>
        <p:spPr/>
        <p:txBody>
          <a:bodyPr/>
          <a:lstStyle/>
          <a:p>
            <a:fld id="{39B9FBFF-E2A6-4318-878B-CDA5F043C3CE}" type="slidenum">
              <a:rPr lang="en-US" smtClean="0"/>
              <a:t>11</a:t>
            </a:fld>
            <a:endParaRPr lang="en-US"/>
          </a:p>
        </p:txBody>
      </p:sp>
    </p:spTree>
    <p:extLst>
      <p:ext uri="{BB962C8B-B14F-4D97-AF65-F5344CB8AC3E}">
        <p14:creationId xmlns:p14="http://schemas.microsoft.com/office/powerpoint/2010/main" val="194345803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t>Highlight the MyPlate recommendation to make half your plate fruits and vegetables. </a:t>
            </a:r>
          </a:p>
          <a:p>
            <a:pPr>
              <a:defRPr/>
            </a:pPr>
            <a:endParaRPr lang="en-US" b="1">
              <a:cs typeface="Calibri"/>
            </a:endParaRPr>
          </a:p>
          <a:p>
            <a:pPr>
              <a:defRPr/>
            </a:pPr>
            <a:r>
              <a:rPr lang="en-US"/>
              <a:t>Emphasize the importance of </a:t>
            </a:r>
            <a:r>
              <a:rPr lang="en-US" b="0" baseline="0"/>
              <a:t>choosing produce of all different colors and from different parts of the </a:t>
            </a:r>
            <a:r>
              <a:rPr lang="en-US"/>
              <a:t>plant. </a:t>
            </a:r>
          </a:p>
          <a:p>
            <a:pPr>
              <a:defRPr/>
            </a:pPr>
            <a:endParaRPr lang="en-US"/>
          </a:p>
          <a:p>
            <a:pPr>
              <a:defRPr/>
            </a:pPr>
            <a:r>
              <a:rPr lang="en-US"/>
              <a:t>Encourage providers to serve a variety of fruits and choose whole fruits (fresh, canned, dried, or frozen) more often than juice. Discuss limiting juice intake to no more than 4 ounces per day. Discuss limiting juice intake to 4 ounces for children ages 1–3, 4–6 ounces for children ages 4–6, and 8 ounces for older children and adults. </a:t>
            </a:r>
            <a:endParaRPr lang="en-US">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10"/>
          </p:nvPr>
        </p:nvSpPr>
        <p:spPr/>
        <p:txBody>
          <a:bodyPr/>
          <a:lstStyle/>
          <a:p>
            <a:fld id="{39B9FBFF-E2A6-4318-878B-CDA5F043C3CE}" type="slidenum">
              <a:rPr lang="en-US" smtClean="0"/>
              <a:t>12</a:t>
            </a:fld>
            <a:endParaRPr lang="en-US"/>
          </a:p>
        </p:txBody>
      </p:sp>
    </p:spTree>
    <p:extLst>
      <p:ext uri="{BB962C8B-B14F-4D97-AF65-F5344CB8AC3E}">
        <p14:creationId xmlns:p14="http://schemas.microsoft.com/office/powerpoint/2010/main" val="421985946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a:lnSpc>
                <a:spcPct val="100000"/>
              </a:lnSpc>
              <a:spcBef>
                <a:spcPts val="0"/>
              </a:spcBef>
              <a:spcAft>
                <a:spcPts val="0"/>
              </a:spcAft>
              <a:buClrTx/>
              <a:buSzTx/>
              <a:buFontTx/>
              <a:buNone/>
              <a:tabLst/>
              <a:defRPr/>
            </a:pPr>
            <a:r>
              <a:rPr lang="en-US" b="1"/>
              <a:t>SHARE</a:t>
            </a:r>
            <a:r>
              <a:rPr lang="en-US" b="1" i="0" baseline="0"/>
              <a:t>: </a:t>
            </a:r>
            <a:r>
              <a:rPr lang="en-US" b="0" i="0" baseline="0"/>
              <a:t>We know that it’s important to offer kids a variety of fruits and vegetables. But we also know that introducing new foods can be a challenge with young kid. Children may not accept new foods on the first (or first several) tries. Their palates are still developing, and they need to be introduced to new foods, flavors, and textures gradually.</a:t>
            </a:r>
            <a:endParaRPr lang="en-US" b="1">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0" i="0" baseline="0"/>
          </a:p>
          <a:p>
            <a:pPr>
              <a:defRPr/>
            </a:pPr>
            <a:r>
              <a:rPr lang="en-US"/>
              <a:t>In addition to offering </a:t>
            </a:r>
            <a:r>
              <a:rPr lang="en-US" b="0" i="0" baseline="0"/>
              <a:t> fruits and vegetables of all colors </a:t>
            </a:r>
            <a:r>
              <a:rPr lang="en-US"/>
              <a:t>and part of the plant, we can also</a:t>
            </a:r>
            <a:r>
              <a:rPr lang="en-US" b="0" i="0" baseline="0"/>
              <a:t> </a:t>
            </a:r>
            <a:r>
              <a:rPr lang="en-US"/>
              <a:t>think</a:t>
            </a:r>
            <a:r>
              <a:rPr lang="en-US" b="0" i="0" baseline="0"/>
              <a:t> of different ways to prepare and serve fruits and vegetables. Here’s a quick example of three different ways that carrots can be </a:t>
            </a:r>
            <a:r>
              <a:rPr lang="en-US"/>
              <a:t>prepared—this would be the same for other vegetables as well, such as broccoli, bell peppers, and cauliflower.  </a:t>
            </a:r>
            <a:r>
              <a:rPr lang="en-US" b="1"/>
              <a:t>Play Video</a:t>
            </a:r>
            <a:endParaRPr lang="en-US" b="1">
              <a:cs typeface="Calibri"/>
            </a:endParaRPr>
          </a:p>
        </p:txBody>
      </p:sp>
      <p:sp>
        <p:nvSpPr>
          <p:cNvPr id="4" name="Slide Number Placeholder 3"/>
          <p:cNvSpPr>
            <a:spLocks noGrp="1"/>
          </p:cNvSpPr>
          <p:nvPr>
            <p:ph type="sldNum" sz="quarter" idx="10"/>
          </p:nvPr>
        </p:nvSpPr>
        <p:spPr/>
        <p:txBody>
          <a:bodyPr/>
          <a:lstStyle/>
          <a:p>
            <a:fld id="{39B9FBFF-E2A6-4318-878B-CDA5F043C3CE}" type="slidenum">
              <a:rPr lang="en-US" smtClean="0"/>
              <a:t>13</a:t>
            </a:fld>
            <a:endParaRPr lang="en-US"/>
          </a:p>
        </p:txBody>
      </p:sp>
    </p:spTree>
    <p:extLst>
      <p:ext uri="{BB962C8B-B14F-4D97-AF65-F5344CB8AC3E}">
        <p14:creationId xmlns:p14="http://schemas.microsoft.com/office/powerpoint/2010/main" val="131342868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baseline="0"/>
              <a:t>SHARE: </a:t>
            </a:r>
            <a:r>
              <a:rPr lang="en-US"/>
              <a:t>Another way</a:t>
            </a:r>
            <a:r>
              <a:rPr lang="en-US" b="0" baseline="0"/>
              <a:t> to add more fruits and vegetables to your menu, is to use a variety of forms.</a:t>
            </a:r>
            <a:r>
              <a:rPr lang="en-US"/>
              <a:t> </a:t>
            </a:r>
            <a:endParaRPr lang="en-US" b="1" baseline="0">
              <a:cs typeface="Calibri"/>
            </a:endParaRPr>
          </a:p>
          <a:p>
            <a:endParaRPr lang="en-US" b="1"/>
          </a:p>
          <a:p>
            <a:r>
              <a:rPr lang="en-US" b="1" baseline="0"/>
              <a:t>Ask: </a:t>
            </a:r>
            <a:r>
              <a:rPr lang="en-US"/>
              <a:t>What kinds of fruits and vegetables do you usually buy? Are they fresh, frozen, or canned? Why do you typically choose that form (fresh, frozen, or canned)? </a:t>
            </a:r>
          </a:p>
          <a:p>
            <a:endParaRPr lang="en-US" b="1" baseline="0"/>
          </a:p>
          <a:p>
            <a:r>
              <a:rPr lang="en-US" b="1" baseline="0"/>
              <a:t>Share: </a:t>
            </a:r>
            <a:r>
              <a:rPr lang="en-US"/>
              <a:t>There is not a “best” form. </a:t>
            </a:r>
          </a:p>
          <a:p>
            <a:r>
              <a:rPr lang="en-US"/>
              <a:t>Discuss the pros and cons of each, as well as ways to make smart choices about whichever form you choose. </a:t>
            </a:r>
            <a:endParaRPr lang="en-US">
              <a:cs typeface="Calibri"/>
            </a:endParaRPr>
          </a:p>
          <a:p>
            <a:endParaRPr lang="en-US">
              <a:cs typeface="Calibri"/>
            </a:endParaRPr>
          </a:p>
          <a:p>
            <a:r>
              <a:rPr lang="en-US">
                <a:cs typeface="Calibri"/>
              </a:rPr>
              <a:t>You may also find that kids prefer one form or another. If children in your care don't care for one form, you may want to try another. </a:t>
            </a:r>
          </a:p>
          <a:p>
            <a:endParaRPr lang="en-US">
              <a:cs typeface="Calibri"/>
            </a:endParaRPr>
          </a:p>
          <a:p>
            <a:r>
              <a:rPr lang="en-US">
                <a:cs typeface="Calibri"/>
              </a:rPr>
              <a:t>When we are thinking about the forms, cost plays into our decision making. In this example, we can see looking at the unit pricing in the orange boxes, that canned peaches are the cheaper options.  </a:t>
            </a:r>
          </a:p>
          <a:p>
            <a:endParaRPr lang="en-US">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102B909E-84F3-4FB4-8F89-5039DD2D5B7F}" type="slidenum">
              <a:rPr lang="en-US" smtClean="0"/>
              <a:t>14</a:t>
            </a:fld>
            <a:endParaRPr lang="en-US"/>
          </a:p>
        </p:txBody>
      </p:sp>
    </p:spTree>
    <p:extLst>
      <p:ext uri="{BB962C8B-B14F-4D97-AF65-F5344CB8AC3E}">
        <p14:creationId xmlns:p14="http://schemas.microsoft.com/office/powerpoint/2010/main" val="251425205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defTabSz="928046">
              <a:defRPr/>
            </a:pPr>
            <a:r>
              <a:rPr lang="en-US" b="1"/>
              <a:t>Share: </a:t>
            </a:r>
            <a:r>
              <a:rPr lang="en-US" b="0" baseline="0"/>
              <a:t>Label reading is another tool we can use to make healthier choices. </a:t>
            </a:r>
            <a:r>
              <a:rPr lang="en-US"/>
              <a:t>The </a:t>
            </a:r>
            <a:r>
              <a:rPr lang="en-US" b="0" baseline="0"/>
              <a:t>nutrition facts panel can help us identify foods that are lower in fat, sugar, and sodium.</a:t>
            </a:r>
            <a:r>
              <a:rPr lang="en-US"/>
              <a:t> </a:t>
            </a:r>
            <a:r>
              <a:rPr lang="en-US">
                <a:cs typeface="Calibri"/>
              </a:rPr>
              <a:t> The first thing we want to do when looking at a label is identify the serving size. </a:t>
            </a:r>
            <a:r>
              <a:rPr lang="en-US" b="0" i="0" baseline="0"/>
              <a:t> The serving size is the amount of food that the rest of the facts on the panel are based on. Ask yourself, “how many servings am I eating?” and multiply or divide the rest of the information accordingly.</a:t>
            </a:r>
            <a:r>
              <a:rPr lang="en-US"/>
              <a:t> </a:t>
            </a:r>
            <a:endParaRPr lang="en-US" b="0" i="0" baseline="0">
              <a:cs typeface="Calibri" panose="020F0502020204030204"/>
            </a:endParaRPr>
          </a:p>
          <a:p>
            <a:pPr defTabSz="928046">
              <a:defRPr/>
            </a:pPr>
            <a:endParaRPr lang="en-US" b="0" i="1" baseline="0">
              <a:cs typeface="Calibri"/>
            </a:endParaRPr>
          </a:p>
          <a:p>
            <a:pPr defTabSz="928046">
              <a:defRPr/>
            </a:pPr>
            <a:r>
              <a:rPr lang="en-US" b="1" baseline="0"/>
              <a:t>Share:</a:t>
            </a:r>
            <a:r>
              <a:rPr lang="en-US" b="1"/>
              <a:t> </a:t>
            </a:r>
            <a:r>
              <a:rPr lang="en-US"/>
              <a:t>Once we know the serving size, we can take a look at some of the key nutrients, which you see highlighted here: fat, sodium and sugar. An easy way to compare is to look at the percentages on the right. The</a:t>
            </a:r>
            <a:r>
              <a:rPr lang="en-US" b="1"/>
              <a:t> </a:t>
            </a:r>
            <a:r>
              <a:rPr lang="en-US" b="0" baseline="0"/>
              <a:t>% Daily Value tells us whether a food is high or low in a nutrient </a:t>
            </a:r>
            <a:r>
              <a:rPr lang="en-US"/>
              <a:t>– and generally</a:t>
            </a:r>
            <a:r>
              <a:rPr lang="en-US" b="0" baseline="0"/>
              <a:t> </a:t>
            </a:r>
            <a:r>
              <a:rPr lang="en-US"/>
              <a:t>we say that </a:t>
            </a:r>
            <a:r>
              <a:rPr lang="en-US" b="0" baseline="0"/>
              <a:t>20% or more is high; 5% or less is low.</a:t>
            </a:r>
            <a:endParaRPr lang="en-US" b="0" baseline="0">
              <a:cs typeface="Calibri"/>
            </a:endParaRPr>
          </a:p>
          <a:p>
            <a:pPr defTabSz="928046">
              <a:defRPr/>
            </a:pPr>
            <a:endParaRPr lang="en-US">
              <a:cs typeface="Calibri"/>
            </a:endParaRPr>
          </a:p>
          <a:p>
            <a:pPr defTabSz="928046">
              <a:defRPr/>
            </a:pPr>
            <a:r>
              <a:rPr lang="en-US">
                <a:cs typeface="Calibri"/>
              </a:rPr>
              <a:t>We aim low for saturated fat, sodium and added sugar. We aim high for fiber and vitamins. </a:t>
            </a:r>
          </a:p>
          <a:p>
            <a:pPr defTabSz="928046">
              <a:defRPr/>
            </a:pPr>
            <a:endParaRPr lang="en-US">
              <a:cs typeface="Calibri"/>
            </a:endParaRPr>
          </a:p>
          <a:p>
            <a:pPr defTabSz="928046">
              <a:defRPr/>
            </a:pPr>
            <a:r>
              <a:rPr lang="en-US" b="1">
                <a:cs typeface="Calibri"/>
              </a:rPr>
              <a:t>ASK: </a:t>
            </a:r>
            <a:r>
              <a:rPr lang="en-US">
                <a:cs typeface="Calibri"/>
              </a:rPr>
              <a:t>Any questions on what to look at with labels before we look at another example?</a:t>
            </a:r>
          </a:p>
          <a:p>
            <a:pPr defTabSz="928046">
              <a:defRPr/>
            </a:pPr>
            <a:endParaRPr lang="en-US" b="0" i="0" baseline="0">
              <a:cs typeface="Calibri"/>
            </a:endParaRPr>
          </a:p>
          <a:p>
            <a:pPr defTabSz="928046">
              <a:defRPr/>
            </a:pPr>
            <a:r>
              <a:rPr lang="en-US" b="1" i="0" baseline="0">
                <a:cs typeface="Calibri"/>
              </a:rPr>
              <a:t>Share: Reading Food Labels </a:t>
            </a:r>
            <a:r>
              <a:rPr lang="en-US" b="0" i="0" baseline="0">
                <a:cs typeface="Calibri"/>
              </a:rPr>
              <a:t>handout will be included in your packet.</a:t>
            </a:r>
          </a:p>
        </p:txBody>
      </p:sp>
      <p:sp>
        <p:nvSpPr>
          <p:cNvPr id="4" name="Slide Number Placeholder 3"/>
          <p:cNvSpPr>
            <a:spLocks noGrp="1"/>
          </p:cNvSpPr>
          <p:nvPr>
            <p:ph type="sldNum" sz="quarter" idx="5"/>
          </p:nvPr>
        </p:nvSpPr>
        <p:spPr/>
        <p:txBody>
          <a:bodyPr/>
          <a:lstStyle/>
          <a:p>
            <a:fld id="{102B909E-84F3-4FB4-8F89-5039DD2D5B7F}" type="slidenum">
              <a:rPr lang="en-US" smtClean="0"/>
              <a:t>15</a:t>
            </a:fld>
            <a:endParaRPr lang="en-US"/>
          </a:p>
        </p:txBody>
      </p:sp>
    </p:spTree>
    <p:extLst>
      <p:ext uri="{BB962C8B-B14F-4D97-AF65-F5344CB8AC3E}">
        <p14:creationId xmlns:p14="http://schemas.microsoft.com/office/powerpoint/2010/main" val="404543224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SHARE</a:t>
            </a:r>
            <a:r>
              <a:rPr lang="en-US"/>
              <a:t>: We talked earlier about how canned produce can be a well-priced alternative to fresh, particularly when that produce is out-of-season. However, when we are choosing canned fruit, we want to make sure we're limiting added sugar. </a:t>
            </a:r>
            <a:endParaRPr lang="en-US">
              <a:cs typeface="Calibri"/>
            </a:endParaRPr>
          </a:p>
          <a:p>
            <a:endParaRPr lang="en-US">
              <a:cs typeface="Calibri"/>
            </a:endParaRPr>
          </a:p>
          <a:p>
            <a:r>
              <a:rPr lang="en-US">
                <a:cs typeface="Calibri"/>
              </a:rPr>
              <a:t>Compare labels. </a:t>
            </a:r>
          </a:p>
          <a:p>
            <a:endParaRPr lang="en-US">
              <a:cs typeface="Calibri"/>
            </a:endParaRPr>
          </a:p>
          <a:p>
            <a:r>
              <a:rPr lang="en-US" b="1">
                <a:cs typeface="Calibri"/>
              </a:rPr>
              <a:t>SHARE</a:t>
            </a:r>
            <a:r>
              <a:rPr lang="en-US">
                <a:cs typeface="Calibri"/>
              </a:rPr>
              <a:t>: We would also want to watch the added salt when choosing canned vegetables. Look for no salt added or low-sodium. </a:t>
            </a:r>
            <a:endParaRPr lang="en-US"/>
          </a:p>
          <a:p>
            <a:endParaRPr lang="en-US">
              <a:cs typeface="Calibri"/>
            </a:endParaRPr>
          </a:p>
          <a:p>
            <a:r>
              <a:rPr lang="en-US" b="1">
                <a:cs typeface="Calibri"/>
              </a:rPr>
              <a:t>ASK: </a:t>
            </a:r>
            <a:r>
              <a:rPr lang="en-US">
                <a:cs typeface="Calibri"/>
              </a:rPr>
              <a:t>If you already have a can of peaches in heavy syrup or a can of green beans with added salt, what can you do to still use what you have, but reduce the sugar or salt intake? </a:t>
            </a:r>
          </a:p>
          <a:p>
            <a:r>
              <a:rPr lang="en-US" b="1">
                <a:cs typeface="Calibri"/>
              </a:rPr>
              <a:t>SHARE: </a:t>
            </a:r>
            <a:r>
              <a:rPr lang="en-US">
                <a:cs typeface="Calibri"/>
              </a:rPr>
              <a:t>Rinsing canned fruits and vegetables will get rid of up to 40% of that extra salt or sugar. </a:t>
            </a:r>
          </a:p>
          <a:p>
            <a:endParaRPr lang="en-US"/>
          </a:p>
          <a:p>
            <a:endParaRPr lang="en-US"/>
          </a:p>
          <a:p>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16</a:t>
            </a:fld>
            <a:endParaRPr lang="en-US"/>
          </a:p>
        </p:txBody>
      </p:sp>
    </p:spTree>
    <p:extLst>
      <p:ext uri="{BB962C8B-B14F-4D97-AF65-F5344CB8AC3E}">
        <p14:creationId xmlns:p14="http://schemas.microsoft.com/office/powerpoint/2010/main" val="404147836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a:t>
            </a:r>
            <a:r>
              <a:rPr lang="en-US">
                <a:cs typeface="Calibri"/>
              </a:rPr>
              <a:t> We just discussed several ways that we can incorporate more fruits and vegetables into our menus. Now we'll take some time to discuss in small groups some of the creative ways that you have introduced fruits and vegetable to the kids in your care. We can also talk a little bit about what successes and challenges you have experienced when offering fruits and vegetables to kids. </a:t>
            </a:r>
            <a:endParaRPr lang="en-US" b="1">
              <a:cs typeface="Calibri"/>
            </a:endParaRPr>
          </a:p>
          <a:p>
            <a:endParaRPr lang="en-US" b="1">
              <a:cs typeface="Calibri"/>
            </a:endParaRPr>
          </a:p>
          <a:p>
            <a:r>
              <a:rPr lang="en-US">
                <a:cs typeface="Calibri"/>
              </a:rPr>
              <a:t>We will take about 5 to 7 minutes in small group discussion. Please nominate one person in your group to share back with the larger group when we return. </a:t>
            </a:r>
            <a:endParaRPr lang="en-US" b="1">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17</a:t>
            </a:fld>
            <a:endParaRPr lang="en-US"/>
          </a:p>
        </p:txBody>
      </p:sp>
    </p:spTree>
    <p:extLst>
      <p:ext uri="{BB962C8B-B14F-4D97-AF65-F5344CB8AC3E}">
        <p14:creationId xmlns:p14="http://schemas.microsoft.com/office/powerpoint/2010/main" val="92149623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Give participants a time to return to the session (5 to 10 minutes).</a:t>
            </a:r>
          </a:p>
        </p:txBody>
      </p:sp>
      <p:sp>
        <p:nvSpPr>
          <p:cNvPr id="4" name="Slide Number Placeholder 3"/>
          <p:cNvSpPr>
            <a:spLocks noGrp="1"/>
          </p:cNvSpPr>
          <p:nvPr>
            <p:ph type="sldNum" sz="quarter" idx="5"/>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69730907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a:t>Share: </a:t>
            </a:r>
            <a:r>
              <a:rPr lang="en-US" b="0" baseline="0"/>
              <a:t>Fats are part of a healthy diet, but there are “healthy” fats and “unhealthy” fats.</a:t>
            </a:r>
            <a:r>
              <a:rPr lang="en-US"/>
              <a:t> </a:t>
            </a:r>
            <a:endParaRPr lang="en-US" b="1">
              <a:cs typeface="Calibri"/>
            </a:endParaRP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1"/>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a:t>Ask:</a:t>
            </a:r>
            <a:r>
              <a:rPr lang="en-US" b="1" baseline="0"/>
              <a:t> </a:t>
            </a:r>
            <a:r>
              <a:rPr lang="en-US" b="0"/>
              <a:t>Have</a:t>
            </a:r>
            <a:r>
              <a:rPr lang="en-US" b="0" baseline="0"/>
              <a:t> you heard of “healthy” and “unhealthy” fats? What do you know about them?</a:t>
            </a:r>
            <a:endParaRPr lang="en-US" b="0" baseline="0">
              <a:cs typeface="Calibri"/>
            </a:endParaRP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359467861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Tip: Explain that fats are part of a healthy diet, but point out the difference</a:t>
            </a:r>
            <a:r>
              <a:rPr lang="en-US" baseline="0"/>
              <a:t> between “healthy fats” and “unhealthy fats.”</a:t>
            </a:r>
            <a:r>
              <a:rPr lang="en-US"/>
              <a:t> </a:t>
            </a:r>
            <a:endParaRPr lang="en-US">
              <a:cs typeface="Calibri"/>
            </a:endParaRPr>
          </a:p>
          <a:p>
            <a:endParaRPr lang="en-US" b="0" baseline="0"/>
          </a:p>
          <a:p>
            <a:r>
              <a:rPr lang="en-US" b="1" baseline="0"/>
              <a:t>Share</a:t>
            </a:r>
            <a:r>
              <a:rPr lang="en-US" b="0" baseline="0"/>
              <a:t>:</a:t>
            </a:r>
            <a:endParaRPr lang="en-US">
              <a:cs typeface="Calibri"/>
            </a:endParaRPr>
          </a:p>
          <a:p>
            <a:pPr marL="171450" indent="-171450">
              <a:buFont typeface="Arial"/>
              <a:buChar char="•"/>
            </a:pPr>
            <a:r>
              <a:rPr lang="en-US"/>
              <a:t>Unsaturated</a:t>
            </a:r>
            <a:r>
              <a:rPr lang="en-US" b="0" i="0" baseline="0"/>
              <a:t> fats </a:t>
            </a:r>
            <a:r>
              <a:rPr lang="en-US" b="0" baseline="0"/>
              <a:t>are the “healthy” fats. They lower your bad cholesterol and provide fats your body needs, such as omega-3 fatty acids. Unsaturated fats come from plant sources – olive oil, avocado, nuts and seeds. Most of the fat you eat should be unsaturated.</a:t>
            </a:r>
            <a:r>
              <a:rPr lang="en-US"/>
              <a:t> </a:t>
            </a:r>
            <a:endParaRPr lang="en-US" b="0" baseline="0">
              <a:cs typeface="Calibri"/>
            </a:endParaRPr>
          </a:p>
          <a:p>
            <a:pPr marL="171450" indent="-171450">
              <a:buFont typeface="Arial"/>
              <a:buChar char="•"/>
            </a:pPr>
            <a:r>
              <a:rPr lang="en-US" b="0" i="0" baseline="0"/>
              <a:t>Saturated fats </a:t>
            </a:r>
            <a:r>
              <a:rPr lang="en-US" b="0" baseline="0"/>
              <a:t>come from animal sources – butter, cheese, other dairy products, and meat. Saturated fats raise your bad cholesterol and should be eaten in moderation.</a:t>
            </a:r>
            <a:r>
              <a:rPr lang="en-US"/>
              <a:t> </a:t>
            </a:r>
            <a:endParaRPr lang="en-US" b="0" baseline="0">
              <a:cs typeface="Calibri"/>
            </a:endParaRPr>
          </a:p>
          <a:p>
            <a:pPr marL="171450" indent="-171450">
              <a:buFont typeface="Arial"/>
              <a:buChar char="•"/>
            </a:pPr>
            <a:r>
              <a:rPr lang="en-US" b="0" i="0" baseline="0"/>
              <a:t>Trans fats </a:t>
            </a:r>
            <a:r>
              <a:rPr lang="en-US" b="0" baseline="0"/>
              <a:t>are man-made and come from hydrogenated oils. Not only do they raise your bad cholesterol, but they also lower your good cholesterol.</a:t>
            </a:r>
            <a:endParaRPr lang="en-US" b="0" baseline="0">
              <a:cs typeface="Calibri"/>
            </a:endParaRPr>
          </a:p>
          <a:p>
            <a:endParaRPr lang="en-US" b="0" baseline="0"/>
          </a:p>
          <a:p>
            <a:pPr>
              <a:defRPr/>
            </a:pPr>
            <a:r>
              <a:rPr lang="en-US" baseline="0"/>
              <a:t>You can use labels to choose products with minimal saturated fat and no trans fat. Check the ingredient list for words like “partially hydrogenated” to be certain a product does not contain even small amounts of trans fat.</a:t>
            </a:r>
            <a:r>
              <a:rPr lang="en-US"/>
              <a:t> </a:t>
            </a:r>
            <a:endParaRPr lang="en-US" baseline="0">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baseline="0"/>
          </a:p>
          <a:p>
            <a:r>
              <a:rPr lang="en-US" b="1"/>
              <a:t>Share</a:t>
            </a:r>
            <a:r>
              <a:rPr lang="en-US"/>
              <a:t> examples of</a:t>
            </a:r>
            <a:r>
              <a:rPr lang="en-US" b="0" baseline="0"/>
              <a:t> lean vs. not lean proteins.</a:t>
            </a:r>
            <a:r>
              <a:rPr lang="en-US"/>
              <a:t> </a:t>
            </a:r>
            <a:endParaRPr lang="en-US" b="0" baseline="0">
              <a:cs typeface="+mn-cs"/>
            </a:endParaRPr>
          </a:p>
          <a:p>
            <a:r>
              <a:rPr lang="en-US" b="0" baseline="0">
                <a:cs typeface="+mn-cs"/>
              </a:rPr>
              <a:t>Share: </a:t>
            </a:r>
            <a:r>
              <a:rPr lang="en-US" b="1" baseline="0">
                <a:cs typeface="+mn-cs"/>
              </a:rPr>
              <a:t>Know Your Fats </a:t>
            </a:r>
            <a:r>
              <a:rPr lang="en-US" b="0" baseline="0">
                <a:cs typeface="+mn-cs"/>
              </a:rPr>
              <a:t>handout will be included in your packet.</a:t>
            </a:r>
            <a:endParaRPr lang="en-US" b="0" baseline="0">
              <a:cs typeface="Calibri"/>
            </a:endParaRPr>
          </a:p>
          <a:p>
            <a:endParaRPr lang="en-US" b="1"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20</a:t>
            </a:fld>
            <a:endParaRPr lang="en-US"/>
          </a:p>
        </p:txBody>
      </p:sp>
    </p:spTree>
    <p:extLst>
      <p:ext uri="{BB962C8B-B14F-4D97-AF65-F5344CB8AC3E}">
        <p14:creationId xmlns:p14="http://schemas.microsoft.com/office/powerpoint/2010/main" val="8194804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Source: </a:t>
            </a:r>
            <a:r>
              <a:rPr lang="en-US" b="1"/>
              <a:t>MyPlate for Preschoolers, </a:t>
            </a:r>
            <a:r>
              <a:rPr lang="en-US"/>
              <a:t>a handout that will be included in your packet (https://www.choosemyplate.gov/how-much-does-my-preschooler-need)</a:t>
            </a:r>
            <a:endParaRPr lang="en-US">
              <a:cs typeface="Calibri"/>
            </a:endParaRPr>
          </a:p>
          <a:p>
            <a:endParaRPr lang="en-US"/>
          </a:p>
          <a:p>
            <a:r>
              <a:rPr lang="en-US" b="1"/>
              <a:t>Ask: </a:t>
            </a:r>
            <a:r>
              <a:rPr lang="en-US"/>
              <a:t>What</a:t>
            </a:r>
            <a:r>
              <a:rPr lang="en-US" baseline="0"/>
              <a:t> do you think of these nutrient recommendations? Do they seem small or large?</a:t>
            </a:r>
            <a:endParaRPr lang="en-US" baseline="0">
              <a:cs typeface="Calibri"/>
            </a:endParaRPr>
          </a:p>
          <a:p>
            <a:r>
              <a:rPr lang="en-US" b="1" baseline="0"/>
              <a:t>Share: </a:t>
            </a:r>
            <a:r>
              <a:rPr lang="en-US" baseline="0"/>
              <a:t>You can visit ChooseMyPlate.gov and visit the Preschoolers page for calorie needs based on age, sex, and activity level, with corresponding MyPlate Daily Food Plans and meal &amp; snack ideas</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153963626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ASK</a:t>
            </a:r>
            <a:r>
              <a:rPr lang="en-US"/>
              <a:t>: How can you choose dairy products that are high in the nutrients we want like calcium and vitamin D, but low in saturated fat and added sugar? </a:t>
            </a:r>
            <a:endParaRPr lang="en-US">
              <a:cs typeface="Calibri"/>
            </a:endParaRPr>
          </a:p>
          <a:p>
            <a:r>
              <a:rPr lang="en-US" b="1"/>
              <a:t>SHARE: </a:t>
            </a:r>
            <a:r>
              <a:rPr lang="en-US" b="0"/>
              <a:t>Choose low fat dairy</a:t>
            </a:r>
            <a:r>
              <a:rPr lang="en-US" b="0" baseline="0"/>
              <a:t> products and watch for added sugar.</a:t>
            </a:r>
            <a:r>
              <a:rPr lang="en-US"/>
              <a:t> </a:t>
            </a:r>
            <a:endParaRPr lang="en-US" b="1"/>
          </a:p>
          <a:p>
            <a:endParaRPr lang="en-US" b="0" baseline="0">
              <a:cs typeface="Calibri"/>
            </a:endParaRPr>
          </a:p>
          <a:p>
            <a:r>
              <a:rPr lang="en-US">
                <a:cs typeface="Calibri"/>
              </a:rPr>
              <a:t>TIP: If providers to participate in CACFP, point out that liquid milk is it's own component, there is not a dairy category.  (I.e. yogurt and cheese would be considered a meat/meat alternate). </a:t>
            </a:r>
          </a:p>
          <a:p>
            <a:endParaRPr lang="en-US">
              <a:cs typeface="Calibri"/>
            </a:endParaRPr>
          </a:p>
          <a:p>
            <a:endParaRPr lang="en-US">
              <a:cs typeface="Calibri"/>
            </a:endParaRPr>
          </a:p>
        </p:txBody>
      </p:sp>
      <p:sp>
        <p:nvSpPr>
          <p:cNvPr id="4" name="Slide Number Placeholder 3"/>
          <p:cNvSpPr>
            <a:spLocks noGrp="1"/>
          </p:cNvSpPr>
          <p:nvPr>
            <p:ph type="sldNum" sz="quarter" idx="10"/>
          </p:nvPr>
        </p:nvSpPr>
        <p:spPr/>
        <p:txBody>
          <a:bodyPr/>
          <a:lstStyle/>
          <a:p>
            <a:fld id="{22B9EED9-D10A-47C7-91D5-64360128522A}" type="slidenum">
              <a:rPr lang="en-US" smtClean="0"/>
              <a:t>22</a:t>
            </a:fld>
            <a:endParaRPr lang="en-US"/>
          </a:p>
        </p:txBody>
      </p:sp>
    </p:spTree>
    <p:extLst>
      <p:ext uri="{BB962C8B-B14F-4D97-AF65-F5344CB8AC3E}">
        <p14:creationId xmlns:p14="http://schemas.microsoft.com/office/powerpoint/2010/main" val="337953779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Compare milk labels. Vitamin D and Calcium</a:t>
            </a:r>
            <a:r>
              <a:rPr lang="en-US" baseline="0"/>
              <a:t> are equal for both milks. The difference is in the saturated fat.</a:t>
            </a:r>
            <a:r>
              <a:rPr lang="en-US"/>
              <a:t> </a:t>
            </a:r>
            <a:endParaRPr lang="en-US">
              <a:cs typeface="Calibri"/>
            </a:endParaRPr>
          </a:p>
          <a:p>
            <a:endParaRPr lang="en-US" baseline="0"/>
          </a:p>
          <a:p>
            <a:r>
              <a:rPr lang="en-US" b="1" baseline="0"/>
              <a:t>SHARE</a:t>
            </a:r>
            <a:r>
              <a:rPr lang="en-US" baseline="0"/>
              <a:t>: Reducing the saturated fat in our milk is just one way to reduce the overall saturated fat in our diet and can have a multiplied effect.</a:t>
            </a:r>
            <a:r>
              <a:rPr lang="en-US"/>
              <a:t> </a:t>
            </a:r>
          </a:p>
          <a:p>
            <a:endParaRPr lang="en-US">
              <a:cs typeface="Calibri"/>
            </a:endParaRPr>
          </a:p>
          <a:p>
            <a:r>
              <a:rPr lang="en-US">
                <a:cs typeface="Calibri"/>
              </a:rPr>
              <a:t>TIP: Reminder that children 2 and under are still recommended to drink whole milk, while older children and adults can drink 1% or Fat Free milk.  </a:t>
            </a:r>
          </a:p>
        </p:txBody>
      </p:sp>
      <p:sp>
        <p:nvSpPr>
          <p:cNvPr id="4" name="Slide Number Placeholder 3"/>
          <p:cNvSpPr>
            <a:spLocks noGrp="1"/>
          </p:cNvSpPr>
          <p:nvPr>
            <p:ph type="sldNum" sz="quarter" idx="10"/>
          </p:nvPr>
        </p:nvSpPr>
        <p:spPr/>
        <p:txBody>
          <a:bodyPr/>
          <a:lstStyle/>
          <a:p>
            <a:fld id="{22B9EED9-D10A-47C7-91D5-64360128522A}" type="slidenum">
              <a:rPr lang="en-US" smtClean="0"/>
              <a:t>23</a:t>
            </a:fld>
            <a:endParaRPr lang="en-US"/>
          </a:p>
        </p:txBody>
      </p:sp>
    </p:spTree>
    <p:extLst>
      <p:ext uri="{BB962C8B-B14F-4D97-AF65-F5344CB8AC3E}">
        <p14:creationId xmlns:p14="http://schemas.microsoft.com/office/powerpoint/2010/main" val="228144330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SHARE</a:t>
            </a:r>
            <a:r>
              <a:rPr lang="en-US"/>
              <a:t>: Let’s take a look at yogurt</a:t>
            </a:r>
            <a:r>
              <a:rPr lang="en-US" baseline="0"/>
              <a:t> as well. Here we have three different types of yogurt. On the next slide we’ll look at the nutrition facts for these three containers.</a:t>
            </a:r>
            <a:r>
              <a:rPr lang="en-US"/>
              <a:t> </a:t>
            </a:r>
            <a:endParaRPr lang="en-US">
              <a:cs typeface="Calibri"/>
            </a:endParaRPr>
          </a:p>
          <a:p>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24</a:t>
            </a:fld>
            <a:endParaRPr lang="en-US"/>
          </a:p>
        </p:txBody>
      </p:sp>
    </p:spTree>
    <p:extLst>
      <p:ext uri="{BB962C8B-B14F-4D97-AF65-F5344CB8AC3E}">
        <p14:creationId xmlns:p14="http://schemas.microsoft.com/office/powerpoint/2010/main" val="303359661"/>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a:t>Take a look at these labels. Looking</a:t>
            </a:r>
            <a:r>
              <a:rPr lang="en-US" baseline="0"/>
              <a:t> at sugar, we see a large difference. We also notice that the plain yogurt with less sugar, also has more protein and Vitamin D.</a:t>
            </a:r>
            <a:r>
              <a:rPr lang="en-US"/>
              <a:t> </a:t>
            </a:r>
            <a:endParaRPr lang="en-US">
              <a:cs typeface="Calibri"/>
            </a:endParaRPr>
          </a:p>
          <a:p>
            <a:endParaRPr lang="en-US" baseline="0"/>
          </a:p>
          <a:p>
            <a:r>
              <a:rPr lang="en-US" b="1" baseline="0"/>
              <a:t>SHARE</a:t>
            </a:r>
            <a:r>
              <a:rPr lang="en-US" b="0" baseline="0"/>
              <a:t>: Sugar includes both added sugars and natural sugars. Healthy foods like fruit, 100% juice, plain milk and yogurt, and vegetables contain sugar naturally. These are not added sugars.</a:t>
            </a:r>
            <a:r>
              <a:rPr lang="en-US"/>
              <a:t> </a:t>
            </a:r>
          </a:p>
          <a:p>
            <a:endParaRPr lang="en-US">
              <a:cs typeface="Calibri" panose="020F0502020204030204"/>
            </a:endParaRPr>
          </a:p>
          <a:p>
            <a:r>
              <a:rPr lang="en-US" b="1"/>
              <a:t>ASK: </a:t>
            </a:r>
            <a:r>
              <a:rPr lang="en-US"/>
              <a:t> What are some ways you can flavor plain dairy products yourself? (I.e. frozen berries, mashed banana, granola, cinnamon).</a:t>
            </a:r>
            <a:endParaRPr lang="en-US">
              <a:cs typeface="Calibri"/>
            </a:endParaRPr>
          </a:p>
          <a:p>
            <a:endParaRPr lang="en-US"/>
          </a:p>
          <a:p>
            <a:pPr marL="0" marR="0" lvl="0" indent="0" algn="l" defTabSz="914400" rtl="0" eaLnBrk="1" fontAlgn="auto" latinLnBrk="0" hangingPunct="1">
              <a:lnSpc>
                <a:spcPct val="100000"/>
              </a:lnSpc>
              <a:spcBef>
                <a:spcPts val="0"/>
              </a:spcBef>
              <a:spcAft>
                <a:spcPts val="0"/>
              </a:spcAft>
              <a:buClrTx/>
              <a:buSzTx/>
              <a:buFontTx/>
              <a:buNone/>
              <a:tabLst/>
              <a:defRPr/>
            </a:pPr>
            <a:r>
              <a:rPr lang="en-US"/>
              <a:t>Refer participants to the </a:t>
            </a:r>
            <a:r>
              <a:rPr lang="en-US" sz="1200" b="0" i="0" kern="1200">
                <a:solidFill>
                  <a:schemeClr val="tx1"/>
                </a:solidFill>
                <a:effectLst/>
                <a:latin typeface="+mn-lt"/>
                <a:ea typeface="+mn-ea"/>
                <a:cs typeface="+mn-cs"/>
              </a:rPr>
              <a:t>Nutrition Standards for CACFP Meals and Snacks for specific information on sugar allowances for yogurt:</a:t>
            </a:r>
            <a:endParaRPr lang="en-US" sz="1200" b="0" i="0" kern="1200">
              <a:solidFill>
                <a:schemeClr val="tx1"/>
              </a:solidFill>
              <a:effectLst/>
              <a:latin typeface="+mn-lt"/>
              <a:cs typeface="Calibri"/>
            </a:endParaRPr>
          </a:p>
          <a:p>
            <a:r>
              <a:rPr lang="en-US"/>
              <a:t> </a:t>
            </a:r>
            <a:r>
              <a:rPr lang="en-US">
                <a:hlinkClick r:id="rId3"/>
              </a:rPr>
              <a:t>https://www.fns.usda.gov/cacfp/meals-and-snacks</a:t>
            </a:r>
            <a:endParaRPr lang="en-US"/>
          </a:p>
          <a:p>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25</a:t>
            </a:fld>
            <a:endParaRPr lang="en-US"/>
          </a:p>
        </p:txBody>
      </p:sp>
    </p:spTree>
    <p:extLst>
      <p:ext uri="{BB962C8B-B14F-4D97-AF65-F5344CB8AC3E}">
        <p14:creationId xmlns:p14="http://schemas.microsoft.com/office/powerpoint/2010/main" val="254418854"/>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b="0"/>
              <a:t>We can also choose lean proteins, such</a:t>
            </a:r>
            <a:r>
              <a:rPr lang="en-US" b="0" baseline="0"/>
              <a:t> as chicken and fish for everyday options to cut back on saturated fats. We can further reduce fat in our proteins by choosing a healthier preparation method such as grilling and baking. Here’s a recipe that takes a favorite, chicken tenders, but with a healthy twist. </a:t>
            </a:r>
            <a:r>
              <a:rPr lang="en-US" b="1"/>
              <a:t>Play Video</a:t>
            </a:r>
          </a:p>
        </p:txBody>
      </p:sp>
      <p:sp>
        <p:nvSpPr>
          <p:cNvPr id="4" name="Slide Number Placeholder 3"/>
          <p:cNvSpPr>
            <a:spLocks noGrp="1"/>
          </p:cNvSpPr>
          <p:nvPr>
            <p:ph type="sldNum" sz="quarter" idx="10"/>
          </p:nvPr>
        </p:nvSpPr>
        <p:spPr/>
        <p:txBody>
          <a:bodyPr/>
          <a:lstStyle/>
          <a:p>
            <a:fld id="{39B9FBFF-E2A6-4318-878B-CDA5F043C3CE}" type="slidenum">
              <a:rPr lang="en-US" smtClean="0"/>
              <a:t>26</a:t>
            </a:fld>
            <a:endParaRPr lang="en-US"/>
          </a:p>
        </p:txBody>
      </p:sp>
    </p:spTree>
    <p:extLst>
      <p:ext uri="{BB962C8B-B14F-4D97-AF65-F5344CB8AC3E}">
        <p14:creationId xmlns:p14="http://schemas.microsoft.com/office/powerpoint/2010/main" val="10514850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ASK: </a:t>
            </a:r>
            <a:r>
              <a:rPr lang="en-US"/>
              <a:t>What do you know about whole grains? What is the difference</a:t>
            </a:r>
            <a:r>
              <a:rPr lang="en-US" baseline="0"/>
              <a:t> between a whole grain and a refined grain?</a:t>
            </a:r>
            <a:endParaRPr lang="en-US" baseline="0">
              <a:cs typeface="Calibri"/>
            </a:endParaRPr>
          </a:p>
          <a:p>
            <a:r>
              <a:rPr lang="en-US">
                <a:cs typeface="Calibri"/>
              </a:rPr>
              <a:t>(Allow some time for participants to share ideas before going to the next slide.)</a:t>
            </a:r>
          </a:p>
          <a:p>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27</a:t>
            </a:fld>
            <a:endParaRPr lang="en-US"/>
          </a:p>
        </p:txBody>
      </p:sp>
    </p:spTree>
    <p:extLst>
      <p:ext uri="{BB962C8B-B14F-4D97-AF65-F5344CB8AC3E}">
        <p14:creationId xmlns:p14="http://schemas.microsoft.com/office/powerpoint/2010/main" val="2695480823"/>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b="1" baseline="0"/>
              <a:t>: </a:t>
            </a:r>
            <a:r>
              <a:rPr lang="en-US" baseline="0"/>
              <a:t>Whole grains provide a variety of nutrients that help keep our bodies healthy. When grains are refined, many important nutrients are removed.</a:t>
            </a:r>
            <a:r>
              <a:rPr lang="en-US"/>
              <a:t> This illustration shows all of the parts of a whole grain. You'll see that each part includes really important nutrients, so eating a whole grain gives our bodies a variety of nutrients. The bran gives us fiber and b vitamins, the endosperm is that starchy part that gives us energy, and the germ is a powerhouse of nutrients, including vitamins, protein, minerals and healthy oils. </a:t>
            </a:r>
            <a:endParaRPr lang="en-US">
              <a:cs typeface="Calibri"/>
            </a:endParaRPr>
          </a:p>
          <a:p>
            <a:endParaRPr lang="en-US"/>
          </a:p>
          <a:p>
            <a:r>
              <a:rPr lang="en-US"/>
              <a:t>When a grain is refined such as white flour or white rice, often the bran and the germ are removed, leaving behind only the starchy endosperm. Sometimes these grains are enriched with vitamins and nutrients, but never to the same quality of the whole grain. </a:t>
            </a:r>
            <a:endParaRPr lang="en-US">
              <a:cs typeface="Calibri"/>
            </a:endParaRPr>
          </a:p>
          <a:p>
            <a:endParaRPr lang="en-US" baseline="0"/>
          </a:p>
          <a:p>
            <a:pPr defTabSz="928046">
              <a:defRPr/>
            </a:pPr>
            <a:endParaRPr lang="en-US" baseline="0"/>
          </a:p>
        </p:txBody>
      </p:sp>
      <p:sp>
        <p:nvSpPr>
          <p:cNvPr id="4" name="Slide Number Placeholder 3"/>
          <p:cNvSpPr>
            <a:spLocks noGrp="1"/>
          </p:cNvSpPr>
          <p:nvPr>
            <p:ph type="sldNum" sz="quarter" idx="10"/>
          </p:nvPr>
        </p:nvSpPr>
        <p:spPr/>
        <p:txBody>
          <a:bodyPr/>
          <a:lstStyle/>
          <a:p>
            <a:fld id="{4C6709D6-93C5-D64F-9800-896F699C4456}" type="slidenum">
              <a:rPr lang="en-US" smtClean="0"/>
              <a:t>28</a:t>
            </a:fld>
            <a:endParaRPr lang="en-US"/>
          </a:p>
        </p:txBody>
      </p:sp>
    </p:spTree>
    <p:extLst>
      <p:ext uri="{BB962C8B-B14F-4D97-AF65-F5344CB8AC3E}">
        <p14:creationId xmlns:p14="http://schemas.microsoft.com/office/powerpoint/2010/main" val="323130501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Here are several whole grains that you may or may not have heard of. </a:t>
            </a:r>
            <a:endParaRPr lang="en-US">
              <a:cs typeface="Calibri"/>
            </a:endParaRPr>
          </a:p>
          <a:p>
            <a:r>
              <a:rPr lang="en-US" b="1"/>
              <a:t>ASK</a:t>
            </a:r>
            <a:r>
              <a:rPr lang="en-US"/>
              <a:t>: Are there any grains here that you have introduced to kids in your care with success?</a:t>
            </a:r>
            <a:endParaRPr lang="en-US">
              <a:cs typeface="Calibri"/>
            </a:endParaRPr>
          </a:p>
        </p:txBody>
      </p:sp>
      <p:sp>
        <p:nvSpPr>
          <p:cNvPr id="4" name="Slide Number Placeholder 3"/>
          <p:cNvSpPr>
            <a:spLocks noGrp="1"/>
          </p:cNvSpPr>
          <p:nvPr>
            <p:ph type="sldNum" sz="quarter" idx="10"/>
          </p:nvPr>
        </p:nvSpPr>
        <p:spPr/>
        <p:txBody>
          <a:bodyPr/>
          <a:lstStyle/>
          <a:p>
            <a:fld id="{22B9EED9-D10A-47C7-91D5-64360128522A}" type="slidenum">
              <a:rPr lang="en-US" smtClean="0"/>
              <a:t>29</a:t>
            </a:fld>
            <a:endParaRPr lang="en-US"/>
          </a:p>
        </p:txBody>
      </p:sp>
    </p:spTree>
    <p:extLst>
      <p:ext uri="{BB962C8B-B14F-4D97-AF65-F5344CB8AC3E}">
        <p14:creationId xmlns:p14="http://schemas.microsoft.com/office/powerpoint/2010/main" val="151448248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ASK</a:t>
            </a:r>
            <a:r>
              <a:rPr lang="en-US"/>
              <a:t>:  All of the grains on the last slide are whole, but what about with processed foods? </a:t>
            </a:r>
            <a:endParaRPr lang="en-US" b="1"/>
          </a:p>
          <a:p>
            <a:r>
              <a:rPr lang="en-US" b="1"/>
              <a:t>SHARE: </a:t>
            </a:r>
            <a:r>
              <a:rPr lang="en-US"/>
              <a:t>The only way to know if a grain food is a whole grain, is to look at the ingredient list. Ingredients are listed by weight, so you want to see the whole grain listed as the first ingredient. If it is a wheat item, you want to see the word "whole." For others you may see the grain listed, such as brown rice, quinoa, spelt. Corn is also a whole grain, so if you see corn listed as the first ingredient, that can be considered a whole grain. </a:t>
            </a:r>
            <a:endParaRPr lang="en-US" b="1" baseline="0">
              <a:cs typeface="Calibri"/>
            </a:endParaRPr>
          </a:p>
          <a:p>
            <a:pPr defTabSz="928046">
              <a:defRPr/>
            </a:pPr>
            <a:endParaRPr lang="en-US" b="1" baseline="0"/>
          </a:p>
          <a:p>
            <a:pPr defTabSz="928046">
              <a:defRPr/>
            </a:pPr>
            <a:endParaRPr lang="en-US" baseline="0">
              <a:cs typeface="Calibri"/>
            </a:endParaRPr>
          </a:p>
        </p:txBody>
      </p:sp>
      <p:sp>
        <p:nvSpPr>
          <p:cNvPr id="4" name="Slide Number Placeholder 3"/>
          <p:cNvSpPr>
            <a:spLocks noGrp="1"/>
          </p:cNvSpPr>
          <p:nvPr>
            <p:ph type="sldNum" sz="quarter" idx="10"/>
          </p:nvPr>
        </p:nvSpPr>
        <p:spPr/>
        <p:txBody>
          <a:bodyPr/>
          <a:lstStyle/>
          <a:p>
            <a:fld id="{22B9EED9-D10A-47C7-91D5-64360128522A}" type="slidenum">
              <a:rPr lang="en-US" smtClean="0"/>
              <a:t>30</a:t>
            </a:fld>
            <a:endParaRPr lang="en-US"/>
          </a:p>
        </p:txBody>
      </p:sp>
    </p:spTree>
    <p:extLst>
      <p:ext uri="{BB962C8B-B14F-4D97-AF65-F5344CB8AC3E}">
        <p14:creationId xmlns:p14="http://schemas.microsoft.com/office/powerpoint/2010/main" val="114461040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ASK: </a:t>
            </a:r>
            <a:r>
              <a:rPr lang="en-US" b="0"/>
              <a:t>If you had to guess</a:t>
            </a:r>
            <a:r>
              <a:rPr lang="en-US" b="0" baseline="0"/>
              <a:t> based on the packaging, which of </a:t>
            </a:r>
            <a:r>
              <a:rPr lang="en-US"/>
              <a:t>these might</a:t>
            </a:r>
            <a:r>
              <a:rPr lang="en-US" b="0" baseline="0"/>
              <a:t> be a whole grain bread?</a:t>
            </a:r>
          </a:p>
          <a:p>
            <a:r>
              <a:rPr lang="en-US">
                <a:cs typeface="Calibri"/>
              </a:rPr>
              <a:t>[Backs of labels on next slide]</a:t>
            </a:r>
          </a:p>
        </p:txBody>
      </p:sp>
      <p:sp>
        <p:nvSpPr>
          <p:cNvPr id="4" name="Slide Number Placeholder 3"/>
          <p:cNvSpPr>
            <a:spLocks noGrp="1"/>
          </p:cNvSpPr>
          <p:nvPr>
            <p:ph type="sldNum" sz="quarter" idx="10"/>
          </p:nvPr>
        </p:nvSpPr>
        <p:spPr/>
        <p:txBody>
          <a:bodyPr/>
          <a:lstStyle/>
          <a:p>
            <a:fld id="{22B9EED9-D10A-47C7-91D5-64360128522A}" type="slidenum">
              <a:rPr lang="en-US" smtClean="0"/>
              <a:t>31</a:t>
            </a:fld>
            <a:endParaRPr lang="en-US"/>
          </a:p>
        </p:txBody>
      </p:sp>
    </p:spTree>
    <p:extLst>
      <p:ext uri="{BB962C8B-B14F-4D97-AF65-F5344CB8AC3E}">
        <p14:creationId xmlns:p14="http://schemas.microsoft.com/office/powerpoint/2010/main" val="77535327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(Compare ingredient labels to find which of the breads are considered whole</a:t>
            </a:r>
            <a:r>
              <a:rPr lang="en-US" baseline="0"/>
              <a:t> grains.</a:t>
            </a:r>
            <a:r>
              <a:rPr lang="en-US"/>
              <a:t> )</a:t>
            </a:r>
            <a:endParaRPr lang="en-US">
              <a:cs typeface="Calibri"/>
            </a:endParaRPr>
          </a:p>
          <a:p>
            <a:endParaRPr lang="en-US" baseline="0"/>
          </a:p>
          <a:p>
            <a:r>
              <a:rPr lang="en-US" b="1"/>
              <a:t>ASK</a:t>
            </a:r>
            <a:r>
              <a:rPr lang="en-US"/>
              <a:t>: What tips do you have for saving money on whole grains? </a:t>
            </a:r>
          </a:p>
          <a:p>
            <a:r>
              <a:rPr lang="en-US" b="1"/>
              <a:t>SHARE</a:t>
            </a:r>
            <a:r>
              <a:rPr lang="en-US"/>
              <a:t>: There are lots of ways to make sure breads do not go to waste. For example, use nearly-stale bread to make French toast, stuffing, bread crumbs, or croutons. Bread or tortillas can be frozen for up to 6 months if you can’t use all of it before it goes bad. Or, if you have the freezer space, stock up when you find a good sale. </a:t>
            </a:r>
          </a:p>
          <a:p>
            <a:endParaRPr lang="en-US">
              <a:cs typeface="Calibri"/>
            </a:endParaRPr>
          </a:p>
          <a:p>
            <a:r>
              <a:rPr lang="en-US" b="1">
                <a:cs typeface="Calibri"/>
              </a:rPr>
              <a:t>Share: Great Whole Grains </a:t>
            </a:r>
            <a:r>
              <a:rPr lang="en-US">
                <a:cs typeface="Calibri"/>
              </a:rPr>
              <a:t>handouts will be included in your packet.</a:t>
            </a:r>
          </a:p>
          <a:p>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32</a:t>
            </a:fld>
            <a:endParaRPr lang="en-US"/>
          </a:p>
        </p:txBody>
      </p:sp>
    </p:spTree>
    <p:extLst>
      <p:ext uri="{BB962C8B-B14F-4D97-AF65-F5344CB8AC3E}">
        <p14:creationId xmlns:p14="http://schemas.microsoft.com/office/powerpoint/2010/main" val="3455384101"/>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 </a:t>
            </a:r>
            <a:r>
              <a:rPr lang="en-US">
                <a:cs typeface="Calibri"/>
              </a:rPr>
              <a:t>Let's take some time to discuss some of the things we've learned about choosing healthy foods for kids. In your small groups, choose one recipe that you serve often for the children in your care. Brainstorm ways that you can make that recipe healthier. Consider everything we talked about today including adding more fruits and vegetables, choosing low-fat dairy and protein options, and choosing whole grains. </a:t>
            </a:r>
            <a:endParaRPr lang="en-US" b="1">
              <a:cs typeface="Calibri"/>
            </a:endParaRPr>
          </a:p>
          <a:p>
            <a:endParaRPr lang="en-US">
              <a:cs typeface="Calibri"/>
            </a:endParaRPr>
          </a:p>
          <a:p>
            <a:r>
              <a:rPr lang="en-US">
                <a:cs typeface="Calibri"/>
              </a:rPr>
              <a:t>Again, we'll take 5 to 7 minutes to discuss and then plan to share back with the group when we return. </a:t>
            </a:r>
          </a:p>
        </p:txBody>
      </p:sp>
      <p:sp>
        <p:nvSpPr>
          <p:cNvPr id="4" name="Slide Number Placeholder 3"/>
          <p:cNvSpPr>
            <a:spLocks noGrp="1"/>
          </p:cNvSpPr>
          <p:nvPr>
            <p:ph type="sldNum" sz="quarter" idx="5"/>
          </p:nvPr>
        </p:nvSpPr>
        <p:spPr/>
        <p:txBody>
          <a:bodyPr/>
          <a:lstStyle/>
          <a:p>
            <a:fld id="{39B9FBFF-E2A6-4318-878B-CDA5F043C3CE}" type="slidenum">
              <a:rPr lang="en-US" smtClean="0"/>
              <a:t>33</a:t>
            </a:fld>
            <a:endParaRPr lang="en-US"/>
          </a:p>
        </p:txBody>
      </p:sp>
    </p:spTree>
    <p:extLst>
      <p:ext uri="{BB962C8B-B14F-4D97-AF65-F5344CB8AC3E}">
        <p14:creationId xmlns:p14="http://schemas.microsoft.com/office/powerpoint/2010/main" val="232323679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a:t>
            </a:r>
            <a:r>
              <a:rPr lang="en-US">
                <a:cs typeface="Calibri"/>
              </a:rPr>
              <a:t> These snacks are included in the handout packet that we will send out on our website. These are just a few ideas for quick and healthy options children can help make or assemble.  Remember, children are more likely to eat foods that they helped create or choose, so if you can include kids in the prep of these snacks you may have more success in children accepting them. </a:t>
            </a:r>
            <a:endParaRPr lang="en-US"/>
          </a:p>
          <a:p>
            <a:endParaRPr lang="en-US">
              <a:cs typeface="Calibri"/>
            </a:endParaRPr>
          </a:p>
          <a:p>
            <a:r>
              <a:rPr lang="en-US" b="1">
                <a:cs typeface="Calibri"/>
              </a:rPr>
              <a:t>ASK:</a:t>
            </a:r>
            <a:r>
              <a:rPr lang="en-US">
                <a:cs typeface="Calibri"/>
              </a:rPr>
              <a:t> Do you see any recipes here that you might like to try with your children?</a:t>
            </a: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34</a:t>
            </a:fld>
            <a:endParaRPr lang="en-US"/>
          </a:p>
        </p:txBody>
      </p:sp>
    </p:spTree>
    <p:extLst>
      <p:ext uri="{BB962C8B-B14F-4D97-AF65-F5344CB8AC3E}">
        <p14:creationId xmlns:p14="http://schemas.microsoft.com/office/powerpoint/2010/main" val="2016140335"/>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Review key points. </a:t>
            </a:r>
            <a:endParaRPr lang="en-US"/>
          </a:p>
          <a:p>
            <a:endParaRPr lang="en-US" b="1">
              <a:cs typeface="Calibri"/>
            </a:endParaRPr>
          </a:p>
          <a:p>
            <a:endParaRPr lang="en-US" b="1">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35</a:t>
            </a:fld>
            <a:endParaRPr lang="en-US"/>
          </a:p>
        </p:txBody>
      </p:sp>
    </p:spTree>
    <p:extLst>
      <p:ext uri="{BB962C8B-B14F-4D97-AF65-F5344CB8AC3E}">
        <p14:creationId xmlns:p14="http://schemas.microsoft.com/office/powerpoint/2010/main" val="4124960971"/>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a:solidFill>
                  <a:schemeClr val="tx1"/>
                </a:solidFill>
                <a:effectLst/>
                <a:latin typeface="+mn-lt"/>
                <a:ea typeface="+mn-ea"/>
                <a:cs typeface="+mn-cs"/>
              </a:rPr>
              <a:t> </a:t>
            </a:r>
            <a:r>
              <a:rPr lang="en-US" sz="1200" b="1" i="0" u="none" strike="noStrike" kern="1200">
                <a:solidFill>
                  <a:schemeClr val="tx1"/>
                </a:solidFill>
                <a:effectLst/>
                <a:latin typeface="+mn-lt"/>
                <a:ea typeface="+mn-ea"/>
                <a:cs typeface="+mn-cs"/>
              </a:rPr>
              <a:t>Share: </a:t>
            </a:r>
            <a:r>
              <a:rPr lang="en-US" sz="1200" b="0" i="0" u="none" strike="noStrike" kern="1200">
                <a:solidFill>
                  <a:schemeClr val="tx1"/>
                </a:solidFill>
                <a:effectLst/>
                <a:latin typeface="+mn-lt"/>
                <a:ea typeface="+mn-ea"/>
                <a:cs typeface="+mn-cs"/>
              </a:rPr>
              <a:t>From their </a:t>
            </a:r>
            <a:r>
              <a:rPr lang="en-US" sz="1200" b="1" i="0" u="none" strike="noStrike" kern="1200">
                <a:solidFill>
                  <a:schemeClr val="tx1"/>
                </a:solidFill>
                <a:effectLst/>
                <a:latin typeface="+mn-lt"/>
                <a:ea typeface="+mn-ea"/>
                <a:cs typeface="+mn-cs"/>
              </a:rPr>
              <a:t>Goal Setting Form</a:t>
            </a:r>
            <a:r>
              <a:rPr lang="en-US" sz="1200" b="0" i="0" u="none" strike="noStrike" kern="1200">
                <a:solidFill>
                  <a:schemeClr val="tx1"/>
                </a:solidFill>
                <a:effectLst/>
                <a:latin typeface="+mn-lt"/>
                <a:ea typeface="+mn-ea"/>
                <a:cs typeface="+mn-cs"/>
              </a:rPr>
              <a:t> in their handout packet, challenge participants to fill it out and do one or both of the following:</a:t>
            </a:r>
            <a:r>
              <a:rPr lang="en-US" sz="1200" b="0" i="0" kern="1200">
                <a:solidFill>
                  <a:schemeClr val="tx1"/>
                </a:solidFill>
                <a:effectLst/>
                <a:latin typeface="+mn-lt"/>
                <a:ea typeface="+mn-ea"/>
                <a:cs typeface="+mn-cs"/>
              </a:rPr>
              <a:t>​</a:t>
            </a:r>
          </a:p>
          <a:p>
            <a:pPr marL="171450" indent="-171450">
              <a:buFont typeface="Arial" panose="020B0604020202020204" pitchFamily="34" charset="0"/>
              <a:buChar char="•"/>
            </a:pPr>
            <a:r>
              <a:rPr lang="en-US" b="0">
                <a:cs typeface="Calibri"/>
              </a:rPr>
              <a:t>Serve at least one new whole grain food to the kids in my care.</a:t>
            </a:r>
          </a:p>
          <a:p>
            <a:pPr marL="171450" indent="-171450">
              <a:buFont typeface="Arial" panose="020B0604020202020204" pitchFamily="34" charset="0"/>
              <a:buChar char="•"/>
            </a:pPr>
            <a:r>
              <a:rPr lang="en-US" b="0">
                <a:cs typeface="Calibri"/>
              </a:rPr>
              <a:t>Make a healthier version of at least one prepackaged meal or snack for the kids in my care. </a:t>
            </a:r>
          </a:p>
        </p:txBody>
      </p:sp>
      <p:sp>
        <p:nvSpPr>
          <p:cNvPr id="4" name="Slide Number Placeholder 3"/>
          <p:cNvSpPr>
            <a:spLocks noGrp="1"/>
          </p:cNvSpPr>
          <p:nvPr>
            <p:ph type="sldNum" sz="quarter" idx="10"/>
          </p:nvPr>
        </p:nvSpPr>
        <p:spPr/>
        <p:txBody>
          <a:bodyPr/>
          <a:lstStyle/>
          <a:p>
            <a:fld id="{4C6709D6-93C5-D64F-9800-896F699C4456}" type="slidenum">
              <a:rPr lang="en-US" smtClean="0"/>
              <a:t>36</a:t>
            </a:fld>
            <a:endParaRPr lang="en-US"/>
          </a:p>
        </p:txBody>
      </p:sp>
    </p:spTree>
    <p:extLst>
      <p:ext uri="{BB962C8B-B14F-4D97-AF65-F5344CB8AC3E}">
        <p14:creationId xmlns:p14="http://schemas.microsoft.com/office/powerpoint/2010/main" val="335535514"/>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hlinkClick r:id="rId3"/>
              </a:rPr>
              <a:t>https://www.youtube.com/channel/UC4Q2dNW_z5sGPXlNrnVGCWA/videos</a:t>
            </a:r>
            <a:r>
              <a:rPr lang="en-US"/>
              <a:t>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37</a:t>
            </a:fld>
            <a:endParaRPr lang="en-US"/>
          </a:p>
        </p:txBody>
      </p:sp>
    </p:spTree>
    <p:extLst>
      <p:ext uri="{BB962C8B-B14F-4D97-AF65-F5344CB8AC3E}">
        <p14:creationId xmlns:p14="http://schemas.microsoft.com/office/powerpoint/2010/main" val="2304386865"/>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sz="1200" b="1" i="0" u="none" strike="noStrike" kern="1200">
                <a:solidFill>
                  <a:schemeClr val="tx1"/>
                </a:solidFill>
                <a:effectLst/>
                <a:latin typeface="+mn-lt"/>
                <a:ea typeface="+mn-ea"/>
                <a:cs typeface="+mn-cs"/>
              </a:rPr>
              <a:t>Share: </a:t>
            </a:r>
            <a:r>
              <a:rPr lang="en-US" sz="1200" b="0" i="0" u="none" strike="noStrike" kern="1200">
                <a:solidFill>
                  <a:schemeClr val="tx1"/>
                </a:solidFill>
                <a:effectLst/>
                <a:latin typeface="+mn-lt"/>
                <a:ea typeface="+mn-ea"/>
                <a:cs typeface="+mn-cs"/>
              </a:rPr>
              <a:t>In order to be able to continue to offer these trainings for free to child care providers, we need to be able to provide some information to our generous funders. Please use the link provided in the chat to fill out this survey within 30 minutes of the end of this session. </a:t>
            </a:r>
            <a:r>
              <a:rPr lang="en-US" sz="1200" b="0" i="0" kern="1200">
                <a:solidFill>
                  <a:schemeClr val="tx1"/>
                </a:solidFill>
                <a:effectLst/>
                <a:latin typeface="+mn-lt"/>
                <a:ea typeface="+mn-ea"/>
                <a:cs typeface="+mn-cs"/>
              </a:rPr>
              <a:t>​</a:t>
            </a: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You will need the program code to fill this out properly. Please also note that this survey was created for SNAP-eligible participants enrolled in our families and parents courses—but please answer these questions from the perspective of a child care provider and answer regarding what you will practice at your place of work. </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Once we receive the survey, we will send you the certificate with 2 hours of continuing education.</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Thank you so much for joining us today!</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1" i="0" u="none" strike="noStrike" kern="1200">
                <a:solidFill>
                  <a:schemeClr val="tx1"/>
                </a:solidFill>
                <a:effectLst/>
                <a:latin typeface="+mn-lt"/>
                <a:ea typeface="+mn-ea"/>
                <a:cs typeface="+mn-cs"/>
              </a:rPr>
              <a:t>Text for chat:</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 </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Please copy and paste this link into your browser and complete the survey within 30 minutes of this webinar. </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Survey: </a:t>
            </a:r>
            <a:r>
              <a:rPr lang="en-US" sz="1200" b="0" i="0" u="sng" strike="noStrike" kern="1200">
                <a:solidFill>
                  <a:schemeClr val="tx1"/>
                </a:solidFill>
                <a:effectLst/>
                <a:latin typeface="+mn-lt"/>
                <a:ea typeface="+mn-ea"/>
                <a:cs typeface="+mn-cs"/>
                <a:hlinkClick r:id="rId3"/>
              </a:rPr>
              <a:t>https://shareourstrength.az1.qualtrics.com/jfe/form/SV_bKrHXjTwPhQWMkZ</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 </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Program code: </a:t>
            </a:r>
            <a:r>
              <a:rPr lang="en-US"/>
              <a:t>___________</a:t>
            </a:r>
            <a:endParaRPr lang="en-US">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38</a:t>
            </a:fld>
            <a:endParaRPr lang="en-US"/>
          </a:p>
        </p:txBody>
      </p:sp>
    </p:spTree>
    <p:extLst>
      <p:ext uri="{BB962C8B-B14F-4D97-AF65-F5344CB8AC3E}">
        <p14:creationId xmlns:p14="http://schemas.microsoft.com/office/powerpoint/2010/main" val="1879923039"/>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39</a:t>
            </a:fld>
            <a:endParaRPr lang="en-US"/>
          </a:p>
        </p:txBody>
      </p:sp>
    </p:spTree>
    <p:extLst>
      <p:ext uri="{BB962C8B-B14F-4D97-AF65-F5344CB8AC3E}">
        <p14:creationId xmlns:p14="http://schemas.microsoft.com/office/powerpoint/2010/main" val="108582185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EBE16CD3-9C9D-4847-AF35-66FAC16C5087}"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57090816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BE16CD3-9C9D-4847-AF35-66FAC16C5087}"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223411501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EBE16CD3-9C9D-4847-AF35-66FAC16C5087}"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45859362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EBE16CD3-9C9D-4847-AF35-66FAC16C5087}"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48496192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EBE16CD3-9C9D-4847-AF35-66FAC16C5087}" type="datetimeFigureOut">
              <a:rPr lang="en-US" smtClean="0"/>
              <a:t>6/3/2021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23252695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EBE16CD3-9C9D-4847-AF35-66FAC16C5087}" type="datetimeFigureOut">
              <a:rPr lang="en-US" smtClean="0"/>
              <a:t>6/3/2021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197840925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BE16CD3-9C9D-4847-AF35-66FAC16C5087}" type="datetimeFigureOut">
              <a:rPr lang="en-US" smtClean="0"/>
              <a:t>6/3/2021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202186363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EBE16CD3-9C9D-4847-AF35-66FAC16C5087}"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162178363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EBE16CD3-9C9D-4847-AF35-66FAC16C5087}"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309402782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BE16CD3-9C9D-4847-AF35-66FAC16C5087}"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338205501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BE16CD3-9C9D-4847-AF35-66FAC16C5087}"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86E527-F285-44E7-B4A9-3B464F8C5201}" type="slidenum">
              <a:rPr lang="en-US" smtClean="0"/>
              <a:t>‹#›</a:t>
            </a:fld>
            <a:endParaRPr lang="en-US"/>
          </a:p>
        </p:txBody>
      </p:sp>
    </p:spTree>
    <p:extLst>
      <p:ext uri="{BB962C8B-B14F-4D97-AF65-F5344CB8AC3E}">
        <p14:creationId xmlns:p14="http://schemas.microsoft.com/office/powerpoint/2010/main" val="264079622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1" baseline="0">
                <a:solidFill>
                  <a:schemeClr val="bg1"/>
                </a:solidFill>
              </a:defRPr>
            </a:lvl1pPr>
          </a:lstStyle>
          <a:p>
            <a:pPr lvl="0"/>
            <a:r>
              <a:rPr lang="en-US"/>
              <a:t>Day, Month, Year</a:t>
            </a:r>
          </a:p>
        </p:txBody>
      </p:sp>
      <p:pic>
        <p:nvPicPr>
          <p:cNvPr id="6" name="Picture 5"/>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9635981" y="5703338"/>
            <a:ext cx="2352271" cy="775625"/>
          </a:xfrm>
          <a:prstGeom prst="rect">
            <a:avLst/>
          </a:prstGeom>
        </p:spPr>
      </p:pic>
    </p:spTree>
    <p:extLst>
      <p:ext uri="{BB962C8B-B14F-4D97-AF65-F5344CB8AC3E}">
        <p14:creationId xmlns:p14="http://schemas.microsoft.com/office/powerpoint/2010/main" val="406367464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130165227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297735949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Thank You 1">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8" cy="1996488"/>
          </a:xfrm>
        </p:spPr>
        <p:txBody>
          <a:bodyPr>
            <a:normAutofit/>
          </a:bodyPr>
          <a:lstStyle>
            <a:lvl1pPr algn="ctr">
              <a:lnSpc>
                <a:spcPts val="2600"/>
              </a:lnSpc>
              <a:defRPr sz="1800">
                <a:solidFill>
                  <a:schemeClr val="bg1"/>
                </a:solidFill>
              </a:defRPr>
            </a:lvl1pPr>
          </a:lstStyle>
          <a:p>
            <a:pPr lvl="0"/>
            <a:r>
              <a:rPr lang="en-US"/>
              <a:t>Click to edit Master text styles</a:t>
            </a:r>
          </a:p>
        </p:txBody>
      </p:sp>
      <p:sp>
        <p:nvSpPr>
          <p:cNvPr id="4" name="TextBox 3"/>
          <p:cNvSpPr txBox="1"/>
          <p:nvPr userDrawn="1"/>
        </p:nvSpPr>
        <p:spPr>
          <a:xfrm>
            <a:off x="838451" y="2983832"/>
            <a:ext cx="3224463" cy="523220"/>
          </a:xfrm>
          <a:prstGeom prst="rect">
            <a:avLst/>
          </a:prstGeom>
          <a:noFill/>
        </p:spPr>
        <p:txBody>
          <a:bodyPr wrap="square" rtlCol="0">
            <a:spAutoFit/>
          </a:bodyPr>
          <a:lstStyle/>
          <a:p>
            <a:pPr algn="ctr"/>
            <a:r>
              <a:rPr lang="en-US" sz="2800" b="0" spc="30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8089171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420511972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BE16CD3-9C9D-4847-AF35-66FAC16C5087}" type="datetimeFigureOut">
              <a:rPr lang="en-US" smtClean="0"/>
              <a:t>6/3/2021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986E527-F285-44E7-B4A9-3B464F8C5201}" type="slidenum">
              <a:rPr lang="en-US" smtClean="0"/>
              <a:t>‹#›</a:t>
            </a:fld>
            <a:endParaRPr lang="en-US"/>
          </a:p>
        </p:txBody>
      </p:sp>
    </p:spTree>
    <p:extLst>
      <p:ext uri="{BB962C8B-B14F-4D97-AF65-F5344CB8AC3E}">
        <p14:creationId xmlns:p14="http://schemas.microsoft.com/office/powerpoint/2010/main" val="354938708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13.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3" Type="http://schemas.openxmlformats.org/officeDocument/2006/relationships/hyperlink" Target="https://docs.google.com/forms/d/e/1FAIpQLSczaZOxuh0fF4A9tLRO_5jAlbAcnkRE31625DCpoMxoPCaB2w/viewform" TargetMode="External"/><Relationship Id="rId2" Type="http://schemas.openxmlformats.org/officeDocument/2006/relationships/notesSlide" Target="../notesSlides/notesSlide8.xml"/><Relationship Id="rId1" Type="http://schemas.openxmlformats.org/officeDocument/2006/relationships/slideLayout" Target="../slideLayouts/slideLayout13.xml"/><Relationship Id="rId4" Type="http://schemas.openxmlformats.org/officeDocument/2006/relationships/hyperlink" Target="http://www.colorado.gov/pacific/cdphe/cacfp" TargetMode="External"/></Relationships>
</file>

<file path=ppt/slides/_rels/slide9.xml.rels><?xml version="1.0" encoding="UTF-8" standalone="yes"?>
<Relationships xmlns="http://schemas.openxmlformats.org/package/2006/relationships"><Relationship Id="rId3" Type="http://schemas.openxmlformats.org/officeDocument/2006/relationships/hyperlink" Target="https://www.colorado.gov/pacific/cdphe/cacfp" TargetMode="External"/><Relationship Id="rId2" Type="http://schemas.openxmlformats.org/officeDocument/2006/relationships/notesSlide" Target="../notesSlides/notesSlide9.xml"/><Relationship Id="rId1" Type="http://schemas.openxmlformats.org/officeDocument/2006/relationships/slideLayout" Target="../slideLayouts/slideLayout13.xml"/><Relationship Id="rId4" Type="http://schemas.openxmlformats.org/officeDocument/2006/relationships/hyperlink" Target="https://drive.google.com/open?id=1rF-J_w5Tbnhi0DLSHdhEfPzPekHAgBpY" TargetMode="External"/></Relationships>
</file>

<file path=ppt/slides/_rels/slide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1.xml"/><Relationship Id="rId1" Type="http://schemas.openxmlformats.org/officeDocument/2006/relationships/slideLayout" Target="../slideLayouts/slideLayout13.xml"/><Relationship Id="rId4" Type="http://schemas.openxmlformats.org/officeDocument/2006/relationships/image" Target="../media/image10.png"/></Relationships>
</file>

<file path=ppt/slides/_rels/slide12.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3.xml"/><Relationship Id="rId2" Type="http://schemas.openxmlformats.org/officeDocument/2006/relationships/slideLayout" Target="../slideLayouts/slideLayout13.xml"/><Relationship Id="rId1" Type="http://schemas.openxmlformats.org/officeDocument/2006/relationships/video" Target="https://www.youtube.com/embed/zIXHR-ILNn0?feature=oembed" TargetMode="External"/><Relationship Id="rId4" Type="http://schemas.openxmlformats.org/officeDocument/2006/relationships/image" Target="../media/image12.jpeg"/></Relationships>
</file>

<file path=ppt/slides/_rels/slide14.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4.xml"/><Relationship Id="rId1" Type="http://schemas.openxmlformats.org/officeDocument/2006/relationships/slideLayout" Target="../slideLayouts/slideLayout13.xml"/><Relationship Id="rId5" Type="http://schemas.openxmlformats.org/officeDocument/2006/relationships/image" Target="../media/image15.png"/><Relationship Id="rId4" Type="http://schemas.openxmlformats.org/officeDocument/2006/relationships/image" Target="../media/image14.png"/></Relationships>
</file>

<file path=ppt/slides/_rels/slide15.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5.xml"/><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6.xml"/><Relationship Id="rId1" Type="http://schemas.openxmlformats.org/officeDocument/2006/relationships/slideLayout" Target="../slideLayouts/slideLayout13.xml"/><Relationship Id="rId6" Type="http://schemas.openxmlformats.org/officeDocument/2006/relationships/image" Target="../media/image20.png"/><Relationship Id="rId5" Type="http://schemas.openxmlformats.org/officeDocument/2006/relationships/image" Target="../media/image19.png"/><Relationship Id="rId4" Type="http://schemas.openxmlformats.org/officeDocument/2006/relationships/image" Target="../media/image18.png"/></Relationships>
</file>

<file path=ppt/slides/_rels/slide17.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5.xml"/></Relationships>
</file>

<file path=ppt/slides/_rels/slide19.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19.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6.xml"/></Relationships>
</file>

<file path=ppt/slides/_rels/slide21.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21.xml"/><Relationship Id="rId1" Type="http://schemas.openxmlformats.org/officeDocument/2006/relationships/slideLayout" Target="../slideLayouts/slideLayout16.xml"/></Relationships>
</file>

<file path=ppt/slides/_rels/slide22.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23.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23.xml"/><Relationship Id="rId1" Type="http://schemas.openxmlformats.org/officeDocument/2006/relationships/slideLayout" Target="../slideLayouts/slideLayout13.xml"/><Relationship Id="rId4" Type="http://schemas.openxmlformats.org/officeDocument/2006/relationships/image" Target="../media/image26.png"/></Relationships>
</file>

<file path=ppt/slides/_rels/slide24.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24.xml"/><Relationship Id="rId1" Type="http://schemas.openxmlformats.org/officeDocument/2006/relationships/slideLayout" Target="../slideLayouts/slideLayout13.xml"/><Relationship Id="rId5" Type="http://schemas.openxmlformats.org/officeDocument/2006/relationships/image" Target="../media/image29.png"/><Relationship Id="rId4" Type="http://schemas.openxmlformats.org/officeDocument/2006/relationships/image" Target="../media/image28.png"/></Relationships>
</file>

<file path=ppt/slides/_rels/slide25.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25.xml"/><Relationship Id="rId1" Type="http://schemas.openxmlformats.org/officeDocument/2006/relationships/slideLayout" Target="../slideLayouts/slideLayout13.xml"/><Relationship Id="rId5" Type="http://schemas.openxmlformats.org/officeDocument/2006/relationships/image" Target="../media/image32.png"/><Relationship Id="rId4" Type="http://schemas.openxmlformats.org/officeDocument/2006/relationships/image" Target="../media/image31.png"/></Relationships>
</file>

<file path=ppt/slides/_rels/slide26.xml.rels><?xml version="1.0" encoding="UTF-8" standalone="yes"?>
<Relationships xmlns="http://schemas.openxmlformats.org/package/2006/relationships"><Relationship Id="rId3" Type="http://schemas.openxmlformats.org/officeDocument/2006/relationships/notesSlide" Target="../notesSlides/notesSlide26.xml"/><Relationship Id="rId2" Type="http://schemas.openxmlformats.org/officeDocument/2006/relationships/slideLayout" Target="../slideLayouts/slideLayout13.xml"/><Relationship Id="rId1" Type="http://schemas.openxmlformats.org/officeDocument/2006/relationships/video" Target="https://www.youtube.com/embed/p3MG1eG8QzA" TargetMode="External"/><Relationship Id="rId4" Type="http://schemas.openxmlformats.org/officeDocument/2006/relationships/image" Target="../media/image33.jpeg"/></Relationships>
</file>

<file path=ppt/slides/_rels/slide27.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27.xml"/><Relationship Id="rId1" Type="http://schemas.openxmlformats.org/officeDocument/2006/relationships/slideLayout" Target="../slideLayouts/slideLayout13.xml"/></Relationships>
</file>

<file path=ppt/slides/_rels/slide28.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28.xml"/><Relationship Id="rId1" Type="http://schemas.openxmlformats.org/officeDocument/2006/relationships/slideLayout" Target="../slideLayouts/slideLayout16.xml"/></Relationships>
</file>

<file path=ppt/slides/_rels/slide29.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29.xml"/><Relationship Id="rId1" Type="http://schemas.openxmlformats.org/officeDocument/2006/relationships/slideLayout" Target="../slideLayouts/slideLayout13.xml"/><Relationship Id="rId4" Type="http://schemas.openxmlformats.org/officeDocument/2006/relationships/image" Target="../media/image37.jpeg"/></Relationships>
</file>

<file path=ppt/slides/_rels/slide30.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30.xml"/><Relationship Id="rId1" Type="http://schemas.openxmlformats.org/officeDocument/2006/relationships/slideLayout" Target="../slideLayouts/slideLayout13.xml"/></Relationships>
</file>

<file path=ppt/slides/_rels/slide31.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31.xml"/><Relationship Id="rId1" Type="http://schemas.openxmlformats.org/officeDocument/2006/relationships/slideLayout" Target="../slideLayouts/slideLayout13.xml"/><Relationship Id="rId5" Type="http://schemas.openxmlformats.org/officeDocument/2006/relationships/image" Target="../media/image41.png"/><Relationship Id="rId4" Type="http://schemas.openxmlformats.org/officeDocument/2006/relationships/image" Target="../media/image40.png"/></Relationships>
</file>

<file path=ppt/slides/_rels/slide32.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32.xml"/><Relationship Id="rId1" Type="http://schemas.openxmlformats.org/officeDocument/2006/relationships/slideLayout" Target="../slideLayouts/slideLayout13.xml"/><Relationship Id="rId5" Type="http://schemas.openxmlformats.org/officeDocument/2006/relationships/image" Target="../media/image44.png"/><Relationship Id="rId4" Type="http://schemas.openxmlformats.org/officeDocument/2006/relationships/image" Target="../media/image43.png"/></Relationships>
</file>

<file path=ppt/slides/_rels/slide33.xml.rels><?xml version="1.0" encoding="UTF-8" standalone="yes"?>
<Relationships xmlns="http://schemas.openxmlformats.org/package/2006/relationships"><Relationship Id="rId3" Type="http://schemas.openxmlformats.org/officeDocument/2006/relationships/image" Target="../media/image45.jpeg"/><Relationship Id="rId2" Type="http://schemas.openxmlformats.org/officeDocument/2006/relationships/notesSlide" Target="../notesSlides/notesSlide33.xml"/><Relationship Id="rId1" Type="http://schemas.openxmlformats.org/officeDocument/2006/relationships/slideLayout" Target="../slideLayouts/slideLayout13.xml"/></Relationships>
</file>

<file path=ppt/slides/_rels/slide34.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34.xml"/><Relationship Id="rId1" Type="http://schemas.openxmlformats.org/officeDocument/2006/relationships/slideLayout" Target="../slideLayouts/slideLayout16.xml"/><Relationship Id="rId4" Type="http://schemas.openxmlformats.org/officeDocument/2006/relationships/image" Target="../media/image47.png"/></Relationships>
</file>

<file path=ppt/slides/_rels/slide35.xml.rels><?xml version="1.0" encoding="UTF-8" standalone="yes"?>
<Relationships xmlns="http://schemas.openxmlformats.org/package/2006/relationships"><Relationship Id="rId3" Type="http://schemas.openxmlformats.org/officeDocument/2006/relationships/image" Target="../media/image48.jpeg"/><Relationship Id="rId2" Type="http://schemas.openxmlformats.org/officeDocument/2006/relationships/notesSlide" Target="../notesSlides/notesSlide35.xml"/><Relationship Id="rId1" Type="http://schemas.openxmlformats.org/officeDocument/2006/relationships/slideLayout" Target="../slideLayouts/slideLayout13.xml"/></Relationships>
</file>

<file path=ppt/slides/_rels/slide36.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36.xml"/><Relationship Id="rId1" Type="http://schemas.openxmlformats.org/officeDocument/2006/relationships/slideLayout" Target="../slideLayouts/slideLayout14.xml"/></Relationships>
</file>

<file path=ppt/slides/_rels/slide37.xml.rels><?xml version="1.0" encoding="UTF-8" standalone="yes"?>
<Relationships xmlns="http://schemas.openxmlformats.org/package/2006/relationships"><Relationship Id="rId3" Type="http://schemas.openxmlformats.org/officeDocument/2006/relationships/hyperlink" Target="https://co.cookingmatters.org/stretching-food-resources-covid19" TargetMode="External"/><Relationship Id="rId2" Type="http://schemas.openxmlformats.org/officeDocument/2006/relationships/notesSlide" Target="../notesSlides/notesSlide37.xml"/><Relationship Id="rId1" Type="http://schemas.openxmlformats.org/officeDocument/2006/relationships/slideLayout" Target="../slideLayouts/slideLayout13.xml"/><Relationship Id="rId4" Type="http://schemas.openxmlformats.org/officeDocument/2006/relationships/image" Target="../media/image50.jpeg"/></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13.xml"/></Relationships>
</file>

<file path=ppt/slides/_rels/slide39.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39.xml"/><Relationship Id="rId1" Type="http://schemas.openxmlformats.org/officeDocument/2006/relationships/slideLayout" Target="../slideLayouts/slideLayout16.xml"/><Relationship Id="rId5" Type="http://schemas.openxmlformats.org/officeDocument/2006/relationships/image" Target="../media/image53.png"/><Relationship Id="rId4" Type="http://schemas.openxmlformats.org/officeDocument/2006/relationships/image" Target="../media/image52.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98655" y="1123739"/>
            <a:ext cx="3686934" cy="992737"/>
          </a:xfrm>
        </p:spPr>
        <p:txBody>
          <a:bodyPr>
            <a:normAutofit fontScale="90000"/>
          </a:bodyPr>
          <a:lstStyle/>
          <a:p>
            <a:pPr algn="ctr"/>
            <a:r>
              <a:rPr lang="en-US" dirty="0"/>
              <a:t/>
            </a:r>
            <a:br>
              <a:rPr lang="en-US" dirty="0"/>
            </a:br>
            <a:r>
              <a:rPr lang="en-US" dirty="0"/>
              <a:t/>
            </a:r>
            <a:br>
              <a:rPr lang="en-US" dirty="0"/>
            </a:br>
            <a:r>
              <a:rPr lang="en-US" sz="3200" dirty="0">
                <a:latin typeface="Arial"/>
                <a:cs typeface="Arial"/>
              </a:rPr>
              <a:t>Cooking Matters for Child Care Professionals</a:t>
            </a:r>
          </a:p>
        </p:txBody>
      </p:sp>
      <p:sp>
        <p:nvSpPr>
          <p:cNvPr id="3" name="Subtitle 2"/>
          <p:cNvSpPr>
            <a:spLocks noGrp="1"/>
          </p:cNvSpPr>
          <p:nvPr>
            <p:ph type="subTitle" idx="1"/>
          </p:nvPr>
        </p:nvSpPr>
        <p:spPr>
          <a:xfrm>
            <a:off x="827640" y="2921240"/>
            <a:ext cx="4143122" cy="1124368"/>
          </a:xfrm>
        </p:spPr>
        <p:txBody>
          <a:bodyPr vert="horz" lIns="91440" tIns="45720" rIns="91440" bIns="45720" rtlCol="0" anchor="t">
            <a:noAutofit/>
          </a:bodyPr>
          <a:lstStyle/>
          <a:p>
            <a:pPr algn="ctr"/>
            <a:r>
              <a:rPr lang="en-US" sz="4000">
                <a:latin typeface="Arial"/>
                <a:cs typeface="Arial"/>
              </a:rPr>
              <a:t>Choosing Healthy Foods for Kids</a:t>
            </a:r>
          </a:p>
        </p:txBody>
      </p:sp>
      <p:sp>
        <p:nvSpPr>
          <p:cNvPr id="6" name="TextBox 5"/>
          <p:cNvSpPr txBox="1"/>
          <p:nvPr/>
        </p:nvSpPr>
        <p:spPr>
          <a:xfrm>
            <a:off x="2600691" y="1027944"/>
            <a:ext cx="184666" cy="369332"/>
          </a:xfrm>
          <a:prstGeom prst="rect">
            <a:avLst/>
          </a:prstGeom>
          <a:noFill/>
        </p:spPr>
        <p:txBody>
          <a:bodyPr wrap="none" rtlCol="0">
            <a:spAutoFit/>
          </a:bodyPr>
          <a:lstStyle/>
          <a:p>
            <a:endParaRPr lang="en-US"/>
          </a:p>
        </p:txBody>
      </p:sp>
      <p:sp>
        <p:nvSpPr>
          <p:cNvPr id="5" name="Text Placeholder 4"/>
          <p:cNvSpPr>
            <a:spLocks noGrp="1"/>
          </p:cNvSpPr>
          <p:nvPr>
            <p:ph type="body" sz="quarter" idx="10"/>
          </p:nvPr>
        </p:nvSpPr>
        <p:spPr>
          <a:xfrm>
            <a:off x="1216025" y="5417912"/>
            <a:ext cx="3452813" cy="523846"/>
          </a:xfrm>
        </p:spPr>
        <p:txBody>
          <a:bodyPr vert="horz" lIns="91440" tIns="45720" rIns="91440" bIns="45720" rtlCol="0" anchor="t">
            <a:normAutofit/>
          </a:bodyPr>
          <a:lstStyle/>
          <a:p>
            <a:pPr marL="0" indent="0">
              <a:buNone/>
            </a:pPr>
            <a:r>
              <a:rPr lang="en-US" sz="2000" b="0">
                <a:cs typeface="Calibri" panose="020F0502020204030204"/>
              </a:rPr>
              <a:t>Saturday, </a:t>
            </a:r>
            <a:r>
              <a:rPr lang="en-US" sz="2000" b="0" smtClean="0">
                <a:cs typeface="Calibri" panose="020F0502020204030204"/>
              </a:rPr>
              <a:t>August </a:t>
            </a:r>
            <a:r>
              <a:rPr lang="en-US" sz="2000" b="0">
                <a:cs typeface="Calibri" panose="020F0502020204030204"/>
              </a:rPr>
              <a:t>8th</a:t>
            </a:r>
            <a:endParaRPr lang="en-US" sz="2000" b="0"/>
          </a:p>
        </p:txBody>
      </p:sp>
      <p:sp>
        <p:nvSpPr>
          <p:cNvPr id="7" name="Rectangle 6"/>
          <p:cNvSpPr/>
          <p:nvPr/>
        </p:nvSpPr>
        <p:spPr>
          <a:xfrm>
            <a:off x="9483047" y="5513162"/>
            <a:ext cx="750014" cy="116504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27602533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solidFill>
                  <a:srgbClr val="6FBE44"/>
                </a:solidFill>
                <a:latin typeface="Arial"/>
                <a:cs typeface="Arial"/>
              </a:rPr>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solidFill>
                  <a:srgbClr val="414141"/>
                </a:solidFill>
                <a:latin typeface="Arial"/>
                <a:cs typeface="Arial"/>
              </a:rPr>
              <a:t>Let's get to know each other! – Please share: </a:t>
            </a:r>
          </a:p>
          <a:p>
            <a:pPr marL="742950" lvl="1" indent="-285750">
              <a:lnSpc>
                <a:spcPct val="100000"/>
              </a:lnSpc>
            </a:pPr>
            <a:r>
              <a:rPr lang="en-US" sz="1800">
                <a:solidFill>
                  <a:srgbClr val="414141"/>
                </a:solidFill>
                <a:latin typeface="Arial"/>
                <a:cs typeface="Arial"/>
              </a:rPr>
              <a:t>What is going well with mealtimes or child nutrition? </a:t>
            </a:r>
          </a:p>
          <a:p>
            <a:pPr marL="742950" lvl="1" indent="-285750">
              <a:lnSpc>
                <a:spcPct val="100000"/>
              </a:lnSpc>
            </a:pPr>
            <a:r>
              <a:rPr lang="en-US" sz="1800">
                <a:solidFill>
                  <a:srgbClr val="414141"/>
                </a:solidFill>
                <a:latin typeface="Arial"/>
                <a:cs typeface="Arial"/>
              </a:rPr>
              <a:t>What is a challenge(s) you face?</a:t>
            </a:r>
          </a:p>
        </p:txBody>
      </p:sp>
    </p:spTree>
    <p:extLst>
      <p:ext uri="{BB962C8B-B14F-4D97-AF65-F5344CB8AC3E}">
        <p14:creationId xmlns:p14="http://schemas.microsoft.com/office/powerpoint/2010/main" val="162767928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a:cs typeface="Arial"/>
              </a:rPr>
              <a:t>Objectives</a:t>
            </a:r>
          </a:p>
        </p:txBody>
      </p:sp>
      <p:sp>
        <p:nvSpPr>
          <p:cNvPr id="3" name="Slide Number Placeholder 2"/>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p:cNvSpPr>
            <a:spLocks noGrp="1"/>
          </p:cNvSpPr>
          <p:nvPr>
            <p:ph type="body" sz="quarter" idx="13"/>
          </p:nvPr>
        </p:nvSpPr>
        <p:spPr/>
        <p:txBody>
          <a:bodyPr vert="horz" lIns="91440" tIns="45720" rIns="91440" bIns="45720" rtlCol="0" anchor="t">
            <a:normAutofit/>
          </a:bodyPr>
          <a:lstStyle/>
          <a:p>
            <a:pPr marL="171450" indent="-171450"/>
            <a:r>
              <a:rPr lang="en-US" sz="1800">
                <a:latin typeface="Arial"/>
                <a:cs typeface="Arial"/>
              </a:rPr>
              <a:t>Discuss the tools available to guide their choices about foods served to kids</a:t>
            </a:r>
          </a:p>
          <a:p>
            <a:pPr marL="171450" indent="-171450"/>
            <a:r>
              <a:rPr lang="en-US" sz="1800">
                <a:latin typeface="Arial"/>
                <a:cs typeface="Arial"/>
              </a:rPr>
              <a:t>Practice identifying whole grain foods by reading label ingredients lists</a:t>
            </a:r>
          </a:p>
          <a:p>
            <a:pPr marL="171450" indent="-171450"/>
            <a:r>
              <a:rPr lang="en-US" sz="1800">
                <a:latin typeface="Arial"/>
                <a:cs typeface="Arial"/>
              </a:rPr>
              <a:t>Prepare healthier versions of common convenience foods </a:t>
            </a:r>
          </a:p>
          <a:p>
            <a:pPr marL="0" indent="0">
              <a:buNone/>
            </a:pPr>
            <a:endParaRPr lang="en-US">
              <a:latin typeface="Arial"/>
              <a:cs typeface="Arial"/>
            </a:endParaRPr>
          </a:p>
        </p:txBody>
      </p:sp>
    </p:spTree>
    <p:extLst>
      <p:ext uri="{BB962C8B-B14F-4D97-AF65-F5344CB8AC3E}">
        <p14:creationId xmlns:p14="http://schemas.microsoft.com/office/powerpoint/2010/main" val="360060229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1B265381-BA58-4E2F-B5C0-DB1A7D68C76F}"/>
              </a:ext>
            </a:extLst>
          </p:cNvPr>
          <p:cNvSpPr>
            <a:spLocks noGrp="1"/>
          </p:cNvSpPr>
          <p:nvPr/>
        </p:nvSpPr>
        <p:spPr>
          <a:xfrm>
            <a:off x="1459832" y="1892968"/>
            <a:ext cx="3801980" cy="1524000"/>
          </a:xfrm>
          <a:prstGeom prst="rect">
            <a:avLst/>
          </a:prstGeom>
        </p:spPr>
        <p:txBody>
          <a:bodyPr vert="horz" lIns="91440" tIns="45720" rIns="91440" bIns="45720" rtlCol="0" anchor="t">
            <a:normAutofit fontScale="90000" lnSpcReduction="20000"/>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sz="3100">
                <a:solidFill>
                  <a:srgbClr val="6FBE44"/>
                </a:solidFill>
                <a:latin typeface="Arial"/>
                <a:ea typeface="+mj-ea"/>
                <a:cs typeface="Arial"/>
              </a:rPr>
              <a:t>The early years of a child’s life are key for later health and development.</a:t>
            </a:r>
            <a:r>
              <a:rPr lang="en-US" b="0">
                <a:latin typeface="Arial"/>
                <a:cs typeface="Arial"/>
              </a:rPr>
              <a:t> </a:t>
            </a:r>
            <a:endParaRPr lang="en-US">
              <a:latin typeface="Arial"/>
              <a:cs typeface="Arial"/>
            </a:endParaRPr>
          </a:p>
        </p:txBody>
      </p:sp>
      <p:pic>
        <p:nvPicPr>
          <p:cNvPr id="5" name="Picture 4" descr="A group of people sitting at a table eating food&#10;&#10;Description generated with very high confidence">
            <a:extLst>
              <a:ext uri="{FF2B5EF4-FFF2-40B4-BE49-F238E27FC236}">
                <a16:creationId xmlns:a16="http://schemas.microsoft.com/office/drawing/2014/main" id="{2BE13B10-3571-490E-B67C-6CA7FD8F0B70}"/>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5770536" y="1172774"/>
            <a:ext cx="6424047" cy="4279980"/>
          </a:xfrm>
          <a:prstGeom prst="rect">
            <a:avLst/>
          </a:prstGeom>
        </p:spPr>
      </p:pic>
    </p:spTree>
    <p:extLst>
      <p:ext uri="{BB962C8B-B14F-4D97-AF65-F5344CB8AC3E}">
        <p14:creationId xmlns:p14="http://schemas.microsoft.com/office/powerpoint/2010/main" val="64440935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6916612B-997A-45E3-B6B2-FE7A49ABCC8E}"/>
              </a:ext>
            </a:extLst>
          </p:cNvPr>
          <p:cNvSpPr>
            <a:spLocks noGrp="1"/>
          </p:cNvSpPr>
          <p:nvPr/>
        </p:nvSpPr>
        <p:spPr>
          <a:xfrm>
            <a:off x="1506621" y="982830"/>
            <a:ext cx="8758238" cy="941387"/>
          </a:xfrm>
          <a:prstGeom prst="rect">
            <a:avLst/>
          </a:prstGeom>
        </p:spPr>
        <p:txBody>
          <a:bodyPr vert="horz" lIns="91440" tIns="45720" rIns="91440" bIns="45720" rtlCol="0" anchor="ctr">
            <a:normAutofit/>
          </a:bodyPr>
          <a:lstStyle>
            <a:lvl1pPr algn="l" defTabSz="914400" rtl="0" eaLnBrk="1" latinLnBrk="0" hangingPunct="1">
              <a:lnSpc>
                <a:spcPts val="4000"/>
              </a:lnSpc>
              <a:spcBef>
                <a:spcPct val="0"/>
              </a:spcBef>
              <a:buNone/>
              <a:defRPr sz="2800" kern="1200">
                <a:solidFill>
                  <a:schemeClr val="accent6"/>
                </a:solidFill>
                <a:latin typeface="Arial" panose="020B0604020202020204" pitchFamily="34" charset="0"/>
                <a:ea typeface="+mj-ea"/>
                <a:cs typeface="Arial" panose="020B0604020202020204" pitchFamily="34" charset="0"/>
              </a:defRPr>
            </a:lvl1pPr>
          </a:lstStyle>
          <a:p>
            <a:r>
              <a:rPr lang="en-US">
                <a:latin typeface="Arial"/>
                <a:cs typeface="Arial"/>
              </a:rPr>
              <a:t>Repeated Exposure and Variety</a:t>
            </a:r>
            <a:endParaRPr lang="en-US"/>
          </a:p>
        </p:txBody>
      </p:sp>
      <p:sp>
        <p:nvSpPr>
          <p:cNvPr id="5" name="Text Placeholder 2">
            <a:extLst>
              <a:ext uri="{FF2B5EF4-FFF2-40B4-BE49-F238E27FC236}">
                <a16:creationId xmlns:a16="http://schemas.microsoft.com/office/drawing/2014/main" id="{CBAA5249-8CAB-4267-9FC3-A6E0E1D9E060}"/>
              </a:ext>
            </a:extLst>
          </p:cNvPr>
          <p:cNvSpPr>
            <a:spLocks noGrp="1"/>
          </p:cNvSpPr>
          <p:nvPr/>
        </p:nvSpPr>
        <p:spPr>
          <a:xfrm>
            <a:off x="1372937" y="2027405"/>
            <a:ext cx="6966870" cy="4375484"/>
          </a:xfrm>
          <a:prstGeom prst="rect">
            <a:avLst/>
          </a:prstGeom>
        </p:spPr>
        <p:txBody>
          <a:bodyPr vert="horz" lIns="91440" tIns="45720" rIns="91440" bIns="45720" rtlCol="0" anchor="t">
            <a:normAutofit/>
          </a:bodyPr>
          <a:lstStyle>
            <a:lvl1pPr marL="228600" indent="-228600" algn="l" defTabSz="914400" rtl="0" eaLnBrk="1" latinLnBrk="0" hangingPunct="1">
              <a:lnSpc>
                <a:spcPts val="2800"/>
              </a:lnSpc>
              <a:spcBef>
                <a:spcPts val="0"/>
              </a:spcBef>
              <a:spcAft>
                <a:spcPts val="1000"/>
              </a:spcAft>
              <a:buFont typeface="Arial" panose="020B0604020202020204" pitchFamily="34" charset="0"/>
              <a:buChar char="•"/>
              <a:defRPr sz="1600" kern="1200" baseline="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00050" indent="-342900">
              <a:lnSpc>
                <a:spcPct val="100000"/>
              </a:lnSpc>
            </a:pPr>
            <a:r>
              <a:rPr lang="en-US" sz="2000">
                <a:latin typeface="Arial"/>
                <a:cs typeface="Arial"/>
              </a:rPr>
              <a:t>Picky eating is normal. </a:t>
            </a:r>
            <a:endParaRPr lang="en-US" sz="2000"/>
          </a:p>
          <a:p>
            <a:pPr marL="742950" lvl="1">
              <a:lnSpc>
                <a:spcPct val="100000"/>
              </a:lnSpc>
              <a:spcAft>
                <a:spcPts val="1000"/>
              </a:spcAft>
            </a:pPr>
            <a:r>
              <a:rPr lang="en-US" sz="2000">
                <a:latin typeface="Arial"/>
                <a:cs typeface="Arial"/>
              </a:rPr>
              <a:t>Developmental phase (18-24 months to 6 years)</a:t>
            </a:r>
          </a:p>
          <a:p>
            <a:pPr marL="742950" lvl="1">
              <a:lnSpc>
                <a:spcPct val="100000"/>
              </a:lnSpc>
              <a:spcAft>
                <a:spcPts val="1000"/>
              </a:spcAft>
            </a:pPr>
            <a:r>
              <a:rPr lang="en-US" sz="2000">
                <a:latin typeface="Arial"/>
                <a:cs typeface="Arial"/>
              </a:rPr>
              <a:t> Exposure and variety lead to preference</a:t>
            </a:r>
          </a:p>
          <a:p>
            <a:pPr marL="742950" lvl="1">
              <a:lnSpc>
                <a:spcPct val="100000"/>
              </a:lnSpc>
              <a:spcAft>
                <a:spcPts val="1000"/>
              </a:spcAft>
            </a:pPr>
            <a:r>
              <a:rPr lang="en-US" sz="2000">
                <a:latin typeface="Arial"/>
                <a:cs typeface="Arial"/>
              </a:rPr>
              <a:t> Familiarity and intake can take 15+ exposures… be patient and persistent!</a:t>
            </a:r>
          </a:p>
          <a:p>
            <a:pPr marL="400050" indent="-342900">
              <a:lnSpc>
                <a:spcPct val="100000"/>
              </a:lnSpc>
            </a:pPr>
            <a:r>
              <a:rPr lang="en-US" sz="2000">
                <a:latin typeface="Arial"/>
                <a:cs typeface="Arial"/>
              </a:rPr>
              <a:t> Exploring  / exposure may look like</a:t>
            </a:r>
          </a:p>
          <a:p>
            <a:pPr marL="742950" lvl="1">
              <a:lnSpc>
                <a:spcPct val="100000"/>
              </a:lnSpc>
              <a:spcAft>
                <a:spcPts val="1000"/>
              </a:spcAft>
            </a:pPr>
            <a:r>
              <a:rPr lang="en-US" sz="2000">
                <a:latin typeface="Arial"/>
                <a:cs typeface="Arial"/>
              </a:rPr>
              <a:t> Smelling, listening</a:t>
            </a:r>
          </a:p>
          <a:p>
            <a:pPr marL="742950" lvl="1">
              <a:lnSpc>
                <a:spcPct val="100000"/>
              </a:lnSpc>
              <a:spcAft>
                <a:spcPts val="1000"/>
              </a:spcAft>
            </a:pPr>
            <a:r>
              <a:rPr lang="en-US" sz="2000">
                <a:latin typeface="Arial"/>
                <a:cs typeface="Arial"/>
              </a:rPr>
              <a:t> Feeling, poking, holding, shaking</a:t>
            </a:r>
          </a:p>
          <a:p>
            <a:pPr marL="742950" lvl="1">
              <a:lnSpc>
                <a:spcPct val="100000"/>
              </a:lnSpc>
              <a:spcAft>
                <a:spcPts val="1000"/>
              </a:spcAft>
            </a:pPr>
            <a:r>
              <a:rPr lang="en-US" sz="2000">
                <a:latin typeface="Arial"/>
                <a:cs typeface="Arial"/>
              </a:rPr>
              <a:t> Licking, nibbling, spitting out</a:t>
            </a:r>
          </a:p>
        </p:txBody>
      </p:sp>
      <p:graphicFrame>
        <p:nvGraphicFramePr>
          <p:cNvPr id="6" name="Diagram 5">
            <a:extLst>
              <a:ext uri="{FF2B5EF4-FFF2-40B4-BE49-F238E27FC236}">
                <a16:creationId xmlns:a16="http://schemas.microsoft.com/office/drawing/2014/main" id="{B22CCA1B-CDF8-4F94-A410-9FCA7307630D}"/>
              </a:ext>
            </a:extLst>
          </p:cNvPr>
          <p:cNvGraphicFramePr/>
          <p:nvPr/>
        </p:nvGraphicFramePr>
        <p:xfrm>
          <a:off x="5922211" y="1252621"/>
          <a:ext cx="7660104" cy="49409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11840106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a:solidFill>
                  <a:srgbClr val="6FBE44"/>
                </a:solidFill>
                <a:latin typeface="Arial"/>
                <a:cs typeface="Arial"/>
              </a:rPr>
              <a:t>Child and Adult Care Food Program (CACFP)</a:t>
            </a:r>
          </a:p>
        </p:txBody>
      </p:sp>
      <p:sp>
        <p:nvSpPr>
          <p:cNvPr id="4" name="Text Placeholder 3"/>
          <p:cNvSpPr>
            <a:spLocks noGrp="1"/>
          </p:cNvSpPr>
          <p:nvPr>
            <p:ph type="body" sz="quarter" idx="13"/>
          </p:nvPr>
        </p:nvSpPr>
        <p:spPr>
          <a:xfrm>
            <a:off x="1600200" y="2071343"/>
            <a:ext cx="8758238" cy="2971800"/>
          </a:xfrm>
        </p:spPr>
        <p:txBody>
          <a:bodyPr vert="horz" lIns="91440" tIns="45720" rIns="91440" bIns="45720" rtlCol="0" anchor="t">
            <a:normAutofit/>
          </a:bodyPr>
          <a:lstStyle/>
          <a:p>
            <a:pPr marL="285750" indent="-285750">
              <a:buFont typeface="Wingdings" panose="05000000000000000000" pitchFamily="2" charset="2"/>
              <a:buChar char="§"/>
            </a:pPr>
            <a:r>
              <a:rPr lang="en-US" sz="1800" dirty="0">
                <a:latin typeface="Arial"/>
                <a:cs typeface="Arial"/>
              </a:rPr>
              <a:t>Program of the US Department of Agriculture (USDA</a:t>
            </a:r>
            <a:r>
              <a:rPr lang="en-US" sz="1800" dirty="0" smtClean="0">
                <a:latin typeface="Arial"/>
                <a:cs typeface="Arial"/>
              </a:rPr>
              <a:t>); </a:t>
            </a:r>
            <a:r>
              <a:rPr lang="en-US" sz="1800" dirty="0">
                <a:latin typeface="Arial" panose="020B0604020202020204" pitchFamily="34" charset="0"/>
                <a:cs typeface="Arial" panose="020B0604020202020204" pitchFamily="34" charset="0"/>
              </a:rPr>
              <a:t>The CACFP is a federally funded program that is administered by the states to ensure that eligible children have access to healthy, nutritious food.</a:t>
            </a:r>
            <a:endParaRPr lang="en-US" sz="1800" dirty="0" smtClean="0">
              <a:latin typeface="Arial" panose="020B0604020202020204" pitchFamily="34" charset="0"/>
              <a:cs typeface="Arial" panose="020B0604020202020204" pitchFamily="34" charset="0"/>
            </a:endParaRPr>
          </a:p>
          <a:p>
            <a:pPr marL="285750" indent="-285750">
              <a:buFont typeface="Wingdings" panose="05000000000000000000" pitchFamily="2" charset="2"/>
              <a:buChar char="§"/>
            </a:pPr>
            <a:r>
              <a:rPr lang="en-US" sz="1800" dirty="0" smtClean="0">
                <a:latin typeface="Arial"/>
                <a:cs typeface="Arial"/>
              </a:rPr>
              <a:t>Reimburses </a:t>
            </a:r>
            <a:r>
              <a:rPr lang="en-US" sz="1800" dirty="0">
                <a:latin typeface="Arial"/>
                <a:cs typeface="Arial"/>
              </a:rPr>
              <a:t>participating centers and homes for serving meals and snacks that meet requirements</a:t>
            </a:r>
          </a:p>
          <a:p>
            <a:pPr marL="285750" indent="-285750">
              <a:buFont typeface="Wingdings" panose="05000000000000000000" pitchFamily="2" charset="2"/>
              <a:buChar char="§"/>
            </a:pPr>
            <a:r>
              <a:rPr lang="en-US" sz="1800" dirty="0">
                <a:latin typeface="Arial"/>
                <a:cs typeface="Arial"/>
              </a:rPr>
              <a:t>CACFP mission and goals: Promote and support the health of Colorado’s children and adults in care</a:t>
            </a:r>
          </a:p>
        </p:txBody>
      </p:sp>
      <p:pic>
        <p:nvPicPr>
          <p:cNvPr id="2" name="Picture 1"/>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4530691" y="4828760"/>
            <a:ext cx="2784509" cy="1631329"/>
          </a:xfrm>
          <a:prstGeom prst="rect">
            <a:avLst/>
          </a:prstGeom>
        </p:spPr>
      </p:pic>
    </p:spTree>
    <p:extLst>
      <p:ext uri="{BB962C8B-B14F-4D97-AF65-F5344CB8AC3E}">
        <p14:creationId xmlns:p14="http://schemas.microsoft.com/office/powerpoint/2010/main" val="221317419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a:cs typeface="Arial"/>
              </a:rPr>
              <a:t>CACFP Required Meal Components </a:t>
            </a:r>
          </a:p>
        </p:txBody>
      </p:sp>
      <p:sp>
        <p:nvSpPr>
          <p:cNvPr id="3" name="Slide Number Placeholder 2"/>
          <p:cNvSpPr>
            <a:spLocks noGrp="1"/>
          </p:cNvSpPr>
          <p:nvPr>
            <p:ph type="sldNum" sz="quarter" idx="12"/>
          </p:nvPr>
        </p:nvSpPr>
        <p:spPr/>
        <p:txBody>
          <a:bodyPr/>
          <a:lstStyle/>
          <a:p>
            <a:fld id="{17DF4567-1C0D-564E-BA68-9AF622E7948C}" type="slidenum">
              <a:rPr lang="en-US" smtClean="0"/>
              <a:t>7</a:t>
            </a:fld>
            <a:endParaRPr lang="en-US"/>
          </a:p>
        </p:txBody>
      </p:sp>
      <p:graphicFrame>
        <p:nvGraphicFramePr>
          <p:cNvPr id="5" name="Content Placeholder 3"/>
          <p:cNvGraphicFramePr>
            <a:graphicFrameLocks/>
          </p:cNvGraphicFramePr>
          <p:nvPr/>
        </p:nvGraphicFramePr>
        <p:xfrm>
          <a:off x="1292289" y="2444620"/>
          <a:ext cx="7988562" cy="2749940"/>
        </p:xfrm>
        <a:graphic>
          <a:graphicData uri="http://schemas.openxmlformats.org/drawingml/2006/table">
            <a:tbl>
              <a:tblPr/>
              <a:tblGrid>
                <a:gridCol w="1479467">
                  <a:extLst>
                    <a:ext uri="{9D8B030D-6E8A-4147-A177-3AD203B41FA5}">
                      <a16:colId xmlns:a16="http://schemas.microsoft.com/office/drawing/2014/main" val="20000"/>
                    </a:ext>
                  </a:extLst>
                </a:gridCol>
                <a:gridCol w="1183854">
                  <a:extLst>
                    <a:ext uri="{9D8B030D-6E8A-4147-A177-3AD203B41FA5}">
                      <a16:colId xmlns:a16="http://schemas.microsoft.com/office/drawing/2014/main" val="20001"/>
                    </a:ext>
                  </a:extLst>
                </a:gridCol>
                <a:gridCol w="1330960">
                  <a:extLst>
                    <a:ext uri="{9D8B030D-6E8A-4147-A177-3AD203B41FA5}">
                      <a16:colId xmlns:a16="http://schemas.microsoft.com/office/drawing/2014/main" val="20002"/>
                    </a:ext>
                  </a:extLst>
                </a:gridCol>
                <a:gridCol w="1330960">
                  <a:extLst>
                    <a:ext uri="{9D8B030D-6E8A-4147-A177-3AD203B41FA5}">
                      <a16:colId xmlns:a16="http://schemas.microsoft.com/office/drawing/2014/main" val="708708785"/>
                    </a:ext>
                  </a:extLst>
                </a:gridCol>
                <a:gridCol w="1332361">
                  <a:extLst>
                    <a:ext uri="{9D8B030D-6E8A-4147-A177-3AD203B41FA5}">
                      <a16:colId xmlns:a16="http://schemas.microsoft.com/office/drawing/2014/main" val="20003"/>
                    </a:ext>
                  </a:extLst>
                </a:gridCol>
                <a:gridCol w="1330960">
                  <a:extLst>
                    <a:ext uri="{9D8B030D-6E8A-4147-A177-3AD203B41FA5}">
                      <a16:colId xmlns:a16="http://schemas.microsoft.com/office/drawing/2014/main" val="20004"/>
                    </a:ext>
                  </a:extLst>
                </a:gridCol>
              </a:tblGrid>
              <a:tr h="687485">
                <a:tc>
                  <a:txBody>
                    <a:bodyPr/>
                    <a:lstStyle/>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Meal Type</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Milk</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Fruit</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Veggie</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Bread/</a:t>
                      </a:r>
                    </a:p>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Bread Alt</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Meat/</a:t>
                      </a:r>
                    </a:p>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Meat Alt</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687485">
                <a:tc>
                  <a:txBody>
                    <a:bodyPr/>
                    <a:lstStyle/>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Breakfast</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Not required</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687485">
                <a:tc>
                  <a:txBody>
                    <a:bodyPr/>
                    <a:lstStyle/>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Lunch/</a:t>
                      </a:r>
                    </a:p>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Supper</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687485">
                <a:tc>
                  <a:txBody>
                    <a:bodyPr/>
                    <a:lstStyle/>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Snack</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gridSpan="5">
                  <a:txBody>
                    <a:bodyPr/>
                    <a:lstStyle/>
                    <a:p>
                      <a:pPr marL="0" marR="0" lvl="0" indent="0" algn="l" defTabSz="457200" rtl="0" eaLnBrk="1" fontAlgn="base" latinLnBrk="0" hangingPunct="1">
                        <a:lnSpc>
                          <a:spcPct val="100000"/>
                        </a:lnSpc>
                        <a:spcBef>
                          <a:spcPct val="0"/>
                        </a:spcBef>
                        <a:spcAft>
                          <a:spcPct val="0"/>
                        </a:spcAft>
                        <a:buClrTx/>
                        <a:buSzTx/>
                        <a:buFont typeface="Arial" charset="0"/>
                        <a:buChar char="•"/>
                        <a:tabLst/>
                      </a:pPr>
                      <a:r>
                        <a:rPr kumimoji="0" lang="en-US" sz="1800" b="0" i="0" u="none" strike="noStrike" cap="none" normalizeH="0" baseline="0">
                          <a:ln>
                            <a:noFill/>
                          </a:ln>
                          <a:solidFill>
                            <a:srgbClr val="000000"/>
                          </a:solidFill>
                          <a:effectLst/>
                          <a:latin typeface="Arial" charset="0"/>
                          <a:ea typeface="ＭＳ Ｐゴシック" pitchFamily="36" charset="-128"/>
                        </a:rPr>
                        <a:t> Serve 2 of the 5 components</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3"/>
                  </a:ext>
                </a:extLst>
              </a:tr>
            </a:tbl>
          </a:graphicData>
        </a:graphic>
      </p:graphicFrame>
      <p:sp>
        <p:nvSpPr>
          <p:cNvPr id="6" name="TextBox 5"/>
          <p:cNvSpPr txBox="1"/>
          <p:nvPr/>
        </p:nvSpPr>
        <p:spPr>
          <a:xfrm>
            <a:off x="4921899" y="3152755"/>
            <a:ext cx="559836" cy="400110"/>
          </a:xfrm>
          <a:prstGeom prst="rect">
            <a:avLst/>
          </a:prstGeom>
          <a:noFill/>
        </p:spPr>
        <p:txBody>
          <a:bodyPr wrap="square" rtlCol="0">
            <a:spAutoFit/>
          </a:bodyPr>
          <a:lstStyle/>
          <a:p>
            <a:r>
              <a:rPr lang="en-US" sz="2000"/>
              <a:t> </a:t>
            </a:r>
            <a:r>
              <a:rPr lang="en-US" sz="2000" b="1"/>
              <a:t>OR</a:t>
            </a:r>
            <a:r>
              <a:rPr lang="en-US" sz="2000"/>
              <a:t>  </a:t>
            </a:r>
          </a:p>
        </p:txBody>
      </p:sp>
      <p:sp>
        <p:nvSpPr>
          <p:cNvPr id="7" name="TextBox 6"/>
          <p:cNvSpPr txBox="1"/>
          <p:nvPr/>
        </p:nvSpPr>
        <p:spPr>
          <a:xfrm>
            <a:off x="1292289" y="5441030"/>
            <a:ext cx="4342385" cy="923330"/>
          </a:xfrm>
          <a:prstGeom prst="rect">
            <a:avLst/>
          </a:prstGeom>
          <a:noFill/>
        </p:spPr>
        <p:txBody>
          <a:bodyPr wrap="square" rtlCol="0">
            <a:spAutoFit/>
          </a:bodyPr>
          <a:lstStyle/>
          <a:p>
            <a:r>
              <a:rPr lang="en-US" dirty="0"/>
              <a:t>*Meat and meat alternates may be used to substitute the entire grains component a maximum of three times per week.</a:t>
            </a:r>
          </a:p>
        </p:txBody>
      </p:sp>
      <p:sp>
        <p:nvSpPr>
          <p:cNvPr id="8" name="TextBox 7"/>
          <p:cNvSpPr txBox="1"/>
          <p:nvPr/>
        </p:nvSpPr>
        <p:spPr>
          <a:xfrm>
            <a:off x="6244653" y="5441030"/>
            <a:ext cx="4156855" cy="923330"/>
          </a:xfrm>
          <a:prstGeom prst="rect">
            <a:avLst/>
          </a:prstGeom>
          <a:noFill/>
        </p:spPr>
        <p:txBody>
          <a:bodyPr wrap="square" rtlCol="0">
            <a:spAutoFit/>
          </a:bodyPr>
          <a:lstStyle/>
          <a:p>
            <a:r>
              <a:rPr lang="en-US" dirty="0"/>
              <a:t>*A fruit and a vegetable, or two vegetables can be served for lunch/supper (two fruits are not allowed).</a:t>
            </a:r>
          </a:p>
        </p:txBody>
      </p:sp>
    </p:spTree>
    <p:extLst>
      <p:ext uri="{BB962C8B-B14F-4D97-AF65-F5344CB8AC3E}">
        <p14:creationId xmlns:p14="http://schemas.microsoft.com/office/powerpoint/2010/main" val="340871426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a:cs typeface="Arial"/>
              </a:rPr>
              <a:t>CACFP Application Process</a:t>
            </a:r>
          </a:p>
        </p:txBody>
      </p:sp>
      <p:sp>
        <p:nvSpPr>
          <p:cNvPr id="3" name="Slide Number Placeholder 2"/>
          <p:cNvSpPr>
            <a:spLocks noGrp="1"/>
          </p:cNvSpPr>
          <p:nvPr>
            <p:ph type="sldNum" sz="quarter" idx="12"/>
          </p:nvPr>
        </p:nvSpPr>
        <p:spPr/>
        <p:txBody>
          <a:bodyPr/>
          <a:lstStyle/>
          <a:p>
            <a:fld id="{17DF4567-1C0D-564E-BA68-9AF622E7948C}" type="slidenum">
              <a:rPr lang="en-US" smtClean="0"/>
              <a:t>8</a:t>
            </a:fld>
            <a:endParaRPr lang="en-US"/>
          </a:p>
        </p:txBody>
      </p:sp>
      <p:sp>
        <p:nvSpPr>
          <p:cNvPr id="4" name="Text Placeholder 3"/>
          <p:cNvSpPr>
            <a:spLocks noGrp="1"/>
          </p:cNvSpPr>
          <p:nvPr>
            <p:ph type="body" sz="quarter" idx="13"/>
          </p:nvPr>
        </p:nvSpPr>
        <p:spPr/>
        <p:txBody>
          <a:bodyPr vert="horz" lIns="91440" tIns="45720" rIns="91440" bIns="45720" rtlCol="0" anchor="t">
            <a:normAutofit/>
          </a:bodyPr>
          <a:lstStyle/>
          <a:p>
            <a:pPr marL="342900" indent="-342900">
              <a:buFont typeface="+mj-lt"/>
              <a:buAutoNum type="arabicPeriod"/>
            </a:pPr>
            <a:r>
              <a:rPr lang="en-US" sz="1800">
                <a:latin typeface="Arial"/>
                <a:cs typeface="Arial"/>
              </a:rPr>
              <a:t>Complete </a:t>
            </a:r>
            <a:r>
              <a:rPr lang="en-US" sz="1800" u="sng">
                <a:latin typeface="Arial"/>
                <a:cs typeface="Arial"/>
                <a:hlinkClick r:id="rId3"/>
              </a:rPr>
              <a:t>intake form</a:t>
            </a:r>
            <a:r>
              <a:rPr lang="en-US" sz="1800" u="sng">
                <a:latin typeface="Arial"/>
                <a:cs typeface="Arial"/>
              </a:rPr>
              <a:t> </a:t>
            </a:r>
            <a:r>
              <a:rPr lang="en-US" sz="1800">
                <a:latin typeface="Arial"/>
                <a:cs typeface="Arial"/>
              </a:rPr>
              <a:t>on their website: </a:t>
            </a:r>
            <a:r>
              <a:rPr lang="en-US" sz="1800">
                <a:latin typeface="Arial"/>
                <a:cs typeface="Arial"/>
                <a:hlinkClick r:id="rId4"/>
              </a:rPr>
              <a:t>www.colorado.gov/pacific/cdphe/cacfp</a:t>
            </a:r>
            <a:r>
              <a:rPr lang="en-US" sz="1800">
                <a:latin typeface="Arial"/>
                <a:cs typeface="Arial"/>
              </a:rPr>
              <a:t> </a:t>
            </a:r>
          </a:p>
          <a:p>
            <a:pPr marL="342900" indent="-342900">
              <a:buFont typeface="+mj-lt"/>
              <a:buAutoNum type="arabicPeriod"/>
            </a:pPr>
            <a:r>
              <a:rPr lang="en-US" sz="1800">
                <a:latin typeface="Arial"/>
                <a:cs typeface="Arial"/>
              </a:rPr>
              <a:t>Gain access and complete online application- Submit supporting documents online</a:t>
            </a:r>
          </a:p>
          <a:p>
            <a:pPr marL="342900" indent="-342900">
              <a:buFont typeface="+mj-lt"/>
              <a:buAutoNum type="arabicPeriod"/>
            </a:pPr>
            <a:r>
              <a:rPr lang="en-US" sz="1800">
                <a:latin typeface="Arial"/>
                <a:cs typeface="Arial"/>
              </a:rPr>
              <a:t>State office review</a:t>
            </a:r>
          </a:p>
          <a:p>
            <a:pPr marL="342900" indent="-342900">
              <a:buFont typeface="+mj-lt"/>
              <a:buAutoNum type="arabicPeriod"/>
            </a:pPr>
            <a:r>
              <a:rPr lang="en-US" sz="1800">
                <a:latin typeface="Arial"/>
                <a:cs typeface="Arial"/>
              </a:rPr>
              <a:t>2 week trial period</a:t>
            </a:r>
          </a:p>
          <a:p>
            <a:pPr marL="342900" indent="-342900">
              <a:buFont typeface="+mj-lt"/>
              <a:buAutoNum type="arabicPeriod"/>
            </a:pPr>
            <a:r>
              <a:rPr lang="en-US" sz="1800">
                <a:latin typeface="Arial"/>
                <a:cs typeface="Arial"/>
              </a:rPr>
              <a:t>Contracting- Contracts signed by child care center and state controller</a:t>
            </a:r>
          </a:p>
          <a:p>
            <a:endParaRPr lang="en-US">
              <a:latin typeface="Arial"/>
              <a:cs typeface="Arial"/>
            </a:endParaRPr>
          </a:p>
        </p:txBody>
      </p:sp>
    </p:spTree>
    <p:extLst>
      <p:ext uri="{BB962C8B-B14F-4D97-AF65-F5344CB8AC3E}">
        <p14:creationId xmlns:p14="http://schemas.microsoft.com/office/powerpoint/2010/main" val="374812472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a:cs typeface="Arial"/>
              </a:rPr>
              <a:t>CACFP</a:t>
            </a:r>
          </a:p>
        </p:txBody>
      </p:sp>
      <p:sp>
        <p:nvSpPr>
          <p:cNvPr id="3" name="Slide Number Placeholder 2"/>
          <p:cNvSpPr>
            <a:spLocks noGrp="1"/>
          </p:cNvSpPr>
          <p:nvPr>
            <p:ph type="sldNum" sz="quarter" idx="12"/>
          </p:nvPr>
        </p:nvSpPr>
        <p:spPr/>
        <p:txBody>
          <a:bodyPr/>
          <a:lstStyle/>
          <a:p>
            <a:fld id="{17DF4567-1C0D-564E-BA68-9AF622E7948C}" type="slidenum">
              <a:rPr lang="en-US" smtClean="0"/>
              <a:t>9</a:t>
            </a:fld>
            <a:endParaRPr lang="en-US"/>
          </a:p>
        </p:txBody>
      </p:sp>
      <p:sp>
        <p:nvSpPr>
          <p:cNvPr id="4" name="Text Placeholder 3"/>
          <p:cNvSpPr>
            <a:spLocks noGrp="1"/>
          </p:cNvSpPr>
          <p:nvPr>
            <p:ph type="body" sz="quarter" idx="13"/>
          </p:nvPr>
        </p:nvSpPr>
        <p:spPr/>
        <p:txBody>
          <a:bodyPr vert="horz" lIns="91440" tIns="45720" rIns="91440" bIns="45720" rtlCol="0" anchor="t">
            <a:normAutofit/>
          </a:bodyPr>
          <a:lstStyle/>
          <a:p>
            <a:pPr marL="0" indent="0">
              <a:buNone/>
            </a:pPr>
            <a:r>
              <a:rPr lang="en-US" sz="1800" b="1">
                <a:latin typeface="Arial"/>
                <a:cs typeface="Arial"/>
              </a:rPr>
              <a:t>For more information:</a:t>
            </a:r>
          </a:p>
          <a:p>
            <a:pPr marL="285750" indent="-285750">
              <a:buFont typeface="Wingdings" panose="05000000000000000000" pitchFamily="2" charset="2"/>
              <a:buChar char="§"/>
            </a:pPr>
            <a:r>
              <a:rPr lang="en-US" sz="1800">
                <a:latin typeface="Arial"/>
                <a:cs typeface="Arial"/>
              </a:rPr>
              <a:t>Centers – contact CACFP at 303-692-2330 or </a:t>
            </a:r>
            <a:r>
              <a:rPr lang="en-US" sz="1800">
                <a:latin typeface="Arial"/>
                <a:cs typeface="Arial"/>
                <a:hlinkClick r:id="rId3"/>
              </a:rPr>
              <a:t>https://www.colorado.gov/pacific/cdphe/cacfp</a:t>
            </a:r>
            <a:r>
              <a:rPr lang="en-US" sz="1800">
                <a:latin typeface="Arial"/>
                <a:cs typeface="Arial"/>
              </a:rPr>
              <a:t> </a:t>
            </a:r>
          </a:p>
          <a:p>
            <a:pPr marL="285750" indent="-285750">
              <a:buFont typeface="Wingdings" panose="05000000000000000000" pitchFamily="2" charset="2"/>
              <a:buChar char="§"/>
            </a:pPr>
            <a:r>
              <a:rPr lang="en-US" sz="1800">
                <a:latin typeface="Arial"/>
                <a:cs typeface="Arial"/>
              </a:rPr>
              <a:t>Licensed Homes</a:t>
            </a:r>
            <a:r>
              <a:rPr lang="en-US" sz="1800" b="1">
                <a:latin typeface="Arial"/>
                <a:cs typeface="Arial"/>
              </a:rPr>
              <a:t> </a:t>
            </a:r>
            <a:r>
              <a:rPr lang="en-US" sz="1800">
                <a:latin typeface="Arial"/>
                <a:cs typeface="Arial"/>
              </a:rPr>
              <a:t>– contact a CACFP </a:t>
            </a:r>
            <a:r>
              <a:rPr lang="en-US" sz="1800" u="sng">
                <a:latin typeface="Arial"/>
                <a:cs typeface="Arial"/>
                <a:hlinkClick r:id="rId4"/>
              </a:rPr>
              <a:t>sponsoring organization</a:t>
            </a:r>
            <a:r>
              <a:rPr lang="en-US" sz="1800">
                <a:latin typeface="Arial"/>
                <a:cs typeface="Arial"/>
              </a:rPr>
              <a:t> in your county</a:t>
            </a:r>
          </a:p>
        </p:txBody>
      </p:sp>
    </p:spTree>
    <p:extLst>
      <p:ext uri="{BB962C8B-B14F-4D97-AF65-F5344CB8AC3E}">
        <p14:creationId xmlns:p14="http://schemas.microsoft.com/office/powerpoint/2010/main" val="193762781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2723271" y="667494"/>
            <a:ext cx="6654019" cy="6055234"/>
          </a:xfrm>
          <a:prstGeom prst="rect">
            <a:avLst/>
          </a:prstGeom>
          <a:noFill/>
          <a:ln w="9525">
            <a:noFill/>
            <a:miter lim="800000"/>
            <a:headEnd/>
            <a:tailEnd/>
          </a:ln>
        </p:spPr>
      </p:pic>
      <p:sp>
        <p:nvSpPr>
          <p:cNvPr id="6" name="Rectangle 5"/>
          <p:cNvSpPr/>
          <p:nvPr/>
        </p:nvSpPr>
        <p:spPr>
          <a:xfrm>
            <a:off x="121921" y="144274"/>
            <a:ext cx="11856720" cy="523220"/>
          </a:xfrm>
          <a:prstGeom prst="rect">
            <a:avLst/>
          </a:prstGeom>
        </p:spPr>
        <p:txBody>
          <a:bodyPr wrap="square" anchor="t">
            <a:spAutoFit/>
          </a:bodyPr>
          <a:lstStyle/>
          <a:p>
            <a:pPr lvl="0" algn="ctr"/>
            <a:r>
              <a:rPr lang="en-US" sz="2800">
                <a:solidFill>
                  <a:srgbClr val="6FBE44"/>
                </a:solidFill>
                <a:latin typeface="Arial"/>
                <a:cs typeface="Arial"/>
              </a:rPr>
              <a:t>MyPlate</a:t>
            </a:r>
          </a:p>
        </p:txBody>
      </p:sp>
    </p:spTree>
    <p:extLst>
      <p:ext uri="{BB962C8B-B14F-4D97-AF65-F5344CB8AC3E}">
        <p14:creationId xmlns:p14="http://schemas.microsoft.com/office/powerpoint/2010/main" val="29281388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Everyday vs. Sometimes</a:t>
            </a:r>
          </a:p>
        </p:txBody>
      </p:sp>
      <p:pic>
        <p:nvPicPr>
          <p:cNvPr id="4" name="Picture 3" descr="dialects - What are the South African words for crisps and ..."/>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6709866" y="1694044"/>
            <a:ext cx="3537399" cy="2815481"/>
          </a:xfrm>
          <a:prstGeom prst="rect">
            <a:avLst/>
          </a:prstGeom>
        </p:spPr>
      </p:pic>
      <p:pic>
        <p:nvPicPr>
          <p:cNvPr id="5" name="Picture 4" descr="gominolasdepetroleo: El vídeo de la niña y las patatas"/>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1386940" y="1857375"/>
            <a:ext cx="5048250" cy="2657475"/>
          </a:xfrm>
          <a:prstGeom prst="rect">
            <a:avLst/>
          </a:prstGeom>
        </p:spPr>
      </p:pic>
    </p:spTree>
    <p:extLst>
      <p:ext uri="{BB962C8B-B14F-4D97-AF65-F5344CB8AC3E}">
        <p14:creationId xmlns:p14="http://schemas.microsoft.com/office/powerpoint/2010/main" val="117491239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Fruits and Vegetables</a:t>
            </a:r>
          </a:p>
        </p:txBody>
      </p:sp>
      <p:sp>
        <p:nvSpPr>
          <p:cNvPr id="3" name="Text Placeholder 2"/>
          <p:cNvSpPr>
            <a:spLocks noGrp="1"/>
          </p:cNvSpPr>
          <p:nvPr>
            <p:ph type="body" sz="quarter" idx="13"/>
          </p:nvPr>
        </p:nvSpPr>
        <p:spPr>
          <a:xfrm>
            <a:off x="1417320" y="2175309"/>
            <a:ext cx="3799573" cy="3590224"/>
          </a:xfrm>
        </p:spPr>
        <p:txBody>
          <a:bodyPr vert="horz" lIns="91440" tIns="45720" rIns="91440" bIns="45720" rtlCol="0" anchor="t">
            <a:normAutofit lnSpcReduction="10000"/>
          </a:bodyPr>
          <a:lstStyle/>
          <a:p>
            <a:pPr marL="0" indent="0">
              <a:lnSpc>
                <a:spcPct val="100000"/>
              </a:lnSpc>
              <a:spcAft>
                <a:spcPts val="600"/>
              </a:spcAft>
              <a:buNone/>
            </a:pPr>
            <a:r>
              <a:rPr lang="en-US" sz="1800">
                <a:latin typeface="Arial"/>
                <a:cs typeface="Arial"/>
              </a:rPr>
              <a:t>RED</a:t>
            </a:r>
          </a:p>
          <a:p>
            <a:pPr indent="0">
              <a:lnSpc>
                <a:spcPct val="100000"/>
              </a:lnSpc>
              <a:spcAft>
                <a:spcPts val="600"/>
              </a:spcAft>
            </a:pPr>
            <a:r>
              <a:rPr lang="en-US">
                <a:latin typeface="Arial"/>
                <a:cs typeface="Arial"/>
              </a:rPr>
              <a:t>Improved memory</a:t>
            </a:r>
          </a:p>
          <a:p>
            <a:pPr indent="0">
              <a:lnSpc>
                <a:spcPct val="100000"/>
              </a:lnSpc>
              <a:spcAft>
                <a:spcPts val="600"/>
              </a:spcAft>
            </a:pPr>
            <a:r>
              <a:rPr lang="en-US">
                <a:latin typeface="Arial"/>
                <a:cs typeface="Arial"/>
              </a:rPr>
              <a:t>Healthy heart</a:t>
            </a:r>
          </a:p>
          <a:p>
            <a:pPr indent="0">
              <a:lnSpc>
                <a:spcPct val="100000"/>
              </a:lnSpc>
              <a:spcAft>
                <a:spcPts val="600"/>
              </a:spcAft>
            </a:pPr>
            <a:r>
              <a:rPr lang="en-US">
                <a:latin typeface="Arial"/>
                <a:cs typeface="Arial"/>
              </a:rPr>
              <a:t>Lower risk for some cancers</a:t>
            </a:r>
          </a:p>
          <a:p>
            <a:pPr marL="0" indent="0">
              <a:lnSpc>
                <a:spcPct val="100000"/>
              </a:lnSpc>
              <a:spcAft>
                <a:spcPts val="600"/>
              </a:spcAft>
              <a:buNone/>
            </a:pPr>
            <a:endParaRPr lang="en-US">
              <a:latin typeface="Arial" panose="020B0604020202020204" pitchFamily="34" charset="0"/>
              <a:cs typeface="Arial" panose="020B0604020202020204" pitchFamily="34" charset="0"/>
            </a:endParaRPr>
          </a:p>
          <a:p>
            <a:pPr marL="0" indent="0">
              <a:lnSpc>
                <a:spcPct val="100000"/>
              </a:lnSpc>
              <a:spcAft>
                <a:spcPts val="600"/>
              </a:spcAft>
              <a:buNone/>
            </a:pPr>
            <a:endParaRPr lang="en-US">
              <a:latin typeface="Arial" panose="020B0604020202020204" pitchFamily="34" charset="0"/>
              <a:cs typeface="Arial" panose="020B0604020202020204" pitchFamily="34" charset="0"/>
            </a:endParaRPr>
          </a:p>
          <a:p>
            <a:pPr marL="0" indent="0">
              <a:lnSpc>
                <a:spcPct val="100000"/>
              </a:lnSpc>
              <a:spcAft>
                <a:spcPts val="600"/>
              </a:spcAft>
              <a:buNone/>
            </a:pPr>
            <a:r>
              <a:rPr lang="en-US" sz="1800">
                <a:latin typeface="Arial"/>
                <a:cs typeface="Arial"/>
              </a:rPr>
              <a:t>ORANGE/YELLOW</a:t>
            </a:r>
          </a:p>
          <a:p>
            <a:pPr indent="0">
              <a:lnSpc>
                <a:spcPct val="100000"/>
              </a:lnSpc>
              <a:spcAft>
                <a:spcPts val="600"/>
              </a:spcAft>
            </a:pPr>
            <a:r>
              <a:rPr lang="en-US">
                <a:latin typeface="Arial"/>
                <a:cs typeface="Arial"/>
              </a:rPr>
              <a:t>Sharp vision</a:t>
            </a:r>
          </a:p>
          <a:p>
            <a:pPr indent="0">
              <a:lnSpc>
                <a:spcPct val="100000"/>
              </a:lnSpc>
              <a:spcAft>
                <a:spcPts val="600"/>
              </a:spcAft>
            </a:pPr>
            <a:r>
              <a:rPr lang="en-US">
                <a:latin typeface="Arial"/>
                <a:cs typeface="Arial"/>
              </a:rPr>
              <a:t>Healthy heart</a:t>
            </a:r>
          </a:p>
          <a:p>
            <a:pPr indent="0">
              <a:lnSpc>
                <a:spcPct val="100000"/>
              </a:lnSpc>
              <a:spcAft>
                <a:spcPts val="600"/>
              </a:spcAft>
            </a:pPr>
            <a:r>
              <a:rPr lang="en-US">
                <a:latin typeface="Arial"/>
                <a:cs typeface="Arial"/>
              </a:rPr>
              <a:t>Strength to fight off colds and illnesses</a:t>
            </a:r>
          </a:p>
          <a:p>
            <a:pPr indent="0">
              <a:lnSpc>
                <a:spcPct val="100000"/>
              </a:lnSpc>
              <a:spcAft>
                <a:spcPts val="600"/>
              </a:spcAft>
            </a:pPr>
            <a:r>
              <a:rPr lang="en-US">
                <a:latin typeface="Arial"/>
                <a:cs typeface="Arial"/>
              </a:rPr>
              <a:t>Lower risk for some cancers</a:t>
            </a:r>
          </a:p>
        </p:txBody>
      </p:sp>
      <p:pic>
        <p:nvPicPr>
          <p:cNvPr id="8" name="Picture 7" descr="FRESH VEGETABLE SAUTE ~ The Self-Taught Cook™"/>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7327660" y="-5294"/>
            <a:ext cx="4706189" cy="3082985"/>
          </a:xfrm>
          <a:prstGeom prst="rect">
            <a:avLst/>
          </a:prstGeom>
        </p:spPr>
      </p:pic>
      <p:sp>
        <p:nvSpPr>
          <p:cNvPr id="5" name="Text Placeholder 2"/>
          <p:cNvSpPr txBox="1">
            <a:spLocks/>
          </p:cNvSpPr>
          <p:nvPr/>
        </p:nvSpPr>
        <p:spPr>
          <a:xfrm>
            <a:off x="5005974" y="2075455"/>
            <a:ext cx="3799573" cy="3590224"/>
          </a:xfrm>
          <a:prstGeom prst="rect">
            <a:avLst/>
          </a:prstGeom>
        </p:spPr>
        <p:txBody>
          <a:bodyPr vert="horz" lIns="91440" tIns="45720" rIns="91440" bIns="45720" rtlCol="0" anchor="t">
            <a:normAutofit fontScale="92500" lnSpcReduction="10000"/>
          </a:bodyPr>
          <a:lstStyle>
            <a:lvl1pPr marL="228600" indent="-228600" algn="l" defTabSz="914400" rtl="0" eaLnBrk="1" latinLnBrk="0" hangingPunct="1">
              <a:lnSpc>
                <a:spcPts val="2800"/>
              </a:lnSpc>
              <a:spcBef>
                <a:spcPts val="0"/>
              </a:spcBef>
              <a:spcAft>
                <a:spcPts val="1000"/>
              </a:spcAft>
              <a:buFont typeface="Arial" panose="020B0604020202020204" pitchFamily="34" charset="0"/>
              <a:buChar char="•"/>
              <a:defRPr sz="1600" kern="1200" baseline="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spcAft>
                <a:spcPts val="600"/>
              </a:spcAft>
              <a:buFont typeface="Arial" panose="020B0604020202020204" pitchFamily="34" charset="0"/>
              <a:buNone/>
            </a:pPr>
            <a:r>
              <a:rPr lang="en-US" sz="1800">
                <a:latin typeface="Arial"/>
                <a:cs typeface="Arial"/>
              </a:rPr>
              <a:t>WHITE</a:t>
            </a:r>
          </a:p>
          <a:p>
            <a:pPr indent="0">
              <a:lnSpc>
                <a:spcPct val="100000"/>
              </a:lnSpc>
              <a:spcAft>
                <a:spcPts val="600"/>
              </a:spcAft>
            </a:pPr>
            <a:r>
              <a:rPr lang="en-US">
                <a:latin typeface="Arial"/>
                <a:cs typeface="Arial"/>
              </a:rPr>
              <a:t> Healthy heart</a:t>
            </a:r>
          </a:p>
          <a:p>
            <a:pPr marL="0" indent="0">
              <a:lnSpc>
                <a:spcPct val="100000"/>
              </a:lnSpc>
              <a:spcAft>
                <a:spcPts val="600"/>
              </a:spcAft>
              <a:buFont typeface="Arial" panose="020B0604020202020204" pitchFamily="34" charset="0"/>
              <a:buNone/>
            </a:pPr>
            <a:endParaRPr lang="en-US">
              <a:latin typeface="Arial" panose="020B0604020202020204" pitchFamily="34" charset="0"/>
              <a:cs typeface="Arial" panose="020B0604020202020204" pitchFamily="34" charset="0"/>
            </a:endParaRPr>
          </a:p>
          <a:p>
            <a:pPr marL="0" indent="0">
              <a:lnSpc>
                <a:spcPct val="100000"/>
              </a:lnSpc>
              <a:spcAft>
                <a:spcPts val="600"/>
              </a:spcAft>
              <a:buFont typeface="Arial" panose="020B0604020202020204" pitchFamily="34" charset="0"/>
              <a:buNone/>
            </a:pPr>
            <a:r>
              <a:rPr lang="en-US" sz="1800">
                <a:latin typeface="Arial"/>
                <a:cs typeface="Arial"/>
              </a:rPr>
              <a:t>GREEN</a:t>
            </a:r>
          </a:p>
          <a:p>
            <a:pPr indent="0">
              <a:lnSpc>
                <a:spcPct val="100000"/>
              </a:lnSpc>
              <a:spcAft>
                <a:spcPts val="600"/>
              </a:spcAft>
            </a:pPr>
            <a:r>
              <a:rPr lang="en-US">
                <a:latin typeface="Arial"/>
                <a:cs typeface="Arial"/>
              </a:rPr>
              <a:t>Sharp vision</a:t>
            </a:r>
          </a:p>
          <a:p>
            <a:pPr indent="0">
              <a:lnSpc>
                <a:spcPct val="100000"/>
              </a:lnSpc>
              <a:spcAft>
                <a:spcPts val="600"/>
              </a:spcAft>
            </a:pPr>
            <a:r>
              <a:rPr lang="en-US">
                <a:latin typeface="Arial"/>
                <a:cs typeface="Arial"/>
              </a:rPr>
              <a:t>Strong bones and teeth</a:t>
            </a:r>
          </a:p>
          <a:p>
            <a:pPr indent="0">
              <a:lnSpc>
                <a:spcPct val="100000"/>
              </a:lnSpc>
              <a:spcAft>
                <a:spcPts val="600"/>
              </a:spcAft>
            </a:pPr>
            <a:r>
              <a:rPr lang="en-US">
                <a:latin typeface="Arial"/>
                <a:cs typeface="Arial"/>
              </a:rPr>
              <a:t>Lower risk for some cancers</a:t>
            </a:r>
          </a:p>
          <a:p>
            <a:pPr indent="0">
              <a:lnSpc>
                <a:spcPct val="100000"/>
              </a:lnSpc>
              <a:spcAft>
                <a:spcPts val="600"/>
              </a:spcAft>
            </a:pPr>
            <a:endParaRPr lang="en-US" sz="1400">
              <a:latin typeface="Arial" panose="020B0604020202020204" pitchFamily="34" charset="0"/>
              <a:cs typeface="Arial" panose="020B0604020202020204" pitchFamily="34" charset="0"/>
            </a:endParaRPr>
          </a:p>
          <a:p>
            <a:pPr marL="0" indent="0">
              <a:lnSpc>
                <a:spcPct val="100000"/>
              </a:lnSpc>
              <a:spcAft>
                <a:spcPts val="600"/>
              </a:spcAft>
              <a:buNone/>
            </a:pPr>
            <a:r>
              <a:rPr lang="en-US" sz="1800">
                <a:latin typeface="Arial"/>
                <a:cs typeface="Arial"/>
              </a:rPr>
              <a:t>BLUE/PURPLE</a:t>
            </a:r>
          </a:p>
          <a:p>
            <a:pPr indent="0">
              <a:lnSpc>
                <a:spcPct val="100000"/>
              </a:lnSpc>
              <a:spcAft>
                <a:spcPts val="600"/>
              </a:spcAft>
            </a:pPr>
            <a:r>
              <a:rPr lang="en-US">
                <a:latin typeface="Arial"/>
                <a:cs typeface="Arial"/>
              </a:rPr>
              <a:t>Good memory</a:t>
            </a:r>
          </a:p>
          <a:p>
            <a:pPr indent="0">
              <a:lnSpc>
                <a:spcPct val="100000"/>
              </a:lnSpc>
              <a:spcAft>
                <a:spcPts val="600"/>
              </a:spcAft>
            </a:pPr>
            <a:r>
              <a:rPr lang="en-US">
                <a:latin typeface="Arial"/>
                <a:cs typeface="Arial"/>
              </a:rPr>
              <a:t>Healthy aging</a:t>
            </a:r>
          </a:p>
          <a:p>
            <a:pPr indent="0">
              <a:lnSpc>
                <a:spcPct val="100000"/>
              </a:lnSpc>
              <a:spcAft>
                <a:spcPts val="600"/>
              </a:spcAft>
            </a:pPr>
            <a:r>
              <a:rPr lang="en-US">
                <a:latin typeface="Arial"/>
                <a:cs typeface="Arial"/>
              </a:rPr>
              <a:t>Lower risk for some cancers</a:t>
            </a:r>
          </a:p>
          <a:p>
            <a:pPr indent="0">
              <a:lnSpc>
                <a:spcPct val="100000"/>
              </a:lnSpc>
              <a:spcAft>
                <a:spcPts val="600"/>
              </a:spcAft>
            </a:pPr>
            <a:endParaRPr lang="en-US" sz="140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19095324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Repeated exposure and variety</a:t>
            </a:r>
          </a:p>
        </p:txBody>
      </p:sp>
      <p:pic>
        <p:nvPicPr>
          <p:cNvPr id="4" name="Picture 5">
            <a:hlinkClick r:id="" action="ppaction://media"/>
            <a:extLst>
              <a:ext uri="{FF2B5EF4-FFF2-40B4-BE49-F238E27FC236}">
                <a16:creationId xmlns:a16="http://schemas.microsoft.com/office/drawing/2014/main" id="{68EA98D9-EC6B-4212-921D-0202341098B3}"/>
              </a:ext>
            </a:extLst>
          </p:cNvPr>
          <p:cNvPicPr>
            <a:picLocks noRot="1" noChangeAspect="1"/>
          </p:cNvPicPr>
          <p:nvPr>
            <a:videoFile r:link="rId1"/>
          </p:nvPr>
        </p:nvPicPr>
        <p:blipFill>
          <a:blip r:embed="rId4"/>
          <a:stretch>
            <a:fillRect/>
          </a:stretch>
        </p:blipFill>
        <p:spPr>
          <a:xfrm>
            <a:off x="2289906" y="1857375"/>
            <a:ext cx="7720366" cy="4721366"/>
          </a:xfrm>
          <a:prstGeom prst="rect">
            <a:avLst/>
          </a:prstGeom>
        </p:spPr>
      </p:pic>
    </p:spTree>
    <p:extLst>
      <p:ext uri="{BB962C8B-B14F-4D97-AF65-F5344CB8AC3E}">
        <p14:creationId xmlns:p14="http://schemas.microsoft.com/office/powerpoint/2010/main" val="64375124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755C7CA-E347-43F1-B76E-6988420E1644}"/>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7926" r="8762"/>
          <a:stretch/>
        </p:blipFill>
        <p:spPr>
          <a:xfrm>
            <a:off x="1505133" y="1155700"/>
            <a:ext cx="3270668" cy="4662489"/>
          </a:xfrm>
          <a:prstGeom prst="rect">
            <a:avLst/>
          </a:prstGeom>
        </p:spPr>
      </p:pic>
      <p:pic>
        <p:nvPicPr>
          <p:cNvPr id="4" name="Picture 3">
            <a:extLst>
              <a:ext uri="{FF2B5EF4-FFF2-40B4-BE49-F238E27FC236}">
                <a16:creationId xmlns:a16="http://schemas.microsoft.com/office/drawing/2014/main" id="{81EBAD49-D21E-47B5-AE46-8C1873B9F2F3}"/>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5314746" y="1155700"/>
            <a:ext cx="3076282" cy="4662489"/>
          </a:xfrm>
          <a:prstGeom prst="rect">
            <a:avLst/>
          </a:prstGeom>
        </p:spPr>
      </p:pic>
      <p:pic>
        <p:nvPicPr>
          <p:cNvPr id="5" name="Picture 4">
            <a:extLst>
              <a:ext uri="{FF2B5EF4-FFF2-40B4-BE49-F238E27FC236}">
                <a16:creationId xmlns:a16="http://schemas.microsoft.com/office/drawing/2014/main" id="{970D6791-E9AD-4FE5-BD4E-E7C7E690554F}"/>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l="4971" t="4139" r="5039" b="1762"/>
          <a:stretch/>
        </p:blipFill>
        <p:spPr>
          <a:xfrm>
            <a:off x="8691234" y="1155700"/>
            <a:ext cx="3270668" cy="4662489"/>
          </a:xfrm>
          <a:prstGeom prst="rect">
            <a:avLst/>
          </a:prstGeom>
        </p:spPr>
      </p:pic>
    </p:spTree>
    <p:extLst>
      <p:ext uri="{BB962C8B-B14F-4D97-AF65-F5344CB8AC3E}">
        <p14:creationId xmlns:p14="http://schemas.microsoft.com/office/powerpoint/2010/main" val="63190184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254441" y="883922"/>
            <a:ext cx="9650123" cy="5905500"/>
          </a:xfrm>
          <a:prstGeom prst="rect">
            <a:avLst/>
          </a:prstGeom>
        </p:spPr>
      </p:pic>
      <p:sp>
        <p:nvSpPr>
          <p:cNvPr id="3" name="TextBox 2"/>
          <p:cNvSpPr txBox="1"/>
          <p:nvPr/>
        </p:nvSpPr>
        <p:spPr>
          <a:xfrm>
            <a:off x="1444941" y="422431"/>
            <a:ext cx="7919539" cy="584775"/>
          </a:xfrm>
          <a:prstGeom prst="rect">
            <a:avLst/>
          </a:prstGeom>
          <a:noFill/>
        </p:spPr>
        <p:txBody>
          <a:bodyPr wrap="square" rtlCol="0">
            <a:spAutoFit/>
          </a:bodyPr>
          <a:lstStyle/>
          <a:p>
            <a:r>
              <a:rPr lang="en-US" sz="3200">
                <a:solidFill>
                  <a:srgbClr val="6FBE44"/>
                </a:solidFill>
                <a:latin typeface="Arial" panose="020B0604020202020204" pitchFamily="34" charset="0"/>
                <a:cs typeface="Arial" panose="020B0604020202020204" pitchFamily="34" charset="0"/>
              </a:rPr>
              <a:t>Nutrient Facts Panel</a:t>
            </a:r>
          </a:p>
        </p:txBody>
      </p:sp>
    </p:spTree>
    <p:extLst>
      <p:ext uri="{BB962C8B-B14F-4D97-AF65-F5344CB8AC3E}">
        <p14:creationId xmlns:p14="http://schemas.microsoft.com/office/powerpoint/2010/main" val="86057964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8547C418-9E78-4CB5-9CE7-682768F0335C}"/>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8774579" y="2136997"/>
            <a:ext cx="2962207" cy="3807639"/>
          </a:xfrm>
          <a:prstGeom prst="rect">
            <a:avLst/>
          </a:prstGeom>
        </p:spPr>
      </p:pic>
      <p:sp>
        <p:nvSpPr>
          <p:cNvPr id="8" name="TextBox 7"/>
          <p:cNvSpPr txBox="1"/>
          <p:nvPr/>
        </p:nvSpPr>
        <p:spPr>
          <a:xfrm>
            <a:off x="4221480" y="6111424"/>
            <a:ext cx="8412480" cy="461665"/>
          </a:xfrm>
          <a:prstGeom prst="rect">
            <a:avLst/>
          </a:prstGeom>
          <a:noFill/>
        </p:spPr>
        <p:txBody>
          <a:bodyPr wrap="square" rtlCol="0">
            <a:spAutoFit/>
          </a:bodyPr>
          <a:lstStyle/>
          <a:p>
            <a:r>
              <a:rPr lang="en-US" sz="2400">
                <a:solidFill>
                  <a:schemeClr val="accent6"/>
                </a:solidFill>
                <a:latin typeface="Arial" panose="020B0604020202020204" pitchFamily="34" charset="0"/>
                <a:cs typeface="Arial" panose="020B0604020202020204" pitchFamily="34" charset="0"/>
              </a:rPr>
              <a:t>TIP: Find fruits canned in 100% juice instead of syrup. </a:t>
            </a:r>
          </a:p>
        </p:txBody>
      </p:sp>
      <p:pic>
        <p:nvPicPr>
          <p:cNvPr id="3" name="Picture 2">
            <a:extLst>
              <a:ext uri="{FF2B5EF4-FFF2-40B4-BE49-F238E27FC236}">
                <a16:creationId xmlns:a16="http://schemas.microsoft.com/office/drawing/2014/main" id="{7388B134-A1BE-4DD0-B286-EF21E708D6D2}"/>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3509481" y="2246990"/>
            <a:ext cx="2810038" cy="3854555"/>
          </a:xfrm>
          <a:prstGeom prst="rect">
            <a:avLst/>
          </a:prstGeom>
        </p:spPr>
      </p:pic>
      <p:pic>
        <p:nvPicPr>
          <p:cNvPr id="2" name="Picture 1">
            <a:extLst>
              <a:ext uri="{FF2B5EF4-FFF2-40B4-BE49-F238E27FC236}">
                <a16:creationId xmlns:a16="http://schemas.microsoft.com/office/drawing/2014/main" id="{38A61486-CAA7-48CC-920C-D58A3DD7B3A3}"/>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1235845" y="719672"/>
            <a:ext cx="2548755" cy="4196264"/>
          </a:xfrm>
          <a:prstGeom prst="rect">
            <a:avLst/>
          </a:prstGeom>
        </p:spPr>
      </p:pic>
      <p:pic>
        <p:nvPicPr>
          <p:cNvPr id="4" name="Picture 3">
            <a:extLst>
              <a:ext uri="{FF2B5EF4-FFF2-40B4-BE49-F238E27FC236}">
                <a16:creationId xmlns:a16="http://schemas.microsoft.com/office/drawing/2014/main" id="{AE75285D-8780-4D3C-B595-FB216DF4580C}"/>
              </a:ext>
            </a:extLst>
          </p:cNvPr>
          <p:cNvPicPr>
            <a:picLocks noChangeAspect="1"/>
          </p:cNvPicPr>
          <p:nvPr/>
        </p:nvPicPr>
        <p:blipFill rotWithShape="1">
          <a:blip r:embed="rId6" cstate="email">
            <a:extLst>
              <a:ext uri="{28A0092B-C50C-407E-A947-70E740481C1C}">
                <a14:useLocalDpi xmlns:a14="http://schemas.microsoft.com/office/drawing/2010/main"/>
              </a:ext>
            </a:extLst>
          </a:blip>
          <a:srcRect/>
          <a:stretch/>
        </p:blipFill>
        <p:spPr>
          <a:xfrm>
            <a:off x="6408419" y="829461"/>
            <a:ext cx="2621281" cy="3976686"/>
          </a:xfrm>
          <a:prstGeom prst="rect">
            <a:avLst/>
          </a:prstGeom>
        </p:spPr>
      </p:pic>
    </p:spTree>
    <p:extLst>
      <p:ext uri="{BB962C8B-B14F-4D97-AF65-F5344CB8AC3E}">
        <p14:creationId xmlns:p14="http://schemas.microsoft.com/office/powerpoint/2010/main" val="25982358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Small Group Discussion</a:t>
            </a:r>
          </a:p>
        </p:txBody>
      </p:sp>
      <p:sp>
        <p:nvSpPr>
          <p:cNvPr id="3" name="Text Placeholder 2"/>
          <p:cNvSpPr>
            <a:spLocks noGrp="1"/>
          </p:cNvSpPr>
          <p:nvPr>
            <p:ph type="body" sz="quarter" idx="13"/>
          </p:nvPr>
        </p:nvSpPr>
        <p:spPr>
          <a:xfrm>
            <a:off x="1600200" y="1970148"/>
            <a:ext cx="5628373" cy="4118504"/>
          </a:xfrm>
        </p:spPr>
        <p:txBody>
          <a:bodyPr vert="horz" lIns="91440" tIns="45720" rIns="91440" bIns="45720" rtlCol="0" anchor="t">
            <a:normAutofit fontScale="85000" lnSpcReduction="10000"/>
          </a:bodyPr>
          <a:lstStyle/>
          <a:p>
            <a:r>
              <a:rPr lang="en-US" sz="1800">
                <a:latin typeface="Arial"/>
                <a:cs typeface="Arial"/>
              </a:rPr>
              <a:t>What are some creative ways that you have introduced new fruits and vegetables to the kids in your care? </a:t>
            </a:r>
            <a:endParaRPr lang="en-US" sz="1800">
              <a:latin typeface="Arial" panose="020B0604020202020204" pitchFamily="34" charset="0"/>
              <a:cs typeface="Arial" panose="020B0604020202020204" pitchFamily="34" charset="0"/>
            </a:endParaRPr>
          </a:p>
          <a:p>
            <a:r>
              <a:rPr lang="en-US" sz="1800">
                <a:latin typeface="Arial"/>
                <a:cs typeface="Arial"/>
              </a:rPr>
              <a:t>What have been your successes and challenges with offering fruits and vegetables to kids?</a:t>
            </a:r>
          </a:p>
          <a:p>
            <a:endParaRPr lang="en-US" sz="1800">
              <a:latin typeface="Arial" panose="020B0604020202020204" pitchFamily="34" charset="0"/>
              <a:cs typeface="Arial" panose="020B0604020202020204" pitchFamily="34" charset="0"/>
            </a:endParaRPr>
          </a:p>
          <a:p>
            <a:pPr marL="0" indent="0">
              <a:buNone/>
            </a:pPr>
            <a:r>
              <a:rPr lang="en-US" b="1">
                <a:latin typeface="Arial"/>
                <a:cs typeface="Arial"/>
              </a:rPr>
              <a:t>Break out rooms:</a:t>
            </a:r>
          </a:p>
          <a:p>
            <a:pPr marL="0" indent="0">
              <a:buNone/>
            </a:pPr>
            <a:r>
              <a:rPr lang="en-US">
                <a:latin typeface="Arial"/>
                <a:cs typeface="Arial"/>
              </a:rPr>
              <a:t>We will take 5 to 7 minutes discussing and sharing ideas in your groups. Please nominate one person to share back with the group when we return. </a:t>
            </a:r>
            <a:endParaRPr lang="en-US">
              <a:latin typeface="Arial" panose="020B0604020202020204" pitchFamily="34" charset="0"/>
              <a:cs typeface="Arial" panose="020B0604020202020204" pitchFamily="34" charset="0"/>
            </a:endParaRPr>
          </a:p>
        </p:txBody>
      </p:sp>
      <p:pic>
        <p:nvPicPr>
          <p:cNvPr id="4" name="Picture 3" descr="RWOTD {Vegetable} | appalolly on Xanga"/>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7744384" y="554323"/>
            <a:ext cx="4009866" cy="5530850"/>
          </a:xfrm>
          <a:prstGeom prst="rect">
            <a:avLst/>
          </a:prstGeom>
        </p:spPr>
      </p:pic>
    </p:spTree>
    <p:extLst>
      <p:ext uri="{BB962C8B-B14F-4D97-AF65-F5344CB8AC3E}">
        <p14:creationId xmlns:p14="http://schemas.microsoft.com/office/powerpoint/2010/main" val="168875351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a:extLst>
              <a:ext uri="{FF2B5EF4-FFF2-40B4-BE49-F238E27FC236}">
                <a16:creationId xmlns:a16="http://schemas.microsoft.com/office/drawing/2014/main" id="{F593D42F-E24B-47C6-B441-2E650501A5FF}"/>
              </a:ext>
            </a:extLst>
          </p:cNvPr>
          <p:cNvSpPr>
            <a:spLocks noGrp="1"/>
          </p:cNvSpPr>
          <p:nvPr>
            <p:ph type="body" sz="quarter" idx="10"/>
          </p:nvPr>
        </p:nvSpPr>
        <p:spPr>
          <a:xfrm>
            <a:off x="778543" y="4215590"/>
            <a:ext cx="3344278" cy="1752073"/>
          </a:xfrm>
        </p:spPr>
        <p:txBody>
          <a:bodyPr vert="horz" lIns="91440" tIns="45720" rIns="91440" bIns="45720" rtlCol="0" anchor="t">
            <a:noAutofit/>
          </a:bodyPr>
          <a:lstStyle/>
          <a:p>
            <a:pPr marL="285750" indent="-285750" algn="l">
              <a:buChar char="•"/>
            </a:pPr>
            <a:r>
              <a:rPr lang="en-US" sz="2400">
                <a:latin typeface="Arial"/>
                <a:cs typeface="Arial"/>
              </a:rPr>
              <a:t>Strech and get your body moving.</a:t>
            </a:r>
            <a:endParaRPr lang="en-US" sz="2400"/>
          </a:p>
          <a:p>
            <a:pPr marL="285750" indent="-285750" algn="l">
              <a:buChar char="•"/>
            </a:pPr>
            <a:r>
              <a:rPr lang="en-US" sz="2400">
                <a:latin typeface="Arial"/>
                <a:cs typeface="Arial"/>
              </a:rPr>
              <a:t>Get some water.</a:t>
            </a:r>
            <a:endParaRPr lang="en-US" sz="2400"/>
          </a:p>
          <a:p>
            <a:pPr marL="285750" indent="-285750" algn="l">
              <a:buChar char="•"/>
            </a:pPr>
            <a:r>
              <a:rPr lang="en-US" sz="2400">
                <a:latin typeface="Arial"/>
                <a:cs typeface="Arial"/>
              </a:rPr>
              <a:t>Grab a healthy snack. </a:t>
            </a:r>
            <a:endParaRPr lang="en-US" sz="2400"/>
          </a:p>
        </p:txBody>
      </p:sp>
      <p:sp>
        <p:nvSpPr>
          <p:cNvPr id="3" name="Slide Number Placeholder 2">
            <a:extLst>
              <a:ext uri="{FF2B5EF4-FFF2-40B4-BE49-F238E27FC236}">
                <a16:creationId xmlns:a16="http://schemas.microsoft.com/office/drawing/2014/main" id="{4889700A-70B6-432D-8FCD-5F44D19E2763}"/>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18</a:t>
            </a:fld>
            <a:endParaRPr lang="en-US"/>
          </a:p>
        </p:txBody>
      </p:sp>
      <p:sp>
        <p:nvSpPr>
          <p:cNvPr id="5" name="TextBox 4">
            <a:extLst>
              <a:ext uri="{FF2B5EF4-FFF2-40B4-BE49-F238E27FC236}">
                <a16:creationId xmlns:a16="http://schemas.microsoft.com/office/drawing/2014/main" id="{BEE5559D-1731-489B-B4A9-98ABD7DB0A51}"/>
              </a:ext>
            </a:extLst>
          </p:cNvPr>
          <p:cNvSpPr txBox="1"/>
          <p:nvPr/>
        </p:nvSpPr>
        <p:spPr>
          <a:xfrm>
            <a:off x="554966" y="2294627"/>
            <a:ext cx="3821501" cy="1754326"/>
          </a:xfrm>
          <a:prstGeom prst="rect">
            <a:avLst/>
          </a:prstGeom>
          <a:solidFill>
            <a:schemeClr val="accent6"/>
          </a:solid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endParaRPr lang="en-US" sz="3600"/>
          </a:p>
          <a:p>
            <a:pPr algn="ctr"/>
            <a:r>
              <a:rPr lang="en-US" sz="3600">
                <a:solidFill>
                  <a:schemeClr val="bg1"/>
                </a:solidFill>
              </a:rPr>
              <a:t>Let's take a break!</a:t>
            </a:r>
            <a:br>
              <a:rPr lang="en-US" sz="3600">
                <a:solidFill>
                  <a:schemeClr val="bg1"/>
                </a:solidFill>
              </a:rPr>
            </a:br>
            <a:endParaRPr lang="en-US" sz="3600">
              <a:solidFill>
                <a:schemeClr val="bg1"/>
              </a:solidFill>
              <a:cs typeface="Calibri"/>
            </a:endParaRPr>
          </a:p>
        </p:txBody>
      </p:sp>
    </p:spTree>
    <p:extLst>
      <p:ext uri="{BB962C8B-B14F-4D97-AF65-F5344CB8AC3E}">
        <p14:creationId xmlns:p14="http://schemas.microsoft.com/office/powerpoint/2010/main" val="17892992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Know your Fats</a:t>
            </a:r>
          </a:p>
        </p:txBody>
      </p:sp>
      <p:sp>
        <p:nvSpPr>
          <p:cNvPr id="6" name="Text Placeholder 5"/>
          <p:cNvSpPr>
            <a:spLocks noGrp="1"/>
          </p:cNvSpPr>
          <p:nvPr>
            <p:ph type="body" sz="quarter" idx="13"/>
          </p:nvPr>
        </p:nvSpPr>
        <p:spPr>
          <a:xfrm>
            <a:off x="1600200" y="2214563"/>
            <a:ext cx="5614818" cy="2971800"/>
          </a:xfrm>
        </p:spPr>
        <p:txBody>
          <a:bodyPr vert="horz" lIns="91440" tIns="45720" rIns="91440" bIns="45720" rtlCol="0" anchor="t">
            <a:normAutofit/>
          </a:bodyPr>
          <a:lstStyle/>
          <a:p>
            <a:r>
              <a:rPr lang="en-US" sz="1800">
                <a:latin typeface="Arial"/>
                <a:cs typeface="Arial"/>
              </a:rPr>
              <a:t>Have you heard of healthy and unhealthy fats? </a:t>
            </a:r>
            <a:endParaRPr lang="en-US" sz="1800">
              <a:latin typeface="Arial" panose="020B0604020202020204" pitchFamily="34" charset="0"/>
              <a:cs typeface="Arial" panose="020B0604020202020204" pitchFamily="34" charset="0"/>
            </a:endParaRPr>
          </a:p>
          <a:p>
            <a:r>
              <a:rPr lang="en-US" sz="1800">
                <a:latin typeface="Arial"/>
                <a:cs typeface="Arial"/>
              </a:rPr>
              <a:t>What do you know about them?</a:t>
            </a:r>
          </a:p>
        </p:txBody>
      </p:sp>
      <p:pic>
        <p:nvPicPr>
          <p:cNvPr id="1026" name="Picture 2" descr="Related image"/>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6281244" y="2781680"/>
            <a:ext cx="5617537" cy="37075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6600433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Table 3"/>
          <p:cNvGraphicFramePr>
            <a:graphicFrameLocks noGrp="1"/>
          </p:cNvGraphicFramePr>
          <p:nvPr/>
        </p:nvGraphicFramePr>
        <p:xfrm>
          <a:off x="982981" y="734050"/>
          <a:ext cx="10210800" cy="5880810"/>
        </p:xfrm>
        <a:graphic>
          <a:graphicData uri="http://schemas.openxmlformats.org/drawingml/2006/table">
            <a:tbl>
              <a:tblPr firstRow="1" bandRow="1">
                <a:tableStyleId>{08FB837D-C827-4EFA-A057-4D05807E0F7C}</a:tableStyleId>
              </a:tblPr>
              <a:tblGrid>
                <a:gridCol w="1684255">
                  <a:extLst>
                    <a:ext uri="{9D8B030D-6E8A-4147-A177-3AD203B41FA5}">
                      <a16:colId xmlns:a16="http://schemas.microsoft.com/office/drawing/2014/main" val="467823588"/>
                    </a:ext>
                  </a:extLst>
                </a:gridCol>
                <a:gridCol w="2759333">
                  <a:extLst>
                    <a:ext uri="{9D8B030D-6E8A-4147-A177-3AD203B41FA5}">
                      <a16:colId xmlns:a16="http://schemas.microsoft.com/office/drawing/2014/main" val="2730704405"/>
                    </a:ext>
                  </a:extLst>
                </a:gridCol>
                <a:gridCol w="2930878">
                  <a:extLst>
                    <a:ext uri="{9D8B030D-6E8A-4147-A177-3AD203B41FA5}">
                      <a16:colId xmlns:a16="http://schemas.microsoft.com/office/drawing/2014/main" val="234584439"/>
                    </a:ext>
                  </a:extLst>
                </a:gridCol>
                <a:gridCol w="2836334">
                  <a:extLst>
                    <a:ext uri="{9D8B030D-6E8A-4147-A177-3AD203B41FA5}">
                      <a16:colId xmlns:a16="http://schemas.microsoft.com/office/drawing/2014/main" val="4093704140"/>
                    </a:ext>
                  </a:extLst>
                </a:gridCol>
              </a:tblGrid>
              <a:tr h="496071">
                <a:tc>
                  <a:txBody>
                    <a:bodyPr/>
                    <a:lstStyle/>
                    <a:p>
                      <a:endParaRPr lang="en-US" sz="1600">
                        <a:latin typeface="Arial" panose="020B0604020202020204" pitchFamily="34" charset="0"/>
                        <a:cs typeface="Arial" panose="020B0604020202020204" pitchFamily="34" charset="0"/>
                      </a:endParaRPr>
                    </a:p>
                  </a:txBody>
                  <a:tcPr/>
                </a:tc>
                <a:tc>
                  <a:txBody>
                    <a:bodyPr/>
                    <a:lstStyle/>
                    <a:p>
                      <a:pPr algn="ctr"/>
                      <a:r>
                        <a:rPr lang="en-US" sz="1600">
                          <a:solidFill>
                            <a:schemeClr val="bg1"/>
                          </a:solidFill>
                          <a:latin typeface="Arial" panose="020B0604020202020204" pitchFamily="34" charset="0"/>
                          <a:cs typeface="Arial" panose="020B0604020202020204" pitchFamily="34" charset="0"/>
                        </a:rPr>
                        <a:t>UNSATURATED</a:t>
                      </a:r>
                    </a:p>
                  </a:txBody>
                  <a:tcPr/>
                </a:tc>
                <a:tc>
                  <a:txBody>
                    <a:bodyPr/>
                    <a:lstStyle/>
                    <a:p>
                      <a:pPr algn="ctr"/>
                      <a:r>
                        <a:rPr lang="en-US" sz="1600">
                          <a:solidFill>
                            <a:schemeClr val="bg1"/>
                          </a:solidFill>
                          <a:latin typeface="Arial" panose="020B0604020202020204" pitchFamily="34" charset="0"/>
                          <a:cs typeface="Arial" panose="020B0604020202020204" pitchFamily="34" charset="0"/>
                        </a:rPr>
                        <a:t>SATURATED</a:t>
                      </a:r>
                    </a:p>
                  </a:txBody>
                  <a:tcPr/>
                </a:tc>
                <a:tc>
                  <a:txBody>
                    <a:bodyPr/>
                    <a:lstStyle/>
                    <a:p>
                      <a:pPr algn="ctr"/>
                      <a:r>
                        <a:rPr lang="en-US" sz="1600">
                          <a:solidFill>
                            <a:schemeClr val="bg1"/>
                          </a:solidFill>
                          <a:latin typeface="Arial" panose="020B0604020202020204" pitchFamily="34" charset="0"/>
                          <a:cs typeface="Arial" panose="020B0604020202020204" pitchFamily="34" charset="0"/>
                        </a:rPr>
                        <a:t>TRANS</a:t>
                      </a:r>
                    </a:p>
                  </a:txBody>
                  <a:tcPr/>
                </a:tc>
                <a:extLst>
                  <a:ext uri="{0D108BD9-81ED-4DB2-BD59-A6C34878D82A}">
                    <a16:rowId xmlns:a16="http://schemas.microsoft.com/office/drawing/2014/main" val="1481877092"/>
                  </a:ext>
                </a:extLst>
              </a:tr>
              <a:tr h="2120190">
                <a:tc>
                  <a:txBody>
                    <a:bodyPr/>
                    <a:lstStyle/>
                    <a:p>
                      <a:r>
                        <a:rPr lang="en-US" sz="1600">
                          <a:latin typeface="Arial" panose="020B0604020202020204" pitchFamily="34" charset="0"/>
                          <a:cs typeface="Arial" panose="020B0604020202020204" pitchFamily="34" charset="0"/>
                        </a:rPr>
                        <a:t>Are</a:t>
                      </a:r>
                      <a:r>
                        <a:rPr lang="en-US" sz="1600" baseline="0">
                          <a:latin typeface="Arial" panose="020B0604020202020204" pitchFamily="34" charset="0"/>
                          <a:cs typeface="Arial" panose="020B0604020202020204" pitchFamily="34" charset="0"/>
                        </a:rPr>
                        <a:t> these fats good for you?</a:t>
                      </a:r>
                      <a:endParaRPr lang="en-US" sz="1600">
                        <a:latin typeface="Arial" panose="020B0604020202020204" pitchFamily="34" charset="0"/>
                        <a:cs typeface="Arial" panose="020B0604020202020204" pitchFamily="34" charset="0"/>
                      </a:endParaRPr>
                    </a:p>
                  </a:txBody>
                  <a:tcPr/>
                </a:tc>
                <a:tc>
                  <a:txBody>
                    <a:bodyPr/>
                    <a:lstStyle/>
                    <a:p>
                      <a:r>
                        <a:rPr lang="en-US" sz="1600" b="1">
                          <a:latin typeface="Arial" panose="020B0604020202020204" pitchFamily="34" charset="0"/>
                          <a:cs typeface="Arial" panose="020B0604020202020204" pitchFamily="34" charset="0"/>
                        </a:rPr>
                        <a:t>YES</a:t>
                      </a: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Lower “bad”</a:t>
                      </a:r>
                      <a:r>
                        <a:rPr lang="en-US" sz="1600" b="0" baseline="0">
                          <a:latin typeface="Arial" panose="020B0604020202020204" pitchFamily="34" charset="0"/>
                          <a:cs typeface="Arial" panose="020B0604020202020204" pitchFamily="34" charset="0"/>
                        </a:rPr>
                        <a:t> cholesterol (LDL)</a:t>
                      </a:r>
                    </a:p>
                    <a:p>
                      <a:pPr marL="285750" indent="-285750">
                        <a:buFont typeface="Arial" panose="020B0604020202020204" pitchFamily="34" charset="0"/>
                        <a:buChar char="•"/>
                      </a:pPr>
                      <a:r>
                        <a:rPr lang="en-US" sz="1600" b="0" baseline="0">
                          <a:latin typeface="Arial" panose="020B0604020202020204" pitchFamily="34" charset="0"/>
                          <a:cs typeface="Arial" panose="020B0604020202020204" pitchFamily="34" charset="0"/>
                        </a:rPr>
                        <a:t>Lower risk of heart disease and stroke</a:t>
                      </a:r>
                    </a:p>
                    <a:p>
                      <a:pPr marL="285750" indent="-285750">
                        <a:buFont typeface="Arial" panose="020B0604020202020204" pitchFamily="34" charset="0"/>
                        <a:buChar char="•"/>
                      </a:pPr>
                      <a:r>
                        <a:rPr lang="en-US" sz="1600" b="0" baseline="0">
                          <a:latin typeface="Arial" panose="020B0604020202020204" pitchFamily="34" charset="0"/>
                          <a:cs typeface="Arial" panose="020B0604020202020204" pitchFamily="34" charset="0"/>
                        </a:rPr>
                        <a:t>Provides fats your body needs like omega-3 fatty acids</a:t>
                      </a:r>
                      <a:endParaRPr lang="en-US" sz="1600" b="0">
                        <a:latin typeface="Arial" panose="020B0604020202020204" pitchFamily="34" charset="0"/>
                        <a:cs typeface="Arial" panose="020B0604020202020204" pitchFamily="34" charset="0"/>
                      </a:endParaRPr>
                    </a:p>
                  </a:txBody>
                  <a:tcPr/>
                </a:tc>
                <a:tc>
                  <a:txBody>
                    <a:bodyPr/>
                    <a:lstStyle/>
                    <a:p>
                      <a:r>
                        <a:rPr lang="en-US" sz="1600" b="1">
                          <a:latin typeface="Arial" panose="020B0604020202020204" pitchFamily="34" charset="0"/>
                          <a:cs typeface="Arial" panose="020B0604020202020204" pitchFamily="34" charset="0"/>
                        </a:rPr>
                        <a:t>NO</a:t>
                      </a:r>
                      <a:endParaRPr lang="en-US" sz="1600" b="0">
                        <a:latin typeface="Arial" panose="020B0604020202020204" pitchFamily="34" charset="0"/>
                        <a:cs typeface="Arial" panose="020B0604020202020204" pitchFamily="34" charset="0"/>
                      </a:endParaRP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Raise your “bad” cholesterol (LDL)</a:t>
                      </a: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Raise your risk of heart disease and stroke</a:t>
                      </a:r>
                      <a:endParaRPr lang="en-US" sz="1600" b="1">
                        <a:latin typeface="Arial" panose="020B0604020202020204" pitchFamily="34" charset="0"/>
                        <a:cs typeface="Arial" panose="020B0604020202020204" pitchFamily="34" charset="0"/>
                      </a:endParaRPr>
                    </a:p>
                  </a:txBody>
                  <a:tcPr/>
                </a:tc>
                <a:tc>
                  <a:txBody>
                    <a:bodyPr/>
                    <a:lstStyle/>
                    <a:p>
                      <a:r>
                        <a:rPr lang="en-US" sz="1600" b="1">
                          <a:latin typeface="Arial" panose="020B0604020202020204" pitchFamily="34" charset="0"/>
                          <a:cs typeface="Arial" panose="020B0604020202020204" pitchFamily="34" charset="0"/>
                        </a:rPr>
                        <a:t>NO</a:t>
                      </a:r>
                      <a:endParaRPr lang="en-US" sz="1600" b="0">
                        <a:latin typeface="Arial" panose="020B0604020202020204" pitchFamily="34" charset="0"/>
                        <a:cs typeface="Arial" panose="020B0604020202020204" pitchFamily="34" charset="0"/>
                      </a:endParaRP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Raise your “bad” cholesterol (LDL)</a:t>
                      </a: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Lower your “good” cholesterol (HDL)</a:t>
                      </a: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Raise your risk of heart disease</a:t>
                      </a:r>
                      <a:r>
                        <a:rPr lang="en-US" sz="1600" b="0" baseline="0">
                          <a:latin typeface="Arial" panose="020B0604020202020204" pitchFamily="34" charset="0"/>
                          <a:cs typeface="Arial" panose="020B0604020202020204" pitchFamily="34" charset="0"/>
                        </a:rPr>
                        <a:t> and stroke</a:t>
                      </a:r>
                      <a:endParaRPr lang="en-US" sz="1600" b="1">
                        <a:latin typeface="Arial" panose="020B0604020202020204" pitchFamily="34" charset="0"/>
                        <a:cs typeface="Arial" panose="020B0604020202020204" pitchFamily="34" charset="0"/>
                      </a:endParaRPr>
                    </a:p>
                  </a:txBody>
                  <a:tcPr/>
                </a:tc>
                <a:extLst>
                  <a:ext uri="{0D108BD9-81ED-4DB2-BD59-A6C34878D82A}">
                    <a16:rowId xmlns:a16="http://schemas.microsoft.com/office/drawing/2014/main" val="924169071"/>
                  </a:ext>
                </a:extLst>
              </a:tr>
              <a:tr h="2120190">
                <a:tc>
                  <a:txBody>
                    <a:bodyPr/>
                    <a:lstStyle/>
                    <a:p>
                      <a:r>
                        <a:rPr lang="en-US" sz="1600">
                          <a:latin typeface="Arial" panose="020B0604020202020204" pitchFamily="34" charset="0"/>
                          <a:cs typeface="Arial" panose="020B0604020202020204" pitchFamily="34" charset="0"/>
                        </a:rPr>
                        <a:t>Which foods contain</a:t>
                      </a:r>
                      <a:r>
                        <a:rPr lang="en-US" sz="1600" baseline="0">
                          <a:latin typeface="Arial" panose="020B0604020202020204" pitchFamily="34" charset="0"/>
                          <a:cs typeface="Arial" panose="020B0604020202020204" pitchFamily="34" charset="0"/>
                        </a:rPr>
                        <a:t> these fats?</a:t>
                      </a:r>
                      <a:endParaRPr lang="en-US" sz="1600">
                        <a:latin typeface="Arial" panose="020B0604020202020204" pitchFamily="34" charset="0"/>
                        <a:cs typeface="Arial" panose="020B0604020202020204" pitchFamily="34" charset="0"/>
                      </a:endParaRPr>
                    </a:p>
                  </a:txBody>
                  <a:tcPr/>
                </a:tc>
                <a:tc>
                  <a:txBody>
                    <a:bodyPr/>
                    <a:lstStyle/>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Vegetable</a:t>
                      </a:r>
                      <a:r>
                        <a:rPr lang="en-US" sz="1600" baseline="0">
                          <a:latin typeface="Arial" panose="020B0604020202020204" pitchFamily="34" charset="0"/>
                          <a:cs typeface="Arial" panose="020B0604020202020204" pitchFamily="34" charset="0"/>
                        </a:rPr>
                        <a:t> oils (canola, olive, sunflower)</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Avocados</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Peanut butter</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Fatty fish</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Many nuts and seeds</a:t>
                      </a:r>
                      <a:endParaRPr lang="en-US" sz="1600">
                        <a:latin typeface="Arial" panose="020B0604020202020204" pitchFamily="34" charset="0"/>
                        <a:cs typeface="Arial" panose="020B0604020202020204" pitchFamily="34" charset="0"/>
                      </a:endParaRPr>
                    </a:p>
                  </a:txBody>
                  <a:tcPr/>
                </a:tc>
                <a:tc>
                  <a:txBody>
                    <a:bodyPr/>
                    <a:lstStyle/>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Many animal foods (</a:t>
                      </a:r>
                      <a:r>
                        <a:rPr lang="en-US" sz="1600" baseline="0">
                          <a:latin typeface="Arial" panose="020B0604020202020204" pitchFamily="34" charset="0"/>
                          <a:cs typeface="Arial" panose="020B0604020202020204" pitchFamily="34" charset="0"/>
                        </a:rPr>
                        <a:t>beef, poultry with skin, lard, cream, butter, cheese, and whole milk)</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Baked goods</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Fried foods</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Coconut oil</a:t>
                      </a:r>
                    </a:p>
                  </a:txBody>
                  <a:tcPr/>
                </a:tc>
                <a:tc>
                  <a:txBody>
                    <a:bodyPr/>
                    <a:lstStyle/>
                    <a:p>
                      <a:r>
                        <a:rPr lang="en-US" sz="1600">
                          <a:latin typeface="Arial" panose="020B0604020202020204" pitchFamily="34" charset="0"/>
                          <a:cs typeface="Arial" panose="020B0604020202020204" pitchFamily="34" charset="0"/>
                        </a:rPr>
                        <a:t>Baked good with shortening such as: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Pastries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Pie crusts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Biscuits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Cookies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Crackers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Stick margarines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Shortenings</a:t>
                      </a:r>
                    </a:p>
                  </a:txBody>
                  <a:tcPr/>
                </a:tc>
                <a:extLst>
                  <a:ext uri="{0D108BD9-81ED-4DB2-BD59-A6C34878D82A}">
                    <a16:rowId xmlns:a16="http://schemas.microsoft.com/office/drawing/2014/main" val="3530220025"/>
                  </a:ext>
                </a:extLst>
              </a:tr>
              <a:tr h="978549">
                <a:tc>
                  <a:txBody>
                    <a:bodyPr/>
                    <a:lstStyle/>
                    <a:p>
                      <a:r>
                        <a:rPr lang="en-US" sz="1600">
                          <a:latin typeface="Arial" panose="020B0604020202020204" pitchFamily="34" charset="0"/>
                          <a:cs typeface="Arial" panose="020B0604020202020204" pitchFamily="34" charset="0"/>
                        </a:rPr>
                        <a:t>How much should you eat each day?</a:t>
                      </a:r>
                    </a:p>
                  </a:txBody>
                  <a:tcPr/>
                </a:tc>
                <a:tc>
                  <a:txBody>
                    <a:bodyPr/>
                    <a:lstStyle/>
                    <a:p>
                      <a:r>
                        <a:rPr lang="en-US" sz="1600">
                          <a:latin typeface="Arial" panose="020B0604020202020204" pitchFamily="34" charset="0"/>
                          <a:cs typeface="Arial" panose="020B0604020202020204" pitchFamily="34" charset="0"/>
                        </a:rPr>
                        <a:t>Most of the fat you eat should be unsaturated.</a:t>
                      </a:r>
                    </a:p>
                  </a:txBody>
                  <a:tcPr/>
                </a:tc>
                <a:tc>
                  <a:txBody>
                    <a:bodyPr/>
                    <a:lstStyle/>
                    <a:p>
                      <a:r>
                        <a:rPr lang="en-US" sz="1600">
                          <a:latin typeface="Arial" panose="020B0604020202020204" pitchFamily="34" charset="0"/>
                          <a:cs typeface="Arial" panose="020B0604020202020204" pitchFamily="34" charset="0"/>
                        </a:rPr>
                        <a:t>Limit the amount of saturated fats you eat each day.</a:t>
                      </a:r>
                    </a:p>
                  </a:txBody>
                  <a:tcPr/>
                </a:tc>
                <a:tc>
                  <a:txBody>
                    <a:bodyPr/>
                    <a:lstStyle/>
                    <a:p>
                      <a:r>
                        <a:rPr lang="en-US" sz="1600">
                          <a:latin typeface="Arial" panose="020B0604020202020204" pitchFamily="34" charset="0"/>
                          <a:cs typeface="Arial" panose="020B0604020202020204" pitchFamily="34" charset="0"/>
                        </a:rPr>
                        <a:t>Avoid trans fat.</a:t>
                      </a:r>
                    </a:p>
                  </a:txBody>
                  <a:tcPr/>
                </a:tc>
                <a:extLst>
                  <a:ext uri="{0D108BD9-81ED-4DB2-BD59-A6C34878D82A}">
                    <a16:rowId xmlns:a16="http://schemas.microsoft.com/office/drawing/2014/main" val="3610032205"/>
                  </a:ext>
                </a:extLst>
              </a:tr>
            </a:tbl>
          </a:graphicData>
        </a:graphic>
      </p:graphicFrame>
      <p:sp>
        <p:nvSpPr>
          <p:cNvPr id="5" name="Rectangle 4"/>
          <p:cNvSpPr/>
          <p:nvPr/>
        </p:nvSpPr>
        <p:spPr>
          <a:xfrm>
            <a:off x="167641" y="58430"/>
            <a:ext cx="11841480" cy="523220"/>
          </a:xfrm>
          <a:prstGeom prst="rect">
            <a:avLst/>
          </a:prstGeom>
        </p:spPr>
        <p:txBody>
          <a:bodyPr wrap="square">
            <a:spAutoFit/>
          </a:bodyPr>
          <a:lstStyle/>
          <a:p>
            <a:pPr lvl="0" algn="ctr"/>
            <a:r>
              <a:rPr lang="en-US" sz="2800">
                <a:solidFill>
                  <a:srgbClr val="6FBE44"/>
                </a:solidFill>
                <a:latin typeface="Arial" charset="0"/>
                <a:cs typeface="Arial" charset="0"/>
              </a:rPr>
              <a:t>Know your Fats</a:t>
            </a:r>
            <a:endParaRPr lang="en-US">
              <a:solidFill>
                <a:srgbClr val="414141"/>
              </a:solidFill>
            </a:endParaRPr>
          </a:p>
        </p:txBody>
      </p:sp>
    </p:spTree>
    <p:extLst>
      <p:ext uri="{BB962C8B-B14F-4D97-AF65-F5344CB8AC3E}">
        <p14:creationId xmlns:p14="http://schemas.microsoft.com/office/powerpoint/2010/main" val="419189478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28600" y="303014"/>
            <a:ext cx="11750039" cy="523220"/>
          </a:xfrm>
          <a:prstGeom prst="rect">
            <a:avLst/>
          </a:prstGeom>
        </p:spPr>
        <p:txBody>
          <a:bodyPr wrap="square">
            <a:spAutoFit/>
          </a:bodyPr>
          <a:lstStyle/>
          <a:p>
            <a:pPr lvl="0" algn="ctr"/>
            <a:r>
              <a:rPr lang="en-US" sz="2800">
                <a:solidFill>
                  <a:srgbClr val="6FBE44"/>
                </a:solidFill>
                <a:latin typeface="Arial" charset="0"/>
                <a:cs typeface="Arial" charset="0"/>
              </a:rPr>
              <a:t>Daily Nutrient Recommendations</a:t>
            </a:r>
            <a:endParaRPr lang="en-US" sz="2800">
              <a:solidFill>
                <a:srgbClr val="414141"/>
              </a:solidFill>
            </a:endParaRPr>
          </a:p>
        </p:txBody>
      </p:sp>
      <p:pic>
        <p:nvPicPr>
          <p:cNvPr id="1026" name="Picture 2" descr="Image result for my plate nutrient recommendations for preschoolers"/>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535017" y="826234"/>
            <a:ext cx="11137204" cy="549435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5885322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1371557" y="503361"/>
            <a:ext cx="8758239" cy="941387"/>
          </a:xfrm>
        </p:spPr>
        <p:txBody>
          <a:bodyPr>
            <a:normAutofit/>
          </a:bodyPr>
          <a:lstStyle/>
          <a:p>
            <a:r>
              <a:rPr lang="en-US" sz="3200">
                <a:solidFill>
                  <a:schemeClr val="accent6"/>
                </a:solidFill>
                <a:latin typeface="Arial" panose="020B0604020202020204" pitchFamily="34" charset="0"/>
                <a:cs typeface="Arial" panose="020B0604020202020204" pitchFamily="34" charset="0"/>
              </a:rPr>
              <a:t>Dairy</a:t>
            </a:r>
          </a:p>
        </p:txBody>
      </p:sp>
      <p:sp>
        <p:nvSpPr>
          <p:cNvPr id="7" name="Content Placeholder 6"/>
          <p:cNvSpPr>
            <a:spLocks noGrp="1"/>
          </p:cNvSpPr>
          <p:nvPr>
            <p:ph sz="quarter" idx="4294967295"/>
          </p:nvPr>
        </p:nvSpPr>
        <p:spPr>
          <a:xfrm>
            <a:off x="7008812" y="4432178"/>
            <a:ext cx="5183187" cy="1401763"/>
          </a:xfrm>
        </p:spPr>
        <p:txBody>
          <a:bodyPr vert="horz" lIns="91440" tIns="45720" rIns="91440" bIns="45720" rtlCol="0" anchor="t">
            <a:normAutofit/>
          </a:bodyPr>
          <a:lstStyle/>
          <a:p>
            <a:r>
              <a:rPr lang="en-US" sz="1800">
                <a:latin typeface="Arial"/>
                <a:cs typeface="Arial"/>
              </a:rPr>
              <a:t>High saturated fat</a:t>
            </a:r>
          </a:p>
          <a:p>
            <a:r>
              <a:rPr lang="en-US" sz="1800">
                <a:latin typeface="Arial"/>
                <a:cs typeface="Arial"/>
              </a:rPr>
              <a:t>Added sugar</a:t>
            </a:r>
          </a:p>
        </p:txBody>
      </p:sp>
      <p:sp>
        <p:nvSpPr>
          <p:cNvPr id="6" name="Text Placeholder 5"/>
          <p:cNvSpPr>
            <a:spLocks noGrp="1"/>
          </p:cNvSpPr>
          <p:nvPr>
            <p:ph type="body" sz="quarter" idx="4294967295"/>
          </p:nvPr>
        </p:nvSpPr>
        <p:spPr>
          <a:xfrm>
            <a:off x="6551285" y="3809548"/>
            <a:ext cx="5183187" cy="823913"/>
          </a:xfrm>
        </p:spPr>
        <p:txBody>
          <a:bodyPr>
            <a:normAutofit/>
          </a:bodyPr>
          <a:lstStyle/>
          <a:p>
            <a:pPr marL="0" indent="0">
              <a:buNone/>
            </a:pPr>
            <a:r>
              <a:rPr lang="en-US" sz="2400" b="1">
                <a:latin typeface="Arial" panose="020B0604020202020204" pitchFamily="34" charset="0"/>
                <a:cs typeface="Arial" panose="020B0604020202020204" pitchFamily="34" charset="0"/>
              </a:rPr>
              <a:t>What we do not want:</a:t>
            </a:r>
          </a:p>
        </p:txBody>
      </p:sp>
      <p:sp>
        <p:nvSpPr>
          <p:cNvPr id="5" name="Content Placeholder 4"/>
          <p:cNvSpPr>
            <a:spLocks noGrp="1"/>
          </p:cNvSpPr>
          <p:nvPr>
            <p:ph sz="half" idx="4294967295"/>
          </p:nvPr>
        </p:nvSpPr>
        <p:spPr>
          <a:xfrm>
            <a:off x="7034213" y="1519238"/>
            <a:ext cx="5157787" cy="2014537"/>
          </a:xfrm>
        </p:spPr>
        <p:txBody>
          <a:bodyPr vert="horz" lIns="91440" tIns="45720" rIns="91440" bIns="45720" rtlCol="0" anchor="t">
            <a:normAutofit/>
          </a:bodyPr>
          <a:lstStyle/>
          <a:p>
            <a:r>
              <a:rPr lang="en-US" sz="1800">
                <a:latin typeface="Arial"/>
                <a:cs typeface="Arial"/>
              </a:rPr>
              <a:t>Calcium</a:t>
            </a:r>
          </a:p>
          <a:p>
            <a:r>
              <a:rPr lang="en-US" sz="1800">
                <a:latin typeface="Arial"/>
                <a:cs typeface="Arial"/>
              </a:rPr>
              <a:t>Vitamin D</a:t>
            </a:r>
          </a:p>
          <a:p>
            <a:r>
              <a:rPr lang="en-US" sz="1800">
                <a:latin typeface="Arial"/>
                <a:cs typeface="Arial"/>
              </a:rPr>
              <a:t>Protein</a:t>
            </a:r>
          </a:p>
        </p:txBody>
      </p:sp>
      <p:sp>
        <p:nvSpPr>
          <p:cNvPr id="4" name="Text Placeholder 3"/>
          <p:cNvSpPr>
            <a:spLocks noGrp="1"/>
          </p:cNvSpPr>
          <p:nvPr>
            <p:ph type="body" idx="4294967295"/>
          </p:nvPr>
        </p:nvSpPr>
        <p:spPr>
          <a:xfrm>
            <a:off x="6536908" y="942974"/>
            <a:ext cx="5157787" cy="823913"/>
          </a:xfrm>
        </p:spPr>
        <p:txBody>
          <a:bodyPr vert="horz" lIns="91440" tIns="45720" rIns="91440" bIns="45720" rtlCol="0" anchor="t">
            <a:normAutofit/>
          </a:bodyPr>
          <a:lstStyle/>
          <a:p>
            <a:pPr marL="0" indent="0">
              <a:buNone/>
            </a:pPr>
            <a:r>
              <a:rPr lang="en-US" sz="2400" b="1">
                <a:latin typeface="Arial"/>
                <a:cs typeface="Arial"/>
              </a:rPr>
              <a:t>What we want:</a:t>
            </a:r>
          </a:p>
        </p:txBody>
      </p:sp>
      <p:pic>
        <p:nvPicPr>
          <p:cNvPr id="9" name="Picture 8" descr="Breast Cancer Survival &amp; Dairy | urbanveganchic"/>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397268" y="1519238"/>
            <a:ext cx="4667736" cy="3360770"/>
          </a:xfrm>
          <a:prstGeom prst="rect">
            <a:avLst/>
          </a:prstGeom>
        </p:spPr>
      </p:pic>
    </p:spTree>
    <p:extLst>
      <p:ext uri="{BB962C8B-B14F-4D97-AF65-F5344CB8AC3E}">
        <p14:creationId xmlns:p14="http://schemas.microsoft.com/office/powerpoint/2010/main" val="72364942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88A51235-5FBE-4A2F-B7DB-C22D1E31A7E6}"/>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3697" r="2788" b="2731"/>
          <a:stretch/>
        </p:blipFill>
        <p:spPr>
          <a:xfrm>
            <a:off x="1599018" y="922438"/>
            <a:ext cx="4908224" cy="5639775"/>
          </a:xfrm>
          <a:prstGeom prst="rect">
            <a:avLst/>
          </a:prstGeom>
        </p:spPr>
      </p:pic>
      <p:pic>
        <p:nvPicPr>
          <p:cNvPr id="3" name="Picture 2">
            <a:extLst>
              <a:ext uri="{FF2B5EF4-FFF2-40B4-BE49-F238E27FC236}">
                <a16:creationId xmlns:a16="http://schemas.microsoft.com/office/drawing/2014/main" id="{672C5688-6559-4627-9EFD-559C06F629C6}"/>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1695" b="9076"/>
          <a:stretch/>
        </p:blipFill>
        <p:spPr>
          <a:xfrm>
            <a:off x="6528391" y="863242"/>
            <a:ext cx="4959743" cy="5698972"/>
          </a:xfrm>
          <a:prstGeom prst="rect">
            <a:avLst/>
          </a:prstGeom>
        </p:spPr>
      </p:pic>
      <p:sp>
        <p:nvSpPr>
          <p:cNvPr id="4" name="TextBox 3">
            <a:extLst>
              <a:ext uri="{FF2B5EF4-FFF2-40B4-BE49-F238E27FC236}">
                <a16:creationId xmlns:a16="http://schemas.microsoft.com/office/drawing/2014/main" id="{86C2AC04-5D16-4F01-9ECB-28E4555C626A}"/>
              </a:ext>
            </a:extLst>
          </p:cNvPr>
          <p:cNvSpPr txBox="1"/>
          <p:nvPr/>
        </p:nvSpPr>
        <p:spPr>
          <a:xfrm>
            <a:off x="6400898" y="152998"/>
            <a:ext cx="5410985" cy="769441"/>
          </a:xfrm>
          <a:prstGeom prst="rect">
            <a:avLst/>
          </a:prstGeom>
          <a:noFill/>
        </p:spPr>
        <p:txBody>
          <a:bodyPr wrap="square" rtlCol="0">
            <a:spAutoFit/>
          </a:bodyPr>
          <a:lstStyle/>
          <a:p>
            <a:pPr algn="ctr"/>
            <a:r>
              <a:rPr lang="en-US" sz="4400" b="1">
                <a:solidFill>
                  <a:srgbClr val="0070C0"/>
                </a:solidFill>
              </a:rPr>
              <a:t>1% MILK</a:t>
            </a:r>
          </a:p>
        </p:txBody>
      </p:sp>
      <p:sp>
        <p:nvSpPr>
          <p:cNvPr id="5" name="TextBox 4">
            <a:extLst>
              <a:ext uri="{FF2B5EF4-FFF2-40B4-BE49-F238E27FC236}">
                <a16:creationId xmlns:a16="http://schemas.microsoft.com/office/drawing/2014/main" id="{0EEE865F-A01B-4FF5-81FD-8FA48BEF8F49}"/>
              </a:ext>
            </a:extLst>
          </p:cNvPr>
          <p:cNvSpPr txBox="1"/>
          <p:nvPr/>
        </p:nvSpPr>
        <p:spPr>
          <a:xfrm>
            <a:off x="1492674" y="152998"/>
            <a:ext cx="4908224" cy="769441"/>
          </a:xfrm>
          <a:prstGeom prst="rect">
            <a:avLst/>
          </a:prstGeom>
          <a:noFill/>
        </p:spPr>
        <p:txBody>
          <a:bodyPr wrap="square" rtlCol="0">
            <a:spAutoFit/>
          </a:bodyPr>
          <a:lstStyle/>
          <a:p>
            <a:pPr algn="ctr"/>
            <a:r>
              <a:rPr lang="en-US" sz="4400" b="1">
                <a:solidFill>
                  <a:srgbClr val="FF0000"/>
                </a:solidFill>
              </a:rPr>
              <a:t>WHOLE MILK</a:t>
            </a:r>
          </a:p>
        </p:txBody>
      </p:sp>
      <p:sp>
        <p:nvSpPr>
          <p:cNvPr id="8" name="Right Arrow 7"/>
          <p:cNvSpPr/>
          <p:nvPr/>
        </p:nvSpPr>
        <p:spPr>
          <a:xfrm>
            <a:off x="2032834" y="2668772"/>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ight Arrow 8"/>
          <p:cNvSpPr/>
          <p:nvPr/>
        </p:nvSpPr>
        <p:spPr>
          <a:xfrm>
            <a:off x="2032834" y="4450688"/>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Arrow 9"/>
          <p:cNvSpPr/>
          <p:nvPr/>
        </p:nvSpPr>
        <p:spPr>
          <a:xfrm>
            <a:off x="7010399" y="2644032"/>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7010399" y="4425948"/>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7502449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064F0078-22AB-4609-9551-D888C8BD1990}"/>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1327846" y="904774"/>
            <a:ext cx="3065541" cy="4254464"/>
          </a:xfrm>
          <a:prstGeom prst="rect">
            <a:avLst/>
          </a:prstGeom>
        </p:spPr>
      </p:pic>
      <p:pic>
        <p:nvPicPr>
          <p:cNvPr id="3" name="Picture 2">
            <a:extLst>
              <a:ext uri="{FF2B5EF4-FFF2-40B4-BE49-F238E27FC236}">
                <a16:creationId xmlns:a16="http://schemas.microsoft.com/office/drawing/2014/main" id="{A5E1F371-8E81-42CE-8FBD-1FFC355C3182}"/>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7850402" y="777186"/>
            <a:ext cx="3062898" cy="4285212"/>
          </a:xfrm>
          <a:prstGeom prst="rect">
            <a:avLst/>
          </a:prstGeom>
        </p:spPr>
      </p:pic>
      <p:pic>
        <p:nvPicPr>
          <p:cNvPr id="4" name="Picture 3">
            <a:extLst>
              <a:ext uri="{FF2B5EF4-FFF2-40B4-BE49-F238E27FC236}">
                <a16:creationId xmlns:a16="http://schemas.microsoft.com/office/drawing/2014/main" id="{221120E7-3B41-441D-B057-5E450D208B54}"/>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4590446" y="777186"/>
            <a:ext cx="3062897" cy="4254464"/>
          </a:xfrm>
          <a:prstGeom prst="rect">
            <a:avLst/>
          </a:prstGeom>
        </p:spPr>
      </p:pic>
    </p:spTree>
    <p:extLst>
      <p:ext uri="{BB962C8B-B14F-4D97-AF65-F5344CB8AC3E}">
        <p14:creationId xmlns:p14="http://schemas.microsoft.com/office/powerpoint/2010/main" val="387073087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C47EA4AA-BEB9-4D3F-B00F-B879D822C896}"/>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8021112" y="1394207"/>
            <a:ext cx="3311220" cy="4420161"/>
          </a:xfrm>
          <a:prstGeom prst="rect">
            <a:avLst/>
          </a:prstGeom>
        </p:spPr>
      </p:pic>
      <p:pic>
        <p:nvPicPr>
          <p:cNvPr id="4" name="Picture 3">
            <a:extLst>
              <a:ext uri="{FF2B5EF4-FFF2-40B4-BE49-F238E27FC236}">
                <a16:creationId xmlns:a16="http://schemas.microsoft.com/office/drawing/2014/main" id="{CE5F78E2-C3E9-4B3F-ACD5-A48A226AEB0B}"/>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4533374" y="1441836"/>
            <a:ext cx="3357793" cy="4372532"/>
          </a:xfrm>
          <a:prstGeom prst="rect">
            <a:avLst/>
          </a:prstGeom>
        </p:spPr>
      </p:pic>
      <p:sp>
        <p:nvSpPr>
          <p:cNvPr id="5" name="TextBox 4">
            <a:extLst>
              <a:ext uri="{FF2B5EF4-FFF2-40B4-BE49-F238E27FC236}">
                <a16:creationId xmlns:a16="http://schemas.microsoft.com/office/drawing/2014/main" id="{F44B3139-B8A9-44E6-98D3-1E83E1FB51A4}"/>
              </a:ext>
            </a:extLst>
          </p:cNvPr>
          <p:cNvSpPr txBox="1"/>
          <p:nvPr/>
        </p:nvSpPr>
        <p:spPr>
          <a:xfrm>
            <a:off x="1322900" y="302899"/>
            <a:ext cx="3190741" cy="2062103"/>
          </a:xfrm>
          <a:prstGeom prst="rect">
            <a:avLst/>
          </a:prstGeom>
          <a:solidFill>
            <a:schemeClr val="bg1"/>
          </a:solidFill>
        </p:spPr>
        <p:txBody>
          <a:bodyPr wrap="square" rtlCol="0">
            <a:spAutoFit/>
          </a:bodyPr>
          <a:lstStyle/>
          <a:p>
            <a:pPr algn="ctr"/>
            <a:endParaRPr lang="en-US" sz="3200" b="1"/>
          </a:p>
          <a:p>
            <a:pPr algn="ctr"/>
            <a:r>
              <a:rPr lang="en-US" sz="3200" b="1"/>
              <a:t>Plain Greek Yogurt</a:t>
            </a:r>
          </a:p>
          <a:p>
            <a:pPr algn="ctr"/>
            <a:endParaRPr lang="en-US" sz="3200" b="1"/>
          </a:p>
        </p:txBody>
      </p:sp>
      <p:sp>
        <p:nvSpPr>
          <p:cNvPr id="6" name="TextBox 5">
            <a:extLst>
              <a:ext uri="{FF2B5EF4-FFF2-40B4-BE49-F238E27FC236}">
                <a16:creationId xmlns:a16="http://schemas.microsoft.com/office/drawing/2014/main" id="{0758CADD-7253-4952-AA40-F1E048C342E7}"/>
              </a:ext>
            </a:extLst>
          </p:cNvPr>
          <p:cNvSpPr txBox="1"/>
          <p:nvPr/>
        </p:nvSpPr>
        <p:spPr>
          <a:xfrm>
            <a:off x="4418263" y="302899"/>
            <a:ext cx="3472904" cy="1077218"/>
          </a:xfrm>
          <a:prstGeom prst="rect">
            <a:avLst/>
          </a:prstGeom>
          <a:noFill/>
        </p:spPr>
        <p:txBody>
          <a:bodyPr wrap="square" rtlCol="0">
            <a:spAutoFit/>
          </a:bodyPr>
          <a:lstStyle/>
          <a:p>
            <a:pPr algn="ctr"/>
            <a:r>
              <a:rPr lang="en-US" sz="3200" b="1"/>
              <a:t>Vanilla </a:t>
            </a:r>
          </a:p>
          <a:p>
            <a:pPr algn="ctr"/>
            <a:r>
              <a:rPr lang="en-US" sz="3200" b="1"/>
              <a:t>Non-Fat Yogurt</a:t>
            </a:r>
          </a:p>
        </p:txBody>
      </p:sp>
      <p:sp>
        <p:nvSpPr>
          <p:cNvPr id="7" name="TextBox 6">
            <a:extLst>
              <a:ext uri="{FF2B5EF4-FFF2-40B4-BE49-F238E27FC236}">
                <a16:creationId xmlns:a16="http://schemas.microsoft.com/office/drawing/2014/main" id="{2F9B6D6A-BE53-489B-98D7-803A109349E3}"/>
              </a:ext>
            </a:extLst>
          </p:cNvPr>
          <p:cNvSpPr txBox="1"/>
          <p:nvPr/>
        </p:nvSpPr>
        <p:spPr>
          <a:xfrm>
            <a:off x="8038314" y="749175"/>
            <a:ext cx="3357793" cy="584775"/>
          </a:xfrm>
          <a:prstGeom prst="rect">
            <a:avLst/>
          </a:prstGeom>
          <a:solidFill>
            <a:schemeClr val="bg1"/>
          </a:solidFill>
        </p:spPr>
        <p:txBody>
          <a:bodyPr wrap="square" rtlCol="0">
            <a:spAutoFit/>
          </a:bodyPr>
          <a:lstStyle/>
          <a:p>
            <a:pPr algn="ctr"/>
            <a:r>
              <a:rPr lang="en-US" sz="3200" b="1"/>
              <a:t>Strawberry Yogurt</a:t>
            </a:r>
          </a:p>
        </p:txBody>
      </p:sp>
      <p:pic>
        <p:nvPicPr>
          <p:cNvPr id="2" name="Picture 1">
            <a:extLst>
              <a:ext uri="{FF2B5EF4-FFF2-40B4-BE49-F238E27FC236}">
                <a16:creationId xmlns:a16="http://schemas.microsoft.com/office/drawing/2014/main" id="{C647F9B8-809C-4081-B879-938E4DB195BB}"/>
              </a:ext>
            </a:extLst>
          </p:cNvPr>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1395184" y="1441836"/>
            <a:ext cx="3065906" cy="3961339"/>
          </a:xfrm>
          <a:prstGeom prst="rect">
            <a:avLst/>
          </a:prstGeom>
        </p:spPr>
      </p:pic>
      <p:sp>
        <p:nvSpPr>
          <p:cNvPr id="10" name="Right Arrow 9"/>
          <p:cNvSpPr/>
          <p:nvPr/>
        </p:nvSpPr>
        <p:spPr>
          <a:xfrm>
            <a:off x="1458660" y="3219366"/>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4716582" y="3304010"/>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ight Arrow 11"/>
          <p:cNvSpPr/>
          <p:nvPr/>
        </p:nvSpPr>
        <p:spPr>
          <a:xfrm>
            <a:off x="8074410" y="3304011"/>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98276633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Baked Flaked Chicken</a:t>
            </a:r>
          </a:p>
        </p:txBody>
      </p:sp>
      <p:pic>
        <p:nvPicPr>
          <p:cNvPr id="4" name="p3MG1eG8QzA"/>
          <p:cNvPicPr>
            <a:picLocks noRot="1" noChangeAspect="1"/>
          </p:cNvPicPr>
          <p:nvPr>
            <a:videoFile r:link="rId1"/>
          </p:nvPr>
        </p:nvPicPr>
        <p:blipFill>
          <a:blip r:embed="rId4"/>
          <a:stretch>
            <a:fillRect/>
          </a:stretch>
        </p:blipFill>
        <p:spPr>
          <a:xfrm>
            <a:off x="2999232" y="1947672"/>
            <a:ext cx="7067296" cy="3975354"/>
          </a:xfrm>
          <a:prstGeom prst="rect">
            <a:avLst/>
          </a:prstGeom>
        </p:spPr>
      </p:pic>
    </p:spTree>
    <p:extLst>
      <p:ext uri="{BB962C8B-B14F-4D97-AF65-F5344CB8AC3E}">
        <p14:creationId xmlns:p14="http://schemas.microsoft.com/office/powerpoint/2010/main" val="63628270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Whole Grain Goodness</a:t>
            </a:r>
          </a:p>
        </p:txBody>
      </p:sp>
      <p:sp>
        <p:nvSpPr>
          <p:cNvPr id="6" name="Text Placeholder 5"/>
          <p:cNvSpPr>
            <a:spLocks noGrp="1"/>
          </p:cNvSpPr>
          <p:nvPr>
            <p:ph type="body" sz="quarter" idx="13"/>
          </p:nvPr>
        </p:nvSpPr>
        <p:spPr>
          <a:xfrm>
            <a:off x="1600200" y="2214563"/>
            <a:ext cx="3831336" cy="2971800"/>
          </a:xfrm>
        </p:spPr>
        <p:txBody>
          <a:bodyPr vert="horz" lIns="91440" tIns="45720" rIns="91440" bIns="45720" rtlCol="0" anchor="t">
            <a:normAutofit/>
          </a:bodyPr>
          <a:lstStyle/>
          <a:p>
            <a:r>
              <a:rPr lang="en-US" sz="1800">
                <a:latin typeface="Arial"/>
                <a:cs typeface="Arial"/>
              </a:rPr>
              <a:t>What do you know about whole grains? </a:t>
            </a:r>
            <a:endParaRPr lang="en-US" sz="1800">
              <a:latin typeface="Arial" panose="020B0604020202020204" pitchFamily="34" charset="0"/>
              <a:cs typeface="Arial" panose="020B0604020202020204" pitchFamily="34" charset="0"/>
            </a:endParaRPr>
          </a:p>
          <a:p>
            <a:r>
              <a:rPr lang="en-US" sz="1800">
                <a:latin typeface="Arial"/>
                <a:cs typeface="Arial"/>
              </a:rPr>
              <a:t>What is the difference between a whole grain and a refined grain?</a:t>
            </a:r>
          </a:p>
        </p:txBody>
      </p:sp>
      <p:pic>
        <p:nvPicPr>
          <p:cNvPr id="2054" name="Picture 6" descr="Related image"/>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6554026" y="1060584"/>
            <a:ext cx="4248393" cy="393134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5446722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272534"/>
            <a:ext cx="12192000" cy="584775"/>
          </a:xfrm>
          <a:prstGeom prst="rect">
            <a:avLst/>
          </a:prstGeom>
        </p:spPr>
        <p:txBody>
          <a:bodyPr wrap="square">
            <a:spAutoFit/>
          </a:bodyPr>
          <a:lstStyle/>
          <a:p>
            <a:pPr algn="ctr"/>
            <a:r>
              <a:rPr lang="en-US" sz="3200">
                <a:solidFill>
                  <a:srgbClr val="6FBE44"/>
                </a:solidFill>
                <a:latin typeface="Arial" charset="0"/>
                <a:cs typeface="Arial" charset="0"/>
              </a:rPr>
              <a:t>What is a Whole Grain?</a:t>
            </a:r>
            <a:endParaRPr lang="en-US" sz="3200"/>
          </a:p>
        </p:txBody>
      </p:sp>
      <p:pic>
        <p:nvPicPr>
          <p:cNvPr id="3" name="Picture 2"/>
          <p:cNvPicPr>
            <a:picLocks noChangeAspect="1" noChangeArrowheads="1"/>
          </p:cNvPicPr>
          <p:nvPr/>
        </p:nvPicPr>
        <p:blipFill>
          <a:blip r:embed="rId3" cstate="email">
            <a:extLst>
              <a:ext uri="{28A0092B-C50C-407E-A947-70E740481C1C}">
                <a14:useLocalDpi xmlns:a14="http://schemas.microsoft.com/office/drawing/2010/main"/>
              </a:ext>
            </a:extLst>
          </a:blip>
          <a:srcRect t="16129"/>
          <a:stretch>
            <a:fillRect/>
          </a:stretch>
        </p:blipFill>
        <p:spPr>
          <a:xfrm>
            <a:off x="1488408" y="902434"/>
            <a:ext cx="9215184" cy="5872048"/>
          </a:xfrm>
          <a:prstGeom prst="rect">
            <a:avLst/>
          </a:prstGeom>
          <a:noFill/>
        </p:spPr>
      </p:pic>
    </p:spTree>
    <p:extLst>
      <p:ext uri="{BB962C8B-B14F-4D97-AF65-F5344CB8AC3E}">
        <p14:creationId xmlns:p14="http://schemas.microsoft.com/office/powerpoint/2010/main" val="28242090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descr="Progressive Charlestown: Whole grains work for you"/>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1335496" y="1713923"/>
            <a:ext cx="5537702" cy="3431101"/>
          </a:xfrm>
          <a:prstGeom prst="rect">
            <a:avLst/>
          </a:prstGeom>
        </p:spPr>
      </p:pic>
      <p:pic>
        <p:nvPicPr>
          <p:cNvPr id="14" name="Picture 13" descr="Progressive Charlestown: Whole grains work for you"/>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6793897" y="1625600"/>
            <a:ext cx="5156803" cy="3858152"/>
          </a:xfrm>
          <a:prstGeom prst="rect">
            <a:avLst/>
          </a:prstGeom>
        </p:spPr>
      </p:pic>
      <p:sp>
        <p:nvSpPr>
          <p:cNvPr id="15" name="TextBox 14"/>
          <p:cNvSpPr txBox="1"/>
          <p:nvPr/>
        </p:nvSpPr>
        <p:spPr>
          <a:xfrm>
            <a:off x="1587537" y="901898"/>
            <a:ext cx="7979698" cy="461665"/>
          </a:xfrm>
          <a:prstGeom prst="rect">
            <a:avLst/>
          </a:prstGeom>
          <a:noFill/>
        </p:spPr>
        <p:txBody>
          <a:bodyPr wrap="square" rtlCol="0">
            <a:spAutoFit/>
          </a:bodyPr>
          <a:lstStyle/>
          <a:p>
            <a:r>
              <a:rPr lang="en-US" sz="2400">
                <a:solidFill>
                  <a:schemeClr val="accent6"/>
                </a:solidFill>
                <a:latin typeface="Arial" panose="020B0604020202020204" pitchFamily="34" charset="0"/>
                <a:cs typeface="Arial" panose="020B0604020202020204" pitchFamily="34" charset="0"/>
              </a:rPr>
              <a:t>Whole grains</a:t>
            </a:r>
          </a:p>
        </p:txBody>
      </p:sp>
    </p:spTree>
    <p:extLst>
      <p:ext uri="{BB962C8B-B14F-4D97-AF65-F5344CB8AC3E}">
        <p14:creationId xmlns:p14="http://schemas.microsoft.com/office/powerpoint/2010/main" val="3974641343"/>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737670" y="487682"/>
            <a:ext cx="7963539" cy="5910263"/>
          </a:xfrm>
          <a:prstGeom prst="rect">
            <a:avLst/>
          </a:prstGeom>
        </p:spPr>
      </p:pic>
    </p:spTree>
    <p:extLst>
      <p:ext uri="{BB962C8B-B14F-4D97-AF65-F5344CB8AC3E}">
        <p14:creationId xmlns:p14="http://schemas.microsoft.com/office/powerpoint/2010/main" val="349827436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80CF109A-4D03-461F-BA3A-76B7FDA01756}"/>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1283599" y="1069432"/>
            <a:ext cx="3427276" cy="4688209"/>
          </a:xfrm>
          <a:prstGeom prst="rect">
            <a:avLst/>
          </a:prstGeom>
        </p:spPr>
      </p:pic>
      <p:pic>
        <p:nvPicPr>
          <p:cNvPr id="3" name="Picture 2">
            <a:extLst>
              <a:ext uri="{FF2B5EF4-FFF2-40B4-BE49-F238E27FC236}">
                <a16:creationId xmlns:a16="http://schemas.microsoft.com/office/drawing/2014/main" id="{7E0C35F6-9CC2-4531-9C4E-955D7D3FC341}"/>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4706091" y="822530"/>
            <a:ext cx="3540497" cy="4920919"/>
          </a:xfrm>
          <a:prstGeom prst="rect">
            <a:avLst/>
          </a:prstGeom>
        </p:spPr>
      </p:pic>
      <p:pic>
        <p:nvPicPr>
          <p:cNvPr id="4" name="Picture 3">
            <a:extLst>
              <a:ext uri="{FF2B5EF4-FFF2-40B4-BE49-F238E27FC236}">
                <a16:creationId xmlns:a16="http://schemas.microsoft.com/office/drawing/2014/main" id="{D8EC5718-CEFE-4054-BE03-47AB27AC35E1}"/>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8249062" y="928253"/>
            <a:ext cx="3450671" cy="4720211"/>
          </a:xfrm>
          <a:prstGeom prst="rect">
            <a:avLst/>
          </a:prstGeom>
        </p:spPr>
      </p:pic>
      <p:sp>
        <p:nvSpPr>
          <p:cNvPr id="7" name="TextBox 6"/>
          <p:cNvSpPr txBox="1"/>
          <p:nvPr/>
        </p:nvSpPr>
        <p:spPr>
          <a:xfrm>
            <a:off x="1438445" y="346673"/>
            <a:ext cx="7979698" cy="523220"/>
          </a:xfrm>
          <a:prstGeom prst="rect">
            <a:avLst/>
          </a:prstGeom>
          <a:noFill/>
        </p:spPr>
        <p:txBody>
          <a:bodyPr wrap="square" rtlCol="0">
            <a:spAutoFit/>
          </a:bodyPr>
          <a:lstStyle/>
          <a:p>
            <a:r>
              <a:rPr lang="en-US" sz="2800">
                <a:solidFill>
                  <a:schemeClr val="accent6"/>
                </a:solidFill>
                <a:latin typeface="Arial" panose="020B0604020202020204" pitchFamily="34" charset="0"/>
                <a:cs typeface="Arial" panose="020B0604020202020204" pitchFamily="34" charset="0"/>
              </a:rPr>
              <a:t>Whole grain bread?</a:t>
            </a:r>
          </a:p>
        </p:txBody>
      </p:sp>
    </p:spTree>
    <p:extLst>
      <p:ext uri="{BB962C8B-B14F-4D97-AF65-F5344CB8AC3E}">
        <p14:creationId xmlns:p14="http://schemas.microsoft.com/office/powerpoint/2010/main" val="257713050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306C8503-CFF6-40FB-B8F9-79966E894315}"/>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4854032" y="2138388"/>
            <a:ext cx="3476088" cy="4444004"/>
          </a:xfrm>
          <a:prstGeom prst="rect">
            <a:avLst/>
          </a:prstGeom>
        </p:spPr>
      </p:pic>
      <p:pic>
        <p:nvPicPr>
          <p:cNvPr id="4" name="Picture 3">
            <a:extLst>
              <a:ext uri="{FF2B5EF4-FFF2-40B4-BE49-F238E27FC236}">
                <a16:creationId xmlns:a16="http://schemas.microsoft.com/office/drawing/2014/main" id="{DEDE8109-741F-4A25-AAE8-98C63DFF4652}"/>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8330120" y="1968715"/>
            <a:ext cx="3440010" cy="4444005"/>
          </a:xfrm>
          <a:prstGeom prst="rect">
            <a:avLst/>
          </a:prstGeom>
        </p:spPr>
      </p:pic>
      <p:sp>
        <p:nvSpPr>
          <p:cNvPr id="5" name="TextBox 4">
            <a:extLst>
              <a:ext uri="{FF2B5EF4-FFF2-40B4-BE49-F238E27FC236}">
                <a16:creationId xmlns:a16="http://schemas.microsoft.com/office/drawing/2014/main" id="{7A0BD727-A08F-4266-A87E-43ECA528F240}"/>
              </a:ext>
            </a:extLst>
          </p:cNvPr>
          <p:cNvSpPr txBox="1"/>
          <p:nvPr/>
        </p:nvSpPr>
        <p:spPr>
          <a:xfrm>
            <a:off x="1256963" y="925125"/>
            <a:ext cx="3710211" cy="1569660"/>
          </a:xfrm>
          <a:prstGeom prst="rect">
            <a:avLst/>
          </a:prstGeom>
          <a:solidFill>
            <a:schemeClr val="bg1"/>
          </a:solidFill>
        </p:spPr>
        <p:txBody>
          <a:bodyPr wrap="square" rtlCol="0">
            <a:spAutoFit/>
          </a:bodyPr>
          <a:lstStyle/>
          <a:p>
            <a:pPr algn="ctr"/>
            <a:r>
              <a:rPr lang="en-US" sz="3200" b="1"/>
              <a:t>COUNTRY WHITE </a:t>
            </a:r>
            <a:br>
              <a:rPr lang="en-US" sz="3200" b="1"/>
            </a:br>
            <a:r>
              <a:rPr lang="en-US" sz="3200" b="1"/>
              <a:t>BREAD</a:t>
            </a:r>
          </a:p>
          <a:p>
            <a:pPr algn="ctr"/>
            <a:endParaRPr lang="en-US" sz="3200" b="1"/>
          </a:p>
        </p:txBody>
      </p:sp>
      <p:sp>
        <p:nvSpPr>
          <p:cNvPr id="6" name="TextBox 5">
            <a:extLst>
              <a:ext uri="{FF2B5EF4-FFF2-40B4-BE49-F238E27FC236}">
                <a16:creationId xmlns:a16="http://schemas.microsoft.com/office/drawing/2014/main" id="{8BA10E2C-3E1F-41F8-A83D-6CF2C9C6754E}"/>
              </a:ext>
            </a:extLst>
          </p:cNvPr>
          <p:cNvSpPr txBox="1"/>
          <p:nvPr/>
        </p:nvSpPr>
        <p:spPr>
          <a:xfrm>
            <a:off x="5347039" y="925125"/>
            <a:ext cx="2490075" cy="1077218"/>
          </a:xfrm>
          <a:prstGeom prst="rect">
            <a:avLst/>
          </a:prstGeom>
          <a:noFill/>
        </p:spPr>
        <p:txBody>
          <a:bodyPr wrap="square" rtlCol="0">
            <a:spAutoFit/>
          </a:bodyPr>
          <a:lstStyle/>
          <a:p>
            <a:pPr algn="ctr"/>
            <a:r>
              <a:rPr lang="en-US" sz="3200" b="1"/>
              <a:t>MULTIGRAIN BREAD</a:t>
            </a:r>
          </a:p>
        </p:txBody>
      </p:sp>
      <p:sp>
        <p:nvSpPr>
          <p:cNvPr id="7" name="TextBox 6">
            <a:extLst>
              <a:ext uri="{FF2B5EF4-FFF2-40B4-BE49-F238E27FC236}">
                <a16:creationId xmlns:a16="http://schemas.microsoft.com/office/drawing/2014/main" id="{E870B2EF-59F3-4DA6-928C-14217435AE4C}"/>
              </a:ext>
            </a:extLst>
          </p:cNvPr>
          <p:cNvSpPr txBox="1"/>
          <p:nvPr/>
        </p:nvSpPr>
        <p:spPr>
          <a:xfrm>
            <a:off x="8549377" y="925125"/>
            <a:ext cx="3001495" cy="1077218"/>
          </a:xfrm>
          <a:prstGeom prst="rect">
            <a:avLst/>
          </a:prstGeom>
          <a:noFill/>
        </p:spPr>
        <p:txBody>
          <a:bodyPr wrap="square" rtlCol="0">
            <a:spAutoFit/>
          </a:bodyPr>
          <a:lstStyle/>
          <a:p>
            <a:pPr algn="ctr"/>
            <a:r>
              <a:rPr lang="en-US" sz="3200" b="1"/>
              <a:t>WHOLE WHEAT BREAD</a:t>
            </a:r>
          </a:p>
        </p:txBody>
      </p:sp>
      <p:pic>
        <p:nvPicPr>
          <p:cNvPr id="2" name="Picture 1">
            <a:extLst>
              <a:ext uri="{FF2B5EF4-FFF2-40B4-BE49-F238E27FC236}">
                <a16:creationId xmlns:a16="http://schemas.microsoft.com/office/drawing/2014/main" id="{91614AD4-55BE-4130-898E-6BE6ED9A9791}"/>
              </a:ext>
            </a:extLst>
          </p:cNvPr>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1370106" y="2016913"/>
            <a:ext cx="3483926" cy="4439196"/>
          </a:xfrm>
          <a:prstGeom prst="rect">
            <a:avLst/>
          </a:prstGeom>
        </p:spPr>
      </p:pic>
    </p:spTree>
    <p:extLst>
      <p:ext uri="{BB962C8B-B14F-4D97-AF65-F5344CB8AC3E}">
        <p14:creationId xmlns:p14="http://schemas.microsoft.com/office/powerpoint/2010/main" val="129948726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Small Group Discussion</a:t>
            </a:r>
          </a:p>
        </p:txBody>
      </p:sp>
      <p:sp>
        <p:nvSpPr>
          <p:cNvPr id="9" name="Text Placeholder 8"/>
          <p:cNvSpPr>
            <a:spLocks noGrp="1"/>
          </p:cNvSpPr>
          <p:nvPr>
            <p:ph type="body" sz="quarter" idx="13"/>
          </p:nvPr>
        </p:nvSpPr>
        <p:spPr>
          <a:xfrm>
            <a:off x="1298276" y="1857374"/>
            <a:ext cx="6587763" cy="4925000"/>
          </a:xfrm>
        </p:spPr>
        <p:txBody>
          <a:bodyPr vert="horz" lIns="91440" tIns="45720" rIns="91440" bIns="45720" rtlCol="0" anchor="t">
            <a:normAutofit/>
          </a:bodyPr>
          <a:lstStyle/>
          <a:p>
            <a:pPr marL="0" indent="0">
              <a:buNone/>
            </a:pPr>
            <a:r>
              <a:rPr lang="en-US" sz="1800">
                <a:latin typeface="Arial"/>
                <a:cs typeface="Arial"/>
              </a:rPr>
              <a:t>Think of a recipe that you serve often for the children in your care. Are there ways that you can make that recipe healthier?</a:t>
            </a:r>
          </a:p>
          <a:p>
            <a:pPr marL="0" indent="0">
              <a:buNone/>
            </a:pPr>
            <a:r>
              <a:rPr lang="en-US" sz="1800">
                <a:latin typeface="Arial"/>
                <a:cs typeface="Arial"/>
              </a:rPr>
              <a:t>Consider:</a:t>
            </a:r>
          </a:p>
          <a:p>
            <a:pPr>
              <a:lnSpc>
                <a:spcPct val="100000"/>
              </a:lnSpc>
            </a:pPr>
            <a:r>
              <a:rPr lang="en-US" sz="1800">
                <a:latin typeface="Arial"/>
                <a:cs typeface="Arial"/>
              </a:rPr>
              <a:t>Adding fruits and vegetables</a:t>
            </a:r>
          </a:p>
          <a:p>
            <a:pPr>
              <a:lnSpc>
                <a:spcPct val="100000"/>
              </a:lnSpc>
            </a:pPr>
            <a:r>
              <a:rPr lang="en-US" sz="1800">
                <a:latin typeface="Arial"/>
                <a:cs typeface="Arial"/>
              </a:rPr>
              <a:t>Choosing low-fat dairy and protein options</a:t>
            </a:r>
          </a:p>
          <a:p>
            <a:pPr>
              <a:lnSpc>
                <a:spcPct val="100000"/>
              </a:lnSpc>
            </a:pPr>
            <a:r>
              <a:rPr lang="en-US" sz="1800">
                <a:latin typeface="Arial"/>
                <a:cs typeface="Arial"/>
              </a:rPr>
              <a:t>Choosing whole grains</a:t>
            </a:r>
          </a:p>
          <a:p>
            <a:pPr marL="0" indent="0">
              <a:buNone/>
            </a:pPr>
            <a:endParaRPr lang="en-US" b="1">
              <a:latin typeface="Arial" panose="020B0604020202020204" pitchFamily="34" charset="0"/>
              <a:cs typeface="Arial" panose="020B0604020202020204" pitchFamily="34" charset="0"/>
            </a:endParaRPr>
          </a:p>
          <a:p>
            <a:pPr marL="0" indent="0">
              <a:buNone/>
            </a:pPr>
            <a:r>
              <a:rPr lang="en-US" b="1">
                <a:latin typeface="Arial" panose="020B0604020202020204" pitchFamily="34" charset="0"/>
                <a:cs typeface="Arial" panose="020B0604020202020204" pitchFamily="34" charset="0"/>
              </a:rPr>
              <a:t>Break out rooms:</a:t>
            </a:r>
          </a:p>
          <a:p>
            <a:pPr marL="0" indent="0">
              <a:buNone/>
            </a:pPr>
            <a:r>
              <a:rPr lang="en-US">
                <a:latin typeface="Arial" panose="020B0604020202020204" pitchFamily="34" charset="0"/>
                <a:cs typeface="Arial" panose="020B0604020202020204" pitchFamily="34" charset="0"/>
              </a:rPr>
              <a:t>We will take 5 to 7 minutes discussing and sharing ideas in your groups. Please nominate one person to share back with the group when we return. </a:t>
            </a:r>
          </a:p>
          <a:p>
            <a:pPr marL="0" indent="0">
              <a:buNone/>
            </a:pPr>
            <a:endParaRPr lang="en-US">
              <a:latin typeface="Arial" panose="020B0604020202020204" pitchFamily="34" charset="0"/>
              <a:cs typeface="Arial" panose="020B0604020202020204" pitchFamily="34" charset="0"/>
            </a:endParaRPr>
          </a:p>
        </p:txBody>
      </p:sp>
      <p:pic>
        <p:nvPicPr>
          <p:cNvPr id="1026" name="Picture 2" descr="A plate with two crispy corn tortilla shell tacos with turkey, lettuce, grated vegetables and tomato., "/>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7900416" y="2086421"/>
            <a:ext cx="3951696" cy="263188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2734252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B61882D-93EB-49F4-86A0-FC3EBE8C09D1}"/>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971013" y="0"/>
            <a:ext cx="4438454" cy="6858000"/>
          </a:xfrm>
          <a:prstGeom prst="rect">
            <a:avLst/>
          </a:prstGeom>
        </p:spPr>
      </p:pic>
      <p:pic>
        <p:nvPicPr>
          <p:cNvPr id="5" name="Picture 4">
            <a:extLst>
              <a:ext uri="{FF2B5EF4-FFF2-40B4-BE49-F238E27FC236}">
                <a16:creationId xmlns:a16="http://schemas.microsoft.com/office/drawing/2014/main" id="{1139DE46-04E9-40F0-B767-D49191670B44}"/>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5666768" y="0"/>
            <a:ext cx="4881824" cy="6858000"/>
          </a:xfrm>
          <a:prstGeom prst="rect">
            <a:avLst/>
          </a:prstGeom>
        </p:spPr>
      </p:pic>
    </p:spTree>
    <p:extLst>
      <p:ext uri="{BB962C8B-B14F-4D97-AF65-F5344CB8AC3E}">
        <p14:creationId xmlns:p14="http://schemas.microsoft.com/office/powerpoint/2010/main" val="52676870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Choosing Healthy Foods for Kids</a:t>
            </a:r>
          </a:p>
        </p:txBody>
      </p:sp>
      <p:sp>
        <p:nvSpPr>
          <p:cNvPr id="3" name="Text Placeholder 2"/>
          <p:cNvSpPr>
            <a:spLocks noGrp="1"/>
          </p:cNvSpPr>
          <p:nvPr>
            <p:ph type="body" sz="quarter" idx="13"/>
          </p:nvPr>
        </p:nvSpPr>
        <p:spPr>
          <a:xfrm>
            <a:off x="1600200" y="2214562"/>
            <a:ext cx="5641848" cy="3820477"/>
          </a:xfrm>
        </p:spPr>
        <p:txBody>
          <a:bodyPr>
            <a:normAutofit/>
          </a:bodyPr>
          <a:lstStyle/>
          <a:p>
            <a:r>
              <a:rPr lang="en-US" sz="1800">
                <a:latin typeface="Arial" panose="020B0604020202020204" pitchFamily="34" charset="0"/>
                <a:cs typeface="Arial" panose="020B0604020202020204" pitchFamily="34" charset="0"/>
              </a:rPr>
              <a:t>Serve a variety of fruits and vegetables to the kids in your care. </a:t>
            </a:r>
          </a:p>
          <a:p>
            <a:r>
              <a:rPr lang="en-US" sz="1800">
                <a:latin typeface="Arial" panose="020B0604020202020204" pitchFamily="34" charset="0"/>
                <a:cs typeface="Arial" panose="020B0604020202020204" pitchFamily="34" charset="0"/>
              </a:rPr>
              <a:t>Make sure at least half of the grains you serve are whole grains. </a:t>
            </a:r>
          </a:p>
          <a:p>
            <a:r>
              <a:rPr lang="en-US" sz="1800">
                <a:latin typeface="Arial" panose="020B0604020202020204" pitchFamily="34" charset="0"/>
                <a:cs typeface="Arial" panose="020B0604020202020204" pitchFamily="34" charset="0"/>
              </a:rPr>
              <a:t>Read food labels to make smart choices about the foods you serve. </a:t>
            </a:r>
          </a:p>
          <a:p>
            <a:r>
              <a:rPr lang="en-US" sz="1800">
                <a:latin typeface="Arial" panose="020B0604020202020204" pitchFamily="34" charset="0"/>
                <a:cs typeface="Arial" panose="020B0604020202020204" pitchFamily="34" charset="0"/>
              </a:rPr>
              <a:t>You can make healthier versions of kids’ favorites prepackaged meals and snacks. </a:t>
            </a:r>
          </a:p>
        </p:txBody>
      </p:sp>
      <p:pic>
        <p:nvPicPr>
          <p:cNvPr id="2050" name="Picture 2" descr="recipe image"/>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7450710" y="2214561"/>
            <a:ext cx="4572418" cy="304529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69137561"/>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b="0">
                <a:solidFill>
                  <a:srgbClr val="6FBE44"/>
                </a:solidFill>
                <a:latin typeface="Arial" panose="020B0604020202020204" pitchFamily="34" charset="0"/>
                <a:cs typeface="Arial" panose="020B0604020202020204" pitchFamily="34" charset="0"/>
              </a:rPr>
              <a:t>Questions?</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smtClean="0"/>
              <a:t>36</a:t>
            </a:fld>
            <a:endParaRPr lang="en-US"/>
          </a:p>
        </p:txBody>
      </p:sp>
      <p:pic>
        <p:nvPicPr>
          <p:cNvPr id="7" name="Picture 6"/>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7213001" y="1569340"/>
            <a:ext cx="3451917" cy="4233212"/>
          </a:xfrm>
          <a:prstGeom prst="rect">
            <a:avLst/>
          </a:prstGeom>
        </p:spPr>
      </p:pic>
    </p:spTree>
    <p:extLst>
      <p:ext uri="{BB962C8B-B14F-4D97-AF65-F5344CB8AC3E}">
        <p14:creationId xmlns:p14="http://schemas.microsoft.com/office/powerpoint/2010/main" val="111690452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37</a:t>
            </a:fld>
            <a:endParaRPr lang="en-US"/>
          </a:p>
        </p:txBody>
      </p:sp>
      <p:sp>
        <p:nvSpPr>
          <p:cNvPr id="4" name="Text Placeholder 3"/>
          <p:cNvSpPr>
            <a:spLocks noGrp="1"/>
          </p:cNvSpPr>
          <p:nvPr>
            <p:ph type="body" sz="quarter" idx="13"/>
          </p:nvPr>
        </p:nvSpPr>
        <p:spPr>
          <a:xfrm>
            <a:off x="1416756" y="865976"/>
            <a:ext cx="7149570" cy="5562163"/>
          </a:xfrm>
        </p:spPr>
        <p:txBody>
          <a:bodyPr vert="horz" lIns="91440" tIns="45720" rIns="91440" bIns="45720" rtlCol="0" anchor="t">
            <a:normAutofit/>
          </a:bodyPr>
          <a:lstStyle/>
          <a:p>
            <a:r>
              <a:rPr lang="en-US" sz="2400" dirty="0">
                <a:solidFill>
                  <a:schemeClr val="accent6"/>
                </a:solidFill>
                <a:latin typeface="Arial"/>
                <a:cs typeface="Arial"/>
              </a:rPr>
              <a:t>Food Related Activities for the classroom (or at home!)</a:t>
            </a:r>
          </a:p>
          <a:p>
            <a:pPr marL="342900" indent="-342900">
              <a:buChar char="•"/>
            </a:pPr>
            <a:r>
              <a:rPr lang="en-US" sz="2000" dirty="0" err="1">
                <a:latin typeface="Arial"/>
                <a:cs typeface="Arial"/>
              </a:rPr>
              <a:t>MyPlate</a:t>
            </a:r>
            <a:r>
              <a:rPr lang="en-US" sz="2000" dirty="0">
                <a:latin typeface="Arial"/>
                <a:cs typeface="Arial"/>
              </a:rPr>
              <a:t> for Preschoolers - choosemyplate.gov</a:t>
            </a:r>
            <a:endParaRPr lang="en-US" sz="2000" dirty="0"/>
          </a:p>
          <a:p>
            <a:pPr marL="342900" indent="-342900">
              <a:buChar char="•"/>
            </a:pPr>
            <a:r>
              <a:rPr lang="en-US" sz="2000" dirty="0">
                <a:latin typeface="Arial"/>
                <a:cs typeface="Arial"/>
              </a:rPr>
              <a:t>Nibbles for Health Newsletter - fns.usda.gov/</a:t>
            </a:r>
            <a:r>
              <a:rPr lang="en-US" sz="2000" dirty="0" err="1">
                <a:latin typeface="Arial"/>
                <a:cs typeface="Arial"/>
              </a:rPr>
              <a:t>tn</a:t>
            </a:r>
            <a:r>
              <a:rPr lang="en-US" sz="2000" dirty="0">
                <a:latin typeface="Arial"/>
                <a:cs typeface="Arial"/>
              </a:rPr>
              <a:t>/nibbles</a:t>
            </a:r>
            <a:endParaRPr lang="en-US" sz="2000" dirty="0"/>
          </a:p>
          <a:p>
            <a:pPr marL="342900" indent="-342900">
              <a:buChar char="•"/>
            </a:pPr>
            <a:r>
              <a:rPr lang="en-US" sz="2000" dirty="0">
                <a:latin typeface="Arial"/>
                <a:cs typeface="Arial"/>
              </a:rPr>
              <a:t>Exploring Foods Together Toolkit – cookingmatters.org</a:t>
            </a:r>
            <a:endParaRPr lang="en-US" sz="2000" dirty="0">
              <a:cs typeface="Arial"/>
            </a:endParaRPr>
          </a:p>
          <a:p>
            <a:pPr marL="0" indent="0">
              <a:buNone/>
            </a:pPr>
            <a:endParaRPr lang="en-US" sz="2000" dirty="0">
              <a:solidFill>
                <a:schemeClr val="accent6"/>
              </a:solidFill>
              <a:latin typeface="Arial"/>
              <a:cs typeface="Arial"/>
            </a:endParaRPr>
          </a:p>
          <a:p>
            <a:r>
              <a:rPr lang="en-US" sz="2400" dirty="0">
                <a:solidFill>
                  <a:schemeClr val="accent6"/>
                </a:solidFill>
                <a:latin typeface="Arial"/>
                <a:cs typeface="Arial"/>
              </a:rPr>
              <a:t>COVID-19 Related Resources:</a:t>
            </a:r>
            <a:endParaRPr lang="en-US" sz="2000" dirty="0">
              <a:solidFill>
                <a:schemeClr val="accent6"/>
              </a:solidFill>
            </a:endParaRPr>
          </a:p>
          <a:p>
            <a:pPr marL="285750" indent="-285750">
              <a:buChar char="•"/>
            </a:pPr>
            <a:r>
              <a:rPr lang="en-US" sz="2000" dirty="0">
                <a:latin typeface="Arial"/>
                <a:cs typeface="Arial"/>
              </a:rPr>
              <a:t>Cooking Matters Stretching Food Resources : COVID19 -</a:t>
            </a:r>
            <a:r>
              <a:rPr lang="en-US" sz="2000" dirty="0">
                <a:latin typeface="Arial"/>
                <a:cs typeface="Arial"/>
                <a:hlinkClick r:id="rId3"/>
              </a:rPr>
              <a:t>https://</a:t>
            </a:r>
            <a:r>
              <a:rPr lang="en-US" sz="2000" dirty="0" smtClean="0">
                <a:latin typeface="Arial"/>
                <a:cs typeface="Arial"/>
                <a:hlinkClick r:id="rId3"/>
              </a:rPr>
              <a:t>co.cookingmatters.org/stretching-food-resources-covid19</a:t>
            </a:r>
            <a:r>
              <a:rPr lang="en-US" sz="2000" dirty="0">
                <a:latin typeface="Arial"/>
                <a:cs typeface="Arial"/>
              </a:rPr>
              <a:t> </a:t>
            </a:r>
          </a:p>
          <a:p>
            <a:pPr marL="285750" indent="-285750">
              <a:buFont typeface="Arial"/>
              <a:buChar char="•"/>
            </a:pPr>
            <a:endParaRPr lang="en-US" b="1" dirty="0"/>
          </a:p>
          <a:p>
            <a:pPr marL="285750" indent="-285750">
              <a:buFont typeface="Wingdings" panose="05000000000000000000" pitchFamily="2" charset="2"/>
              <a:buChar char="§"/>
            </a:pPr>
            <a:endParaRPr lang="en-US" dirty="0"/>
          </a:p>
        </p:txBody>
      </p:sp>
      <p:pic>
        <p:nvPicPr>
          <p:cNvPr id="8" name="Picture 7"/>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9518434" y="4987330"/>
            <a:ext cx="2557831" cy="1303091"/>
          </a:xfrm>
          <a:prstGeom prst="rect">
            <a:avLst/>
          </a:prstGeom>
        </p:spPr>
      </p:pic>
    </p:spTree>
    <p:extLst>
      <p:ext uri="{BB962C8B-B14F-4D97-AF65-F5344CB8AC3E}">
        <p14:creationId xmlns:p14="http://schemas.microsoft.com/office/powerpoint/2010/main" val="348782448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409700" y="518656"/>
            <a:ext cx="6688394" cy="941387"/>
          </a:xfrm>
        </p:spPr>
        <p:txBody>
          <a:bodyPr/>
          <a:lstStyle/>
          <a:p>
            <a:r>
              <a:rPr lang="en-US" b="0" dirty="0">
                <a:solidFill>
                  <a:srgbClr val="6FBE44"/>
                </a:solidFill>
                <a:latin typeface="Arial" panose="020B0604020202020204" pitchFamily="34" charset="0"/>
                <a:cs typeface="Arial" panose="020B0604020202020204" pitchFamily="34" charset="0"/>
              </a:rPr>
              <a:t>SURVEY and GIFTCARD</a:t>
            </a:r>
          </a:p>
        </p:txBody>
      </p:sp>
      <p:sp>
        <p:nvSpPr>
          <p:cNvPr id="5" name="Text Placeholder 4"/>
          <p:cNvSpPr>
            <a:spLocks noGrp="1"/>
          </p:cNvSpPr>
          <p:nvPr>
            <p:ph type="body" sz="quarter" idx="13"/>
          </p:nvPr>
        </p:nvSpPr>
        <p:spPr>
          <a:xfrm>
            <a:off x="1252603" y="1202499"/>
            <a:ext cx="7377830" cy="4482684"/>
          </a:xfrm>
        </p:spPr>
        <p:txBody>
          <a:bodyPr vert="horz" lIns="91440" tIns="45720" rIns="91440" bIns="45720" rtlCol="0" anchor="t">
            <a:normAutofit/>
          </a:bodyPr>
          <a:lstStyle/>
          <a:p>
            <a:pPr marL="0" indent="0">
              <a:buNone/>
            </a:pPr>
            <a:r>
              <a:rPr lang="en-US" sz="2000" dirty="0">
                <a:latin typeface="Arial"/>
                <a:cs typeface="Arial"/>
              </a:rPr>
              <a:t> </a:t>
            </a:r>
            <a:r>
              <a:rPr lang="en-US" sz="2000" b="1" dirty="0">
                <a:latin typeface="Arial"/>
                <a:cs typeface="Arial"/>
              </a:rPr>
              <a:t>Please answer the questions through the lens of a child care provider. </a:t>
            </a:r>
          </a:p>
          <a:p>
            <a:pPr marL="0" indent="0">
              <a:buNone/>
            </a:pPr>
            <a:r>
              <a:rPr lang="en-US" sz="2000" b="1" dirty="0">
                <a:latin typeface="Arial"/>
                <a:cs typeface="Arial"/>
              </a:rPr>
              <a:t>Program Code: </a:t>
            </a:r>
            <a:r>
              <a:rPr lang="en-US" sz="2000" dirty="0" smtClean="0">
                <a:latin typeface="Arial"/>
                <a:cs typeface="Arial"/>
              </a:rPr>
              <a:t>E######</a:t>
            </a:r>
            <a:endParaRPr lang="en-US" sz="2000" dirty="0">
              <a:latin typeface="Arial"/>
              <a:cs typeface="Arial"/>
            </a:endParaRPr>
          </a:p>
          <a:p>
            <a:pPr marL="0" indent="0">
              <a:buNone/>
            </a:pPr>
            <a:r>
              <a:rPr lang="en-US" sz="2000" dirty="0" smtClean="0">
                <a:latin typeface="Arial"/>
                <a:cs typeface="Arial"/>
              </a:rPr>
              <a:t>	Letter </a:t>
            </a:r>
            <a:r>
              <a:rPr lang="en-US" sz="2000" dirty="0">
                <a:latin typeface="Arial"/>
                <a:cs typeface="Arial"/>
              </a:rPr>
              <a:t>“E” followed </a:t>
            </a:r>
            <a:r>
              <a:rPr lang="en-US" sz="2000" dirty="0" smtClean="0">
                <a:latin typeface="Arial"/>
                <a:cs typeface="Arial"/>
              </a:rPr>
              <a:t>by six numbers</a:t>
            </a:r>
            <a:endParaRPr lang="en-US" sz="2000" dirty="0">
              <a:latin typeface="Arial"/>
              <a:cs typeface="Arial"/>
            </a:endParaRPr>
          </a:p>
          <a:p>
            <a:pPr marL="0" indent="0">
              <a:buNone/>
            </a:pPr>
            <a:endParaRPr lang="en-US" sz="1800" dirty="0">
              <a:latin typeface="Arial"/>
              <a:cs typeface="Arial"/>
            </a:endParaRPr>
          </a:p>
          <a:p>
            <a:pPr marL="0" indent="0">
              <a:buNone/>
            </a:pPr>
            <a:endParaRPr lang="en-US" sz="1800" dirty="0">
              <a:latin typeface="Arial"/>
              <a:cs typeface="Arial"/>
            </a:endParaRPr>
          </a:p>
          <a:p>
            <a:pPr marL="0" indent="0">
              <a:buNone/>
            </a:pPr>
            <a:endParaRPr lang="en-US" sz="1800" dirty="0">
              <a:latin typeface="Arial"/>
              <a:cs typeface="Arial"/>
            </a:endParaRPr>
          </a:p>
          <a:p>
            <a:pPr marL="0" indent="0">
              <a:buNone/>
            </a:pPr>
            <a:endParaRPr lang="en-US" sz="1800" dirty="0">
              <a:latin typeface="Arial"/>
              <a:cs typeface="Arial"/>
            </a:endParaRPr>
          </a:p>
          <a:p>
            <a:pPr marL="0" indent="0">
              <a:buNone/>
            </a:pPr>
            <a:endParaRPr lang="en-US" sz="1400" dirty="0">
              <a:latin typeface="Arial"/>
              <a:cs typeface="Arial"/>
            </a:endParaRPr>
          </a:p>
        </p:txBody>
      </p:sp>
      <p:sp>
        <p:nvSpPr>
          <p:cNvPr id="2" name="Text Placeholder 1"/>
          <p:cNvSpPr>
            <a:spLocks noGrp="1"/>
          </p:cNvSpPr>
          <p:nvPr>
            <p:ph type="body" sz="quarter" idx="4294967295"/>
          </p:nvPr>
        </p:nvSpPr>
        <p:spPr>
          <a:xfrm>
            <a:off x="8767260" y="3344239"/>
            <a:ext cx="3040428" cy="2950544"/>
          </a:xfrm>
        </p:spPr>
        <p:txBody>
          <a:bodyPr vert="horz" lIns="91440" tIns="45720" rIns="91440" bIns="45720" rtlCol="0" anchor="t">
            <a:noAutofit/>
          </a:bodyPr>
          <a:lstStyle/>
          <a:p>
            <a:pPr marL="0" indent="0">
              <a:lnSpc>
                <a:spcPct val="100000"/>
              </a:lnSpc>
              <a:spcAft>
                <a:spcPts val="0"/>
              </a:spcAft>
              <a:buNone/>
            </a:pPr>
            <a:endParaRPr lang="en-US" sz="1600" dirty="0">
              <a:solidFill>
                <a:schemeClr val="bg1"/>
              </a:solidFill>
              <a:cs typeface="Calibri" panose="020F0502020204030204"/>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spTree>
    <p:extLst>
      <p:ext uri="{BB962C8B-B14F-4D97-AF65-F5344CB8AC3E}">
        <p14:creationId xmlns:p14="http://schemas.microsoft.com/office/powerpoint/2010/main" val="2496079117"/>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0" y="0"/>
            <a:ext cx="12192001" cy="7014207"/>
          </a:xfrm>
          <a:prstGeom prst="rect">
            <a:avLst/>
          </a:prstGeom>
        </p:spPr>
      </p:pic>
      <p:sp>
        <p:nvSpPr>
          <p:cNvPr id="14" name="Rectangle 13"/>
          <p:cNvSpPr/>
          <p:nvPr/>
        </p:nvSpPr>
        <p:spPr>
          <a:xfrm>
            <a:off x="635049" y="3857531"/>
            <a:ext cx="11039007" cy="2498819"/>
          </a:xfrm>
          <a:prstGeom prst="rect">
            <a:avLst/>
          </a:prstGeom>
          <a:solidFill>
            <a:srgbClr val="FFFFFF">
              <a:alpha val="86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extBox 5"/>
          <p:cNvSpPr txBox="1"/>
          <p:nvPr/>
        </p:nvSpPr>
        <p:spPr>
          <a:xfrm>
            <a:off x="1128787" y="3986306"/>
            <a:ext cx="10171711" cy="400110"/>
          </a:xfrm>
          <a:prstGeom prst="rect">
            <a:avLst/>
          </a:prstGeom>
          <a:noFill/>
        </p:spPr>
        <p:txBody>
          <a:bodyPr wrap="square" rtlCol="0">
            <a:spAutoFit/>
          </a:bodyPr>
          <a:lstStyle/>
          <a:p>
            <a:r>
              <a:rPr lang="en-US" sz="2000" dirty="0">
                <a:latin typeface="Arial"/>
                <a:cs typeface="Arial"/>
              </a:rPr>
              <a:t>Cooking Matters </a:t>
            </a:r>
            <a:r>
              <a:rPr lang="en-US" sz="2000" dirty="0" smtClean="0">
                <a:latin typeface="Arial"/>
                <a:cs typeface="Arial"/>
              </a:rPr>
              <a:t>Maine </a:t>
            </a:r>
            <a:r>
              <a:rPr lang="en-US" sz="2000" dirty="0">
                <a:latin typeface="Arial"/>
                <a:cs typeface="Arial"/>
              </a:rPr>
              <a:t>is generously supported by:</a:t>
            </a:r>
          </a:p>
        </p:txBody>
      </p:sp>
      <p:pic>
        <p:nvPicPr>
          <p:cNvPr id="2" name="Picture 1"/>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2797933" y="4648144"/>
            <a:ext cx="3416709" cy="1159610"/>
          </a:xfrm>
          <a:prstGeom prst="rect">
            <a:avLst/>
          </a:prstGeom>
        </p:spPr>
      </p:pic>
      <p:pic>
        <p:nvPicPr>
          <p:cNvPr id="5" name="Picture 4"/>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7459317" y="4386416"/>
            <a:ext cx="2970144" cy="1777347"/>
          </a:xfrm>
          <a:prstGeom prst="rect">
            <a:avLst/>
          </a:prstGeom>
        </p:spPr>
      </p:pic>
    </p:spTree>
    <p:extLst>
      <p:ext uri="{BB962C8B-B14F-4D97-AF65-F5344CB8AC3E}">
        <p14:creationId xmlns:p14="http://schemas.microsoft.com/office/powerpoint/2010/main" val="165049747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4826</Words>
  <Application>Microsoft Office PowerPoint</Application>
  <PresentationFormat>Widescreen</PresentationFormat>
  <Paragraphs>418</Paragraphs>
  <Slides>39</Slides>
  <Notes>39</Notes>
  <HiddenSlides>0</HiddenSlides>
  <MMClips>2</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39</vt:i4>
      </vt:variant>
    </vt:vector>
  </HeadingPairs>
  <TitlesOfParts>
    <vt:vector size="45" baseType="lpstr">
      <vt:lpstr>ＭＳ Ｐゴシック</vt:lpstr>
      <vt:lpstr>Arial</vt:lpstr>
      <vt:lpstr>Calibri</vt:lpstr>
      <vt:lpstr>Calibri Light</vt:lpstr>
      <vt:lpstr>Wingdings</vt:lpstr>
      <vt:lpstr>Office Theme</vt:lpstr>
      <vt:lpstr>  Cooking Matters for Child Care Professionals</vt:lpstr>
      <vt:lpstr>Welcome!</vt:lpstr>
      <vt:lpstr>Objectives</vt:lpstr>
      <vt:lpstr>PowerPoint Presentation</vt:lpstr>
      <vt:lpstr>PowerPoint Presentation</vt:lpstr>
      <vt:lpstr>Child and Adult Care Food Program (CACFP)</vt:lpstr>
      <vt:lpstr>CACFP Required Meal Components </vt:lpstr>
      <vt:lpstr>CACFP Application Process</vt:lpstr>
      <vt:lpstr>CACFP</vt:lpstr>
      <vt:lpstr>PowerPoint Presentation</vt:lpstr>
      <vt:lpstr>Everyday vs. Sometimes</vt:lpstr>
      <vt:lpstr>Fruits and Vegetables</vt:lpstr>
      <vt:lpstr>Repeated exposure and variety</vt:lpstr>
      <vt:lpstr>PowerPoint Presentation</vt:lpstr>
      <vt:lpstr>PowerPoint Presentation</vt:lpstr>
      <vt:lpstr>PowerPoint Presentation</vt:lpstr>
      <vt:lpstr>Small Group Discussion</vt:lpstr>
      <vt:lpstr>PowerPoint Presentation</vt:lpstr>
      <vt:lpstr>Know your Fats</vt:lpstr>
      <vt:lpstr>PowerPoint Presentation</vt:lpstr>
      <vt:lpstr>PowerPoint Presentation</vt:lpstr>
      <vt:lpstr>Dairy</vt:lpstr>
      <vt:lpstr>PowerPoint Presentation</vt:lpstr>
      <vt:lpstr>PowerPoint Presentation</vt:lpstr>
      <vt:lpstr>PowerPoint Presentation</vt:lpstr>
      <vt:lpstr>Baked Flaked Chicken</vt:lpstr>
      <vt:lpstr>Whole Grain Goodness</vt:lpstr>
      <vt:lpstr>PowerPoint Presentation</vt:lpstr>
      <vt:lpstr>PowerPoint Presentation</vt:lpstr>
      <vt:lpstr>PowerPoint Presentation</vt:lpstr>
      <vt:lpstr>PowerPoint Presentation</vt:lpstr>
      <vt:lpstr>PowerPoint Presentation</vt:lpstr>
      <vt:lpstr>Small Group Discussion</vt:lpstr>
      <vt:lpstr>PowerPoint Presentation</vt:lpstr>
      <vt:lpstr>Choosing Healthy Foods for Kids</vt:lpstr>
      <vt:lpstr>Questions?</vt:lpstr>
      <vt:lpstr>PowerPoint Presentation</vt:lpstr>
      <vt:lpstr>SURVEY and GIFTCARD</vt:lpstr>
      <vt:lpstr>PowerPoint Presentation</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Cooking Matters for Child Care Professionals</dc:title>
  <dc:creator>Denise Gaudette</dc:creator>
  <cp:lastModifiedBy>Denise Gaudette</cp:lastModifiedBy>
  <cp:revision>3</cp:revision>
  <dcterms:created xsi:type="dcterms:W3CDTF">2021-06-03T15:52:46Z</dcterms:created>
  <dcterms:modified xsi:type="dcterms:W3CDTF">2021-06-03T15:58:45Z</dcterms:modified>
</cp:coreProperties>
</file>