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3"/>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 id="290" r:id="rId36"/>
    <p:sldId id="291" r:id="rId37"/>
    <p:sldId id="292" r:id="rId38"/>
    <p:sldId id="293" r:id="rId39"/>
    <p:sldId id="294" r:id="rId40"/>
    <p:sldId id="295" r:id="rId41"/>
    <p:sldId id="296" r:id="rId4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03" d="100"/>
          <a:sy n="103" d="100"/>
        </p:scale>
        <p:origin x="198" y="32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3BE7DCA-F4FC-48D5-8075-0F1D780AE214}" type="datetimeFigureOut">
              <a:rPr lang="en-US" smtClean="0"/>
              <a:t>6/28/2021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716DF0B-3F17-46CF-BA38-8083CCB6FC32}" type="slidenum">
              <a:rPr lang="en-US" smtClean="0"/>
              <a:t>‹#›</a:t>
            </a:fld>
            <a:endParaRPr lang="en-US"/>
          </a:p>
        </p:txBody>
      </p:sp>
    </p:spTree>
    <p:extLst>
      <p:ext uri="{BB962C8B-B14F-4D97-AF65-F5344CB8AC3E}">
        <p14:creationId xmlns:p14="http://schemas.microsoft.com/office/powerpoint/2010/main" val="380283942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Introduce presenters and get to know participants</a:t>
            </a:r>
          </a:p>
          <a:p>
            <a:r>
              <a:rPr lang="en-US" b="1" dirty="0"/>
              <a:t>ASK</a:t>
            </a:r>
            <a:r>
              <a:rPr lang="en-US" dirty="0"/>
              <a:t>: What are you most excited to learn about today? </a:t>
            </a:r>
          </a:p>
          <a:p>
            <a:r>
              <a:rPr lang="en-US" b="1" dirty="0"/>
              <a:t>SHARE</a:t>
            </a:r>
            <a:r>
              <a:rPr lang="en-US" dirty="0"/>
              <a:t>: Today we are going to learn how to make smart choices at the store while watching our food dollars</a:t>
            </a:r>
          </a:p>
        </p:txBody>
      </p:sp>
      <p:sp>
        <p:nvSpPr>
          <p:cNvPr id="4" name="Slide Number Placeholder 3"/>
          <p:cNvSpPr>
            <a:spLocks noGrp="1"/>
          </p:cNvSpPr>
          <p:nvPr>
            <p:ph type="sldNum" sz="quarter" idx="5"/>
          </p:nvPr>
        </p:nvSpPr>
        <p:spPr/>
        <p:txBody>
          <a:bodyPr/>
          <a:lstStyle/>
          <a:p>
            <a:fld id="{102B909E-84F3-4FB4-8F89-5039DD2D5B7F}" type="slidenum">
              <a:rPr lang="en-US" smtClean="0"/>
              <a:t>1</a:t>
            </a:fld>
            <a:endParaRPr lang="en-US"/>
          </a:p>
        </p:txBody>
      </p:sp>
    </p:spTree>
    <p:extLst>
      <p:ext uri="{BB962C8B-B14F-4D97-AF65-F5344CB8AC3E}">
        <p14:creationId xmlns:p14="http://schemas.microsoft.com/office/powerpoint/2010/main" val="73379285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What do you know about </a:t>
            </a:r>
            <a:r>
              <a:rPr lang="en-US" dirty="0" err="1"/>
              <a:t>MyPlate</a:t>
            </a:r>
            <a:r>
              <a:rPr lang="en-US" dirty="0"/>
              <a:t>? Where have you seen it before? </a:t>
            </a:r>
          </a:p>
          <a:p>
            <a:r>
              <a:rPr lang="en-US" b="1" dirty="0"/>
              <a:t>SHARE</a:t>
            </a:r>
            <a:r>
              <a:rPr lang="en-US" dirty="0"/>
              <a:t>: </a:t>
            </a:r>
            <a:r>
              <a:rPr lang="en-US" dirty="0" err="1"/>
              <a:t>MyPlate</a:t>
            </a:r>
            <a:r>
              <a:rPr lang="en-US" dirty="0"/>
              <a:t> is a tool we can use to make balanced, healthy food choices. </a:t>
            </a:r>
            <a:endParaRPr lang="en-US" b="0" dirty="0"/>
          </a:p>
          <a:p>
            <a:endParaRPr lang="en-US" b="1" baseline="0" dirty="0"/>
          </a:p>
          <a:p>
            <a:r>
              <a:rPr lang="en-US" b="1" dirty="0"/>
              <a:t>ASK</a:t>
            </a:r>
            <a:r>
              <a:rPr lang="en-US" dirty="0"/>
              <a:t>: Why is it important to eat from all five every day? </a:t>
            </a:r>
          </a:p>
          <a:p>
            <a:r>
              <a:rPr lang="en-US" b="1" dirty="0"/>
              <a:t>SHARE</a:t>
            </a:r>
            <a:r>
              <a:rPr lang="en-US" dirty="0"/>
              <a:t>: No single food group provides all the nutrients or “good stuff” you and your family need to stay healthy. </a:t>
            </a:r>
          </a:p>
          <a:p>
            <a:endParaRPr lang="en-US" dirty="0"/>
          </a:p>
          <a:p>
            <a:r>
              <a:rPr lang="en-US" b="1" dirty="0"/>
              <a:t>ASK</a:t>
            </a:r>
            <a:r>
              <a:rPr lang="en-US" dirty="0"/>
              <a:t>: How does this compare to the way you usually serve your plate? </a:t>
            </a:r>
          </a:p>
          <a:p>
            <a:endParaRPr lang="en-US" dirty="0"/>
          </a:p>
          <a:p>
            <a:r>
              <a:rPr lang="en-US" b="1" dirty="0"/>
              <a:t>ASK</a:t>
            </a:r>
            <a:r>
              <a:rPr lang="en-US" dirty="0"/>
              <a:t>: What does </a:t>
            </a:r>
            <a:r>
              <a:rPr lang="en-US" dirty="0" err="1"/>
              <a:t>MyPlate</a:t>
            </a:r>
            <a:r>
              <a:rPr lang="en-US" dirty="0"/>
              <a:t> tell us about which food groups we should eat from in larger amounts (i.e., fruits and vegetables)? Which food groups should we eat from in smaller amounts? </a:t>
            </a:r>
          </a:p>
          <a:p>
            <a:endParaRPr lang="en-US" b="1" dirty="0"/>
          </a:p>
          <a:p>
            <a:r>
              <a:rPr lang="en-US" b="1" dirty="0"/>
              <a:t>Share: </a:t>
            </a:r>
            <a:r>
              <a:rPr lang="en-US" dirty="0" err="1"/>
              <a:t>MyPlate</a:t>
            </a:r>
            <a:r>
              <a:rPr lang="en-US" baseline="0" dirty="0"/>
              <a:t> is another tool for identifying healthy foods to serve to children. You will notice some differences between CACFP meal patterns and </a:t>
            </a:r>
            <a:r>
              <a:rPr lang="en-US" baseline="0" dirty="0" err="1"/>
              <a:t>MyPlate</a:t>
            </a:r>
            <a:r>
              <a:rPr lang="en-US" baseline="0" dirty="0"/>
              <a:t>. For example, milk in CACFP does not include anything but fluid milk, whereas the dairy group illustrated by a glass of milk to the side of </a:t>
            </a:r>
            <a:r>
              <a:rPr lang="en-US" baseline="0" dirty="0" err="1"/>
              <a:t>MyPlate</a:t>
            </a:r>
            <a:r>
              <a:rPr lang="en-US" baseline="0" dirty="0"/>
              <a:t> includes other dairy products, such as yogurt and cheese. Programs participating in CACFP should defer to CACFP to ensure reimbursement, but </a:t>
            </a:r>
            <a:r>
              <a:rPr lang="en-US" baseline="0" dirty="0" err="1"/>
              <a:t>MyPlate</a:t>
            </a:r>
            <a:r>
              <a:rPr lang="en-US" baseline="0" dirty="0"/>
              <a:t> can be a great tool for teaching and to guide healthier choices among CACFP creditable foods. </a:t>
            </a:r>
          </a:p>
          <a:p>
            <a:endParaRPr lang="en-US" b="1" dirty="0"/>
          </a:p>
          <a:p>
            <a:r>
              <a:rPr lang="en-US" b="1" dirty="0"/>
              <a:t>ASK</a:t>
            </a:r>
            <a:r>
              <a:rPr lang="en-US" dirty="0"/>
              <a:t>: What “tricks” or strategies do you already use to save money on healthy foods? </a:t>
            </a:r>
          </a:p>
          <a:p>
            <a:r>
              <a:rPr lang="en-US" b="1" dirty="0"/>
              <a:t>SHARE</a:t>
            </a:r>
            <a:r>
              <a:rPr lang="en-US" dirty="0"/>
              <a:t>: You may want to try other tricks like checking store circulars and creating a shopping list before shopping. </a:t>
            </a:r>
          </a:p>
          <a:p>
            <a:r>
              <a:rPr lang="en-US" b="1" dirty="0"/>
              <a:t>SHARE</a:t>
            </a:r>
            <a:r>
              <a:rPr lang="en-US" dirty="0"/>
              <a:t>: You CAN eat healthy on a budget. You will learn key skills for doing so on the tour today! </a:t>
            </a:r>
          </a:p>
        </p:txBody>
      </p:sp>
      <p:sp>
        <p:nvSpPr>
          <p:cNvPr id="4" name="Slide Number Placeholder 3"/>
          <p:cNvSpPr>
            <a:spLocks noGrp="1"/>
          </p:cNvSpPr>
          <p:nvPr>
            <p:ph type="sldNum" sz="quarter" idx="5"/>
          </p:nvPr>
        </p:nvSpPr>
        <p:spPr/>
        <p:txBody>
          <a:bodyPr/>
          <a:lstStyle/>
          <a:p>
            <a:fld id="{102B909E-84F3-4FB4-8F89-5039DD2D5B7F}" type="slidenum">
              <a:rPr lang="en-US" smtClean="0"/>
              <a:t>2</a:t>
            </a:fld>
            <a:endParaRPr lang="en-US"/>
          </a:p>
        </p:txBody>
      </p:sp>
    </p:spTree>
    <p:extLst>
      <p:ext uri="{BB962C8B-B14F-4D97-AF65-F5344CB8AC3E}">
        <p14:creationId xmlns:p14="http://schemas.microsoft.com/office/powerpoint/2010/main" val="284164934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To eat according to </a:t>
            </a:r>
            <a:r>
              <a:rPr lang="en-US" dirty="0" err="1"/>
              <a:t>MyPlate</a:t>
            </a:r>
            <a:r>
              <a:rPr lang="en-US" dirty="0"/>
              <a:t>, we may need to increase the amount we spend on fruits and vegetables and decrease the amount we spend on other foods. We’re going to spend some time talking about</a:t>
            </a:r>
            <a:r>
              <a:rPr lang="en-US" baseline="0" dirty="0"/>
              <a:t> how to save money on fruits and vegetables to add more to our diets. </a:t>
            </a:r>
            <a:endParaRPr lang="en-US" dirty="0"/>
          </a:p>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18992772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baseline="0" dirty="0"/>
              <a:t>Ask: </a:t>
            </a:r>
            <a:r>
              <a:rPr lang="en-US" dirty="0"/>
              <a:t>What kinds of fruits and vegetables do you usually buy? Are they fresh, frozen, or canned? Why do you typically choose that form (fresh, frozen, or canned)? </a:t>
            </a:r>
          </a:p>
          <a:p>
            <a:endParaRPr lang="en-US" b="1" baseline="0" dirty="0"/>
          </a:p>
          <a:p>
            <a:r>
              <a:rPr lang="en-US" b="1" baseline="0" dirty="0"/>
              <a:t>Share: </a:t>
            </a:r>
            <a:r>
              <a:rPr lang="en-US" dirty="0"/>
              <a:t>There is no “best” form of produce. All forms count toward making half your plate fruits and vegetables. We will discuss ways to save money no matter which form you purchase.</a:t>
            </a:r>
          </a:p>
          <a:p>
            <a:endParaRPr lang="en-US" dirty="0"/>
          </a:p>
          <a:p>
            <a:r>
              <a:rPr lang="en-US" dirty="0"/>
              <a:t>Peaches </a:t>
            </a:r>
          </a:p>
          <a:p>
            <a:r>
              <a:rPr lang="en-US" dirty="0"/>
              <a:t>Canned, frozen</a:t>
            </a:r>
          </a:p>
          <a:p>
            <a:r>
              <a:rPr lang="en-US" dirty="0"/>
              <a:t>-seasonality –cheaper and 100% juice</a:t>
            </a:r>
          </a:p>
          <a:p>
            <a:endParaRPr lang="en-US" dirty="0"/>
          </a:p>
        </p:txBody>
      </p:sp>
      <p:sp>
        <p:nvSpPr>
          <p:cNvPr id="4" name="Slide Number Placeholder 3"/>
          <p:cNvSpPr>
            <a:spLocks noGrp="1"/>
          </p:cNvSpPr>
          <p:nvPr>
            <p:ph type="sldNum" sz="quarter" idx="5"/>
          </p:nvPr>
        </p:nvSpPr>
        <p:spPr/>
        <p:txBody>
          <a:bodyPr/>
          <a:lstStyle/>
          <a:p>
            <a:fld id="{102B909E-84F3-4FB4-8F89-5039DD2D5B7F}" type="slidenum">
              <a:rPr lang="en-US" smtClean="0"/>
              <a:t>4</a:t>
            </a:fld>
            <a:endParaRPr lang="en-US"/>
          </a:p>
        </p:txBody>
      </p:sp>
    </p:spTree>
    <p:extLst>
      <p:ext uri="{BB962C8B-B14F-4D97-AF65-F5344CB8AC3E}">
        <p14:creationId xmlns:p14="http://schemas.microsoft.com/office/powerpoint/2010/main" val="77127257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Money-Saving Tip #1: Purchase fresh produce in season. </a:t>
            </a:r>
          </a:p>
          <a:p>
            <a:endParaRPr lang="en-US" dirty="0"/>
          </a:p>
          <a:p>
            <a:r>
              <a:rPr lang="en-US" b="1" dirty="0"/>
              <a:t>SHARE</a:t>
            </a:r>
            <a:r>
              <a:rPr lang="en-US" dirty="0"/>
              <a:t>: Most fresh fruits and vegetables are priced lower when they are in season</a:t>
            </a:r>
            <a:r>
              <a:rPr lang="en-US" dirty="0" smtClean="0"/>
              <a:t>.</a:t>
            </a:r>
          </a:p>
          <a:p>
            <a:endParaRPr lang="en-US" dirty="0" smtClean="0"/>
          </a:p>
          <a:p>
            <a:r>
              <a:rPr lang="en-US" dirty="0" smtClean="0"/>
              <a:t>Source: https://www.getrealmaine.com/maine-products/maine-produce-whats-in-season/</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5</a:t>
            </a:fld>
            <a:endParaRPr lang="en-US"/>
          </a:p>
        </p:txBody>
      </p:sp>
    </p:spTree>
    <p:extLst>
      <p:ext uri="{BB962C8B-B14F-4D97-AF65-F5344CB8AC3E}">
        <p14:creationId xmlns:p14="http://schemas.microsoft.com/office/powerpoint/2010/main" val="34524314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-Serving size</a:t>
            </a:r>
          </a:p>
          <a:p>
            <a:r>
              <a:rPr lang="en-US" dirty="0"/>
              <a:t>-Saturated Fat/Trans Fat</a:t>
            </a:r>
          </a:p>
          <a:p>
            <a:r>
              <a:rPr lang="en-US" dirty="0"/>
              <a:t>-Sodium</a:t>
            </a:r>
          </a:p>
          <a:p>
            <a:r>
              <a:rPr lang="en-US" dirty="0"/>
              <a:t>-Sugars</a:t>
            </a:r>
          </a:p>
        </p:txBody>
      </p:sp>
      <p:sp>
        <p:nvSpPr>
          <p:cNvPr id="4" name="Slide Number Placeholder 3"/>
          <p:cNvSpPr>
            <a:spLocks noGrp="1"/>
          </p:cNvSpPr>
          <p:nvPr>
            <p:ph type="sldNum" sz="quarter" idx="5"/>
          </p:nvPr>
        </p:nvSpPr>
        <p:spPr/>
        <p:txBody>
          <a:bodyPr/>
          <a:lstStyle/>
          <a:p>
            <a:fld id="{102B909E-84F3-4FB4-8F89-5039DD2D5B7F}" type="slidenum">
              <a:rPr lang="en-US" smtClean="0"/>
              <a:t>6</a:t>
            </a:fld>
            <a:endParaRPr lang="en-US"/>
          </a:p>
        </p:txBody>
      </p:sp>
    </p:spTree>
    <p:extLst>
      <p:ext uri="{BB962C8B-B14F-4D97-AF65-F5344CB8AC3E}">
        <p14:creationId xmlns:p14="http://schemas.microsoft.com/office/powerpoint/2010/main" val="356057257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Canned produce can be a well-priced alternative to fresh, particularly when that produce is out-of-season. </a:t>
            </a:r>
          </a:p>
          <a:p>
            <a:endParaRPr lang="en-US" dirty="0"/>
          </a:p>
          <a:p>
            <a:r>
              <a:rPr lang="en-US" dirty="0"/>
              <a:t>Show participants how to find fruits canned in 100% juice instead of syrup.</a:t>
            </a:r>
          </a:p>
          <a:p>
            <a:endParaRPr lang="en-US" dirty="0"/>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7</a:t>
            </a:fld>
            <a:endParaRPr lang="en-US"/>
          </a:p>
        </p:txBody>
      </p:sp>
    </p:spTree>
    <p:extLst>
      <p:ext uri="{BB962C8B-B14F-4D97-AF65-F5344CB8AC3E}">
        <p14:creationId xmlns:p14="http://schemas.microsoft.com/office/powerpoint/2010/main" val="126265751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Point out where to look on the can for “low-sodium” or “no salt added” canned veggies or beans.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*Discuss rinsing canned produce as another way to reduce sodium,</a:t>
            </a:r>
            <a:r>
              <a:rPr lang="en-US" baseline="0" dirty="0"/>
              <a:t> especially when conventional canned veggies and beans are the only option. </a:t>
            </a:r>
            <a:endParaRPr lang="en-US" dirty="0"/>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8</a:t>
            </a:fld>
            <a:endParaRPr lang="en-US"/>
          </a:p>
        </p:txBody>
      </p:sp>
    </p:spTree>
    <p:extLst>
      <p:ext uri="{BB962C8B-B14F-4D97-AF65-F5344CB8AC3E}">
        <p14:creationId xmlns:p14="http://schemas.microsoft.com/office/powerpoint/2010/main" val="406082833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Frozen produce can be a well-priced alternative to fresh, particularly when that produce is out-of-season</a:t>
            </a:r>
            <a:r>
              <a:rPr lang="en-US" dirty="0" smtClean="0"/>
              <a:t>.</a:t>
            </a:r>
          </a:p>
          <a:p>
            <a:r>
              <a:rPr lang="en-US" b="1" dirty="0" smtClean="0"/>
              <a:t>SHARE:</a:t>
            </a:r>
            <a:r>
              <a:rPr lang="en-US" b="1" baseline="0" dirty="0" smtClean="0"/>
              <a:t> </a:t>
            </a:r>
            <a:r>
              <a:rPr lang="en-US" b="0" baseline="0" dirty="0" smtClean="0"/>
              <a:t>Frozen produce is picked at its peak ripeness and is as nutritious as fresh produce; as long as it does not have added sugar, salt and/or other </a:t>
            </a:r>
            <a:r>
              <a:rPr lang="en-US" b="0" baseline="0" dirty="0" err="1" smtClean="0"/>
              <a:t>additivies</a:t>
            </a:r>
            <a:r>
              <a:rPr lang="en-US" b="0" baseline="0" dirty="0" smtClean="0"/>
              <a:t>.</a:t>
            </a:r>
            <a:endParaRPr lang="en-US" b="1" dirty="0"/>
          </a:p>
          <a:p>
            <a:r>
              <a:rPr lang="en-US" b="1" dirty="0"/>
              <a:t>SHARE: </a:t>
            </a:r>
            <a:r>
              <a:rPr lang="en-US" b="0" dirty="0"/>
              <a:t>For</a:t>
            </a:r>
            <a:r>
              <a:rPr lang="en-US" b="0" baseline="0" dirty="0"/>
              <a:t> frozen fruits and vegetables, look </a:t>
            </a:r>
            <a:r>
              <a:rPr lang="en-US" dirty="0"/>
              <a:t>at the ingredient list to be sure the bag includes ONLY the frozen produce and no extra sodium, fat, or added sugar. </a:t>
            </a:r>
            <a:endParaRPr lang="en-US" dirty="0" smtClean="0"/>
          </a:p>
          <a:p>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9</a:t>
            </a:fld>
            <a:endParaRPr lang="en-US"/>
          </a:p>
        </p:txBody>
      </p:sp>
    </p:spTree>
    <p:extLst>
      <p:ext uri="{BB962C8B-B14F-4D97-AF65-F5344CB8AC3E}">
        <p14:creationId xmlns:p14="http://schemas.microsoft.com/office/powerpoint/2010/main" val="380395792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Money-Saving Tip #2: Buy whole produce. </a:t>
            </a:r>
          </a:p>
          <a:p>
            <a:endParaRPr lang="en-US" dirty="0"/>
          </a:p>
          <a:p>
            <a:r>
              <a:rPr lang="en-US" b="1" dirty="0"/>
              <a:t>SHARE</a:t>
            </a:r>
            <a:r>
              <a:rPr lang="en-US" dirty="0"/>
              <a:t>: Prepackaged and other “convenience” forms of produce (like bagged salad or pre-cut carrots) can cost more than the whole forms (like a head of lettuce or whole carrots). </a:t>
            </a:r>
          </a:p>
          <a:p>
            <a:r>
              <a:rPr lang="en-US" dirty="0"/>
              <a:t>Money-Saving Tip #3: Buy fresh produce in bulk. </a:t>
            </a:r>
          </a:p>
          <a:p>
            <a:r>
              <a:rPr lang="en-US" b="1" dirty="0"/>
              <a:t>SHARE</a:t>
            </a:r>
            <a:r>
              <a:rPr lang="en-US" dirty="0"/>
              <a:t>: Bulk produce (like a 5 pound bag of apples) often has a better unit price than loose produce (like individual apples). </a:t>
            </a:r>
          </a:p>
          <a:p>
            <a:r>
              <a:rPr lang="en-US" b="1" dirty="0"/>
              <a:t>SHARE</a:t>
            </a:r>
            <a:r>
              <a:rPr lang="en-US" dirty="0"/>
              <a:t>: Only purchase in bulk if you can use up or freeze the food before it goes bad! </a:t>
            </a:r>
          </a:p>
          <a:p>
            <a:endParaRPr lang="en-US" dirty="0"/>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10</a:t>
            </a:fld>
            <a:endParaRPr lang="en-US"/>
          </a:p>
        </p:txBody>
      </p:sp>
    </p:spTree>
    <p:extLst>
      <p:ext uri="{BB962C8B-B14F-4D97-AF65-F5344CB8AC3E}">
        <p14:creationId xmlns:p14="http://schemas.microsoft.com/office/powerpoint/2010/main" val="288298240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Show participants how to compare unit prices. </a:t>
            </a:r>
          </a:p>
          <a:p>
            <a:endParaRPr lang="en-US" dirty="0"/>
          </a:p>
          <a:p>
            <a:r>
              <a:rPr lang="en-US" dirty="0"/>
              <a:t>Unit price = Number of units / Retail price </a:t>
            </a:r>
          </a:p>
          <a:p>
            <a:r>
              <a:rPr lang="en-US" dirty="0"/>
              <a:t>Often based on weight, like pounds or ounces. </a:t>
            </a:r>
          </a:p>
          <a:p>
            <a:endParaRPr lang="en-US" dirty="0"/>
          </a:p>
          <a:p>
            <a:r>
              <a:rPr lang="en-US" dirty="0"/>
              <a:t>Key Point #1: Often the unit price is found right on the shelf tag, listed separately from the retail price (the price you pay). </a:t>
            </a:r>
          </a:p>
          <a:p>
            <a:r>
              <a:rPr lang="en-US" dirty="0"/>
              <a:t>Key Point #2: Use unit price to compare foods of different sizes or brands. </a:t>
            </a:r>
          </a:p>
          <a:p>
            <a:endParaRPr lang="en-US" dirty="0"/>
          </a:p>
          <a:p>
            <a:r>
              <a:rPr lang="en-US" dirty="0"/>
              <a:t>Sometimes the unit price is not shown. In this case, you’ll need to find two numbers: the retail price (or “price you pay”) and the number of units the food is sold in.</a:t>
            </a:r>
          </a:p>
          <a:p>
            <a:endParaRPr lang="en-US" dirty="0"/>
          </a:p>
          <a:p>
            <a:r>
              <a:rPr lang="en-US" dirty="0"/>
              <a:t>Your total cost for the item. $1.99 /15 oz. Retail price Number of units In this example, unit price = = $0.13 per ounce</a:t>
            </a:r>
          </a:p>
        </p:txBody>
      </p:sp>
      <p:sp>
        <p:nvSpPr>
          <p:cNvPr id="4" name="Slide Number Placeholder 3"/>
          <p:cNvSpPr>
            <a:spLocks noGrp="1"/>
          </p:cNvSpPr>
          <p:nvPr>
            <p:ph type="sldNum" sz="quarter" idx="10"/>
          </p:nvPr>
        </p:nvSpPr>
        <p:spPr/>
        <p:txBody>
          <a:bodyPr/>
          <a:lstStyle/>
          <a:p>
            <a:fld id="{22B9EED9-D10A-47C7-91D5-64360128522A}" type="slidenum">
              <a:rPr lang="en-US" smtClean="0"/>
              <a:t>11</a:t>
            </a:fld>
            <a:endParaRPr lang="en-US"/>
          </a:p>
        </p:txBody>
      </p:sp>
    </p:spTree>
    <p:extLst>
      <p:ext uri="{BB962C8B-B14F-4D97-AF65-F5344CB8AC3E}">
        <p14:creationId xmlns:p14="http://schemas.microsoft.com/office/powerpoint/2010/main" val="56522356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Sometimes the unit price is </a:t>
            </a:r>
            <a:r>
              <a:rPr lang="en-US" b="1" dirty="0"/>
              <a:t>not</a:t>
            </a:r>
            <a:r>
              <a:rPr lang="en-US" dirty="0"/>
              <a:t> shown. In this case, you’ll need to find two numbers: the retail price (or “price you pay”) and the number of units the food is sold in.</a:t>
            </a:r>
          </a:p>
          <a:p>
            <a:endParaRPr lang="en-US" dirty="0"/>
          </a:p>
          <a:p>
            <a:r>
              <a:rPr lang="en-US" dirty="0"/>
              <a:t>Your total cost for the item. $1.99 /15 oz. Retail price Number of units In this example, unit price = = $0.13 per ounce</a:t>
            </a:r>
          </a:p>
        </p:txBody>
      </p:sp>
      <p:sp>
        <p:nvSpPr>
          <p:cNvPr id="4" name="Slide Number Placeholder 3"/>
          <p:cNvSpPr>
            <a:spLocks noGrp="1"/>
          </p:cNvSpPr>
          <p:nvPr>
            <p:ph type="sldNum" sz="quarter" idx="10"/>
          </p:nvPr>
        </p:nvSpPr>
        <p:spPr/>
        <p:txBody>
          <a:bodyPr/>
          <a:lstStyle/>
          <a:p>
            <a:fld id="{22B9EED9-D10A-47C7-91D5-64360128522A}" type="slidenum">
              <a:rPr lang="en-US" smtClean="0"/>
              <a:t>12</a:t>
            </a:fld>
            <a:endParaRPr lang="en-US"/>
          </a:p>
        </p:txBody>
      </p:sp>
    </p:spTree>
    <p:extLst>
      <p:ext uri="{BB962C8B-B14F-4D97-AF65-F5344CB8AC3E}">
        <p14:creationId xmlns:p14="http://schemas.microsoft.com/office/powerpoint/2010/main" val="359459901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 </a:t>
            </a:r>
            <a:r>
              <a:rPr lang="en-US" b="0" dirty="0" smtClean="0"/>
              <a:t>Juice</a:t>
            </a:r>
            <a:r>
              <a:rPr lang="en-US" b="0" baseline="0" dirty="0" smtClean="0"/>
              <a:t> can be a source of added sugar, be sure to choose juice that is 100% juice. </a:t>
            </a:r>
          </a:p>
          <a:p>
            <a:r>
              <a:rPr lang="en-US" b="1" baseline="0" dirty="0" smtClean="0"/>
              <a:t>SHARE</a:t>
            </a:r>
            <a:r>
              <a:rPr lang="en-US" b="0" baseline="0" dirty="0" smtClean="0"/>
              <a:t>: Juice also has natural sugar that occurs in all fruits. </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13</a:t>
            </a:fld>
            <a:endParaRPr lang="en-US"/>
          </a:p>
        </p:txBody>
      </p:sp>
    </p:spTree>
    <p:extLst>
      <p:ext uri="{BB962C8B-B14F-4D97-AF65-F5344CB8AC3E}">
        <p14:creationId xmlns:p14="http://schemas.microsoft.com/office/powerpoint/2010/main" val="322711254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1366638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There are two main nutrients to be concerned with in most dairy foods: saturated fat and added sugar. </a:t>
            </a:r>
            <a:endParaRPr lang="en-US" b="1" baseline="0" dirty="0"/>
          </a:p>
          <a:p>
            <a:r>
              <a:rPr lang="en-US" b="1" baseline="0" dirty="0"/>
              <a:t>Share: </a:t>
            </a:r>
            <a:r>
              <a:rPr lang="en-US" b="0" baseline="0" dirty="0"/>
              <a:t>Fats are part of a healthy diet, but there are “healthy” fats and “unhealthy” fats.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1"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dirty="0"/>
              <a:t>Ask:</a:t>
            </a:r>
            <a:r>
              <a:rPr lang="en-US" b="1" baseline="0" dirty="0"/>
              <a:t> </a:t>
            </a:r>
            <a:r>
              <a:rPr lang="en-US" b="0" dirty="0"/>
              <a:t>Have</a:t>
            </a:r>
            <a:r>
              <a:rPr lang="en-US" b="0" baseline="0" dirty="0"/>
              <a:t> you heard of “healthy” and “unhealthy” fats? What do you know about them?</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0" baseline="0"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baseline="0" dirty="0"/>
              <a:t>SHARE</a:t>
            </a:r>
            <a:r>
              <a:rPr lang="en-US" b="0" baseline="0" dirty="0"/>
              <a:t>: Everyone needs fats for health, but we want most of our fats to be healthy fats. Many of our foods that come from animals, such as most of our dairy and meat products, contain saturated fat. We need some saturated fat for energy and brain functioning, but we tend to get more saturated fat than we need.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0" baseline="0"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baseline="0" dirty="0"/>
              <a:t>ASK</a:t>
            </a:r>
            <a:r>
              <a:rPr lang="en-US" b="0" baseline="0" dirty="0"/>
              <a:t>: What happens to our bodies when our diets are high in saturated fat?</a:t>
            </a:r>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baseline="0" dirty="0"/>
              <a:t>SHARE</a:t>
            </a:r>
            <a:r>
              <a:rPr lang="en-US" b="0" baseline="0" dirty="0"/>
              <a:t>: Because we want to avoid things like heart attacks and strokes and we want to keep our hearts healthy, we want to limit our saturated fat. We can do this by making smart choices in the Dairy and Protein groups.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15</a:t>
            </a:fld>
            <a:endParaRPr lang="en-US"/>
          </a:p>
        </p:txBody>
      </p:sp>
    </p:spTree>
    <p:extLst>
      <p:ext uri="{BB962C8B-B14F-4D97-AF65-F5344CB8AC3E}">
        <p14:creationId xmlns:p14="http://schemas.microsoft.com/office/powerpoint/2010/main" val="116139961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What type of milk do you typically buy?</a:t>
            </a:r>
          </a:p>
          <a:p>
            <a:r>
              <a:rPr lang="en-US" dirty="0"/>
              <a:t>Have you tried transitioning </a:t>
            </a:r>
            <a:r>
              <a:rPr lang="en-US" dirty="0" smtClean="0"/>
              <a:t>yourself</a:t>
            </a:r>
            <a:r>
              <a:rPr lang="en-US" baseline="0" dirty="0" smtClean="0"/>
              <a:t> or</a:t>
            </a:r>
            <a:r>
              <a:rPr lang="en-US" dirty="0" smtClean="0"/>
              <a:t> </a:t>
            </a:r>
            <a:r>
              <a:rPr lang="en-US" dirty="0"/>
              <a:t>family to lower-fat dairy foods before? How did it go? </a:t>
            </a:r>
          </a:p>
          <a:p>
            <a:endParaRPr lang="en-US" dirty="0"/>
          </a:p>
          <a:p>
            <a:r>
              <a:rPr lang="en-US" b="1" dirty="0"/>
              <a:t>SHARE</a:t>
            </a:r>
            <a:r>
              <a:rPr lang="en-US" dirty="0"/>
              <a:t>: Try gradually moving your family to lower-fat dairy foods to get everyone used to the taste. For example, fill your kids’ cereal bowls half with higher-fat and half with lower-fat milk. Or, try going down just one fat level at a time (for example, from whole to 2% to 1%) until you reach your goal. </a:t>
            </a:r>
          </a:p>
        </p:txBody>
      </p:sp>
      <p:sp>
        <p:nvSpPr>
          <p:cNvPr id="4" name="Slide Number Placeholder 3"/>
          <p:cNvSpPr>
            <a:spLocks noGrp="1"/>
          </p:cNvSpPr>
          <p:nvPr>
            <p:ph type="sldNum" sz="quarter" idx="10"/>
          </p:nvPr>
        </p:nvSpPr>
        <p:spPr/>
        <p:txBody>
          <a:bodyPr/>
          <a:lstStyle/>
          <a:p>
            <a:fld id="{22B9EED9-D10A-47C7-91D5-64360128522A}" type="slidenum">
              <a:rPr lang="en-US" smtClean="0"/>
              <a:t>16</a:t>
            </a:fld>
            <a:endParaRPr lang="en-US"/>
          </a:p>
        </p:txBody>
      </p:sp>
    </p:spTree>
    <p:extLst>
      <p:ext uri="{BB962C8B-B14F-4D97-AF65-F5344CB8AC3E}">
        <p14:creationId xmlns:p14="http://schemas.microsoft.com/office/powerpoint/2010/main" val="114092027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Compare milk labels. Vitamin D and Calcium</a:t>
            </a:r>
            <a:r>
              <a:rPr lang="en-US" baseline="0" dirty="0"/>
              <a:t> are equal for both milks. The difference is in the saturated fat. </a:t>
            </a:r>
          </a:p>
          <a:p>
            <a:endParaRPr lang="en-US" baseline="0" dirty="0"/>
          </a:p>
          <a:p>
            <a:r>
              <a:rPr lang="en-US" b="1" baseline="0" dirty="0"/>
              <a:t>SHARE</a:t>
            </a:r>
            <a:r>
              <a:rPr lang="en-US" baseline="0" dirty="0"/>
              <a:t>: Reducing the saturated fat in our milk is just one way to reduce the overall saturated fat in our diet and can have a multiplied effect. </a:t>
            </a:r>
            <a:endParaRPr lang="en-US" baseline="0" dirty="0" smtClean="0"/>
          </a:p>
          <a:p>
            <a:r>
              <a:rPr lang="en-US" b="1" baseline="0" dirty="0" smtClean="0"/>
              <a:t>SHARE</a:t>
            </a:r>
            <a:r>
              <a:rPr lang="en-US" baseline="0" dirty="0" smtClean="0"/>
              <a:t>: Dairy also has natural sugar, avoid added sugar in milk by avoiding flavored milk.</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17</a:t>
            </a:fld>
            <a:endParaRPr lang="en-US"/>
          </a:p>
        </p:txBody>
      </p:sp>
    </p:spTree>
    <p:extLst>
      <p:ext uri="{BB962C8B-B14F-4D97-AF65-F5344CB8AC3E}">
        <p14:creationId xmlns:p14="http://schemas.microsoft.com/office/powerpoint/2010/main" val="108685007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Larger containers typically have a lower unit price. </a:t>
            </a:r>
          </a:p>
          <a:p>
            <a:r>
              <a:rPr lang="en-US" b="1" dirty="0"/>
              <a:t>SHARE</a:t>
            </a:r>
            <a:r>
              <a:rPr lang="en-US" dirty="0"/>
              <a:t>: Dairy foods can be frozen if you won’t use up all of it before it goes bad</a:t>
            </a:r>
            <a:r>
              <a:rPr lang="en-US" dirty="0" smtClean="0"/>
              <a:t>. Although</a:t>
            </a:r>
            <a:r>
              <a:rPr lang="en-US" baseline="0" dirty="0" smtClean="0"/>
              <a:t> you may notice some </a:t>
            </a:r>
            <a:r>
              <a:rPr lang="en-US" sz="1200" b="0" i="0" kern="1200" dirty="0" smtClean="0">
                <a:solidFill>
                  <a:schemeClr val="tx1"/>
                </a:solidFill>
                <a:effectLst/>
                <a:latin typeface="+mn-lt"/>
                <a:ea typeface="+mn-ea"/>
                <a:cs typeface="+mn-cs"/>
              </a:rPr>
              <a:t>quality changes upon thawing. Stirring or shaking may help restore smoothness in milk.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18</a:t>
            </a:fld>
            <a:endParaRPr lang="en-US"/>
          </a:p>
        </p:txBody>
      </p:sp>
    </p:spTree>
    <p:extLst>
      <p:ext uri="{BB962C8B-B14F-4D97-AF65-F5344CB8AC3E}">
        <p14:creationId xmlns:p14="http://schemas.microsoft.com/office/powerpoint/2010/main" val="277300561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Try buying plain dairy foods and flavoring yourself (for example, flavoring yogurt with fruit and a little granola). This is a great way to add fruit to your </a:t>
            </a:r>
            <a:r>
              <a:rPr lang="en-US" dirty="0" smtClean="0"/>
              <a:t>day!</a:t>
            </a:r>
          </a:p>
          <a:p>
            <a:r>
              <a:rPr lang="en-US" dirty="0" smtClean="0"/>
              <a:t>- Add</a:t>
            </a:r>
            <a:r>
              <a:rPr lang="en-US" baseline="0" dirty="0" smtClean="0"/>
              <a:t> frozen fruit to yogurt the night before to allow the fruit to thaw and the juices to flavor your yogurt.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19</a:t>
            </a:fld>
            <a:endParaRPr lang="en-US"/>
          </a:p>
        </p:txBody>
      </p:sp>
    </p:spTree>
    <p:extLst>
      <p:ext uri="{BB962C8B-B14F-4D97-AF65-F5344CB8AC3E}">
        <p14:creationId xmlns:p14="http://schemas.microsoft.com/office/powerpoint/2010/main" val="326582403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Can be expensive and typically</a:t>
            </a:r>
            <a:r>
              <a:rPr lang="en-US" baseline="0" dirty="0" smtClean="0"/>
              <a:t> have added sugar</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20</a:t>
            </a:fld>
            <a:endParaRPr lang="en-US"/>
          </a:p>
        </p:txBody>
      </p:sp>
    </p:spTree>
    <p:extLst>
      <p:ext uri="{BB962C8B-B14F-4D97-AF65-F5344CB8AC3E}">
        <p14:creationId xmlns:p14="http://schemas.microsoft.com/office/powerpoint/2010/main" val="70951368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a:t>
            </a:r>
            <a:r>
              <a:rPr lang="en-US" dirty="0"/>
              <a:t>: You’ll also want to pay attention to the unit pricing of cheese. Typically,</a:t>
            </a:r>
            <a:r>
              <a:rPr lang="en-US" baseline="0" dirty="0"/>
              <a:t> the convenience of shredded cheese will cost more.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21</a:t>
            </a:fld>
            <a:endParaRPr lang="en-US"/>
          </a:p>
        </p:txBody>
      </p:sp>
    </p:spTree>
    <p:extLst>
      <p:ext uri="{BB962C8B-B14F-4D97-AF65-F5344CB8AC3E}">
        <p14:creationId xmlns:p14="http://schemas.microsoft.com/office/powerpoint/2010/main" val="128904591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b="0" dirty="0"/>
              <a:t>Cheese can be </a:t>
            </a:r>
            <a:r>
              <a:rPr lang="en-US" b="0" dirty="0" smtClean="0"/>
              <a:t>tricky </a:t>
            </a:r>
            <a:r>
              <a:rPr lang="en-US" b="0" dirty="0"/>
              <a:t>when it comes to low-fat because lower fat cheeses tend to have higher sodium.</a:t>
            </a:r>
            <a:r>
              <a:rPr lang="en-US" b="0" baseline="0" dirty="0"/>
              <a:t> If you want to reduce sodium in our diet, while still watching your saturated fat intake, consider buying cheeses that are stronger in flavor and lower your portions. Example: you’ll use less sharp cheddar when making macaroni and cheese than if you are using a mild cheddar. </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22</a:t>
            </a:fld>
            <a:endParaRPr lang="en-US"/>
          </a:p>
        </p:txBody>
      </p:sp>
    </p:spTree>
    <p:extLst>
      <p:ext uri="{BB962C8B-B14F-4D97-AF65-F5344CB8AC3E}">
        <p14:creationId xmlns:p14="http://schemas.microsoft.com/office/powerpoint/2010/main" val="187797582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19796431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What have you heard about whole grains? How are they different from refined grains? </a:t>
            </a:r>
          </a:p>
          <a:p>
            <a:r>
              <a:rPr lang="en-US" b="1" dirty="0"/>
              <a:t>SHARE</a:t>
            </a:r>
            <a:r>
              <a:rPr lang="en-US" dirty="0"/>
              <a:t>: Whole grains provide many important nutrients, such as fiber, that keep you and your family healthy, help you feel full, and can help reduce risk for some diseases. </a:t>
            </a:r>
          </a:p>
          <a:p>
            <a:r>
              <a:rPr lang="en-US" b="1" dirty="0"/>
              <a:t>SHARE</a:t>
            </a:r>
            <a:r>
              <a:rPr lang="en-US" dirty="0"/>
              <a:t>: When grains are refined, many of these important nutrients are removed in the process. That’s why </a:t>
            </a:r>
            <a:r>
              <a:rPr lang="en-US" dirty="0" err="1"/>
              <a:t>MyPlate</a:t>
            </a:r>
            <a:r>
              <a:rPr lang="en-US" dirty="0"/>
              <a:t> tells us that we should make at least half our grains whole. </a:t>
            </a:r>
          </a:p>
          <a:p>
            <a:pPr defTabSz="928046">
              <a:defRPr/>
            </a:pPr>
            <a:endParaRPr lang="en-US" b="0" baseline="0" dirty="0"/>
          </a:p>
        </p:txBody>
      </p:sp>
      <p:sp>
        <p:nvSpPr>
          <p:cNvPr id="4" name="Slide Number Placeholder 3"/>
          <p:cNvSpPr>
            <a:spLocks noGrp="1"/>
          </p:cNvSpPr>
          <p:nvPr>
            <p:ph type="sldNum" sz="quarter" idx="10"/>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1658736371"/>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How can you tell if a grain food is a whole grain?</a:t>
            </a:r>
            <a:endParaRPr lang="en-US" b="1" baseline="0" dirty="0"/>
          </a:p>
          <a:p>
            <a:pPr defTabSz="928046">
              <a:defRPr/>
            </a:pPr>
            <a:endParaRPr lang="en-US" b="1" baseline="0" dirty="0"/>
          </a:p>
          <a:p>
            <a:pPr defTabSz="928046">
              <a:defRPr/>
            </a:pPr>
            <a:r>
              <a:rPr lang="en-US" b="1" baseline="0" dirty="0"/>
              <a:t>Share: </a:t>
            </a:r>
            <a:r>
              <a:rPr lang="en-US" dirty="0"/>
              <a:t>Check the ingredient list to find whole grains for ALL grain foods you may buy (for example, pasta, rice, tortillas, crackers). </a:t>
            </a:r>
            <a:r>
              <a:rPr lang="en-US" b="0" baseline="0" dirty="0"/>
              <a:t>You should see the word </a:t>
            </a:r>
            <a:r>
              <a:rPr lang="en-US" b="0" i="1" baseline="0" dirty="0"/>
              <a:t>whole</a:t>
            </a:r>
            <a:r>
              <a:rPr lang="en-US" b="0" baseline="0" dirty="0"/>
              <a:t> in the first ingredient, such as </a:t>
            </a:r>
            <a:r>
              <a:rPr lang="en-US" b="0" i="1" baseline="0" dirty="0"/>
              <a:t>whole</a:t>
            </a:r>
            <a:r>
              <a:rPr lang="en-US" b="0" baseline="0" dirty="0"/>
              <a:t> grain wheat. There are some exceptions, such as brown rice OR grains that aren’t available refined, such as quinoa.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25</a:t>
            </a:fld>
            <a:endParaRPr lang="en-US"/>
          </a:p>
        </p:txBody>
      </p:sp>
    </p:spTree>
    <p:extLst>
      <p:ext uri="{BB962C8B-B14F-4D97-AF65-F5344CB8AC3E}">
        <p14:creationId xmlns:p14="http://schemas.microsoft.com/office/powerpoint/2010/main" val="401265624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 </a:t>
            </a:r>
            <a:r>
              <a:rPr lang="en-US" b="0" dirty="0"/>
              <a:t>If you had to guess</a:t>
            </a:r>
            <a:r>
              <a:rPr lang="en-US" b="0" baseline="0" dirty="0"/>
              <a:t> based on the packaging, which of </a:t>
            </a:r>
            <a:r>
              <a:rPr lang="en-US" b="0" baseline="0" dirty="0" smtClean="0"/>
              <a:t>these </a:t>
            </a:r>
            <a:r>
              <a:rPr lang="en-US" b="0" baseline="0" dirty="0"/>
              <a:t>might be a whole grain bread?</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26</a:t>
            </a:fld>
            <a:endParaRPr lang="en-US"/>
          </a:p>
        </p:txBody>
      </p:sp>
    </p:spTree>
    <p:extLst>
      <p:ext uri="{BB962C8B-B14F-4D97-AF65-F5344CB8AC3E}">
        <p14:creationId xmlns:p14="http://schemas.microsoft.com/office/powerpoint/2010/main" val="251760226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Compare ingredient labels to find which of the breads are considered whole</a:t>
            </a:r>
            <a:r>
              <a:rPr lang="en-US" baseline="0" dirty="0"/>
              <a:t> grains. </a:t>
            </a:r>
          </a:p>
          <a:p>
            <a:endParaRPr lang="en-US" baseline="0" dirty="0"/>
          </a:p>
          <a:p>
            <a:r>
              <a:rPr lang="en-US" b="1" dirty="0"/>
              <a:t>ASK</a:t>
            </a:r>
            <a:r>
              <a:rPr lang="en-US" dirty="0"/>
              <a:t>: What tips do you have for saving money on whole grains? </a:t>
            </a:r>
          </a:p>
          <a:p>
            <a:r>
              <a:rPr lang="en-US" b="1" dirty="0"/>
              <a:t>SHARE</a:t>
            </a:r>
            <a:r>
              <a:rPr lang="en-US" dirty="0"/>
              <a:t>: There are lots of ways to make sure breads do not go to waste. For example, use nearly-stale bread to make French toast, stuffing, bread crumbs, or croutons. </a:t>
            </a:r>
          </a:p>
          <a:p>
            <a:r>
              <a:rPr lang="en-US" dirty="0"/>
              <a:t>Bread or tortillas can be frozen for up to 6 months if you can’t use all of it before it goes bad. Or, if you have the freezer space, stock up when you find a good sale.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27</a:t>
            </a:fld>
            <a:endParaRPr lang="en-US"/>
          </a:p>
        </p:txBody>
      </p:sp>
    </p:spTree>
    <p:extLst>
      <p:ext uri="{BB962C8B-B14F-4D97-AF65-F5344CB8AC3E}">
        <p14:creationId xmlns:p14="http://schemas.microsoft.com/office/powerpoint/2010/main" val="406304771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are some additional</a:t>
            </a:r>
            <a:r>
              <a:rPr lang="en-US" baseline="0" dirty="0"/>
              <a:t> whole grains. If you see these ingredients on a list, they are whole.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28</a:t>
            </a:fld>
            <a:endParaRPr lang="en-US"/>
          </a:p>
        </p:txBody>
      </p:sp>
    </p:spTree>
    <p:extLst>
      <p:ext uri="{BB962C8B-B14F-4D97-AF65-F5344CB8AC3E}">
        <p14:creationId xmlns:p14="http://schemas.microsoft.com/office/powerpoint/2010/main" val="1681937020"/>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SHARE: Oats are always a whole</a:t>
            </a:r>
            <a:r>
              <a:rPr lang="en-US" baseline="0" dirty="0"/>
              <a:t> grain regardless of their form, even quick oats! Save money by buying your oats in bulk and watch for added sugar in pre-packaged oatmeal.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29</a:t>
            </a:fld>
            <a:endParaRPr lang="en-US"/>
          </a:p>
        </p:txBody>
      </p:sp>
    </p:spTree>
    <p:extLst>
      <p:ext uri="{BB962C8B-B14F-4D97-AF65-F5344CB8AC3E}">
        <p14:creationId xmlns:p14="http://schemas.microsoft.com/office/powerpoint/2010/main" val="53125627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Look for cereals that are whole grain and have less added sugar.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30</a:t>
            </a:fld>
            <a:endParaRPr lang="en-US"/>
          </a:p>
        </p:txBody>
      </p:sp>
    </p:spTree>
    <p:extLst>
      <p:ext uri="{BB962C8B-B14F-4D97-AF65-F5344CB8AC3E}">
        <p14:creationId xmlns:p14="http://schemas.microsoft.com/office/powerpoint/2010/main" val="129380286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Some cereals that seem healthy can have lots of added sugar or salt. Always read the labels to make smarter choices about cereals. </a:t>
            </a:r>
            <a:endParaRPr lang="en-US" dirty="0" smtClean="0"/>
          </a:p>
          <a:p>
            <a:r>
              <a:rPr lang="en-US" b="1" dirty="0" smtClean="0"/>
              <a:t>SHARE</a:t>
            </a:r>
            <a:r>
              <a:rPr lang="en-US" dirty="0" smtClean="0"/>
              <a:t>: Serving</a:t>
            </a:r>
            <a:r>
              <a:rPr lang="en-US" baseline="0" dirty="0" smtClean="0"/>
              <a:t> size of cereals may vary so be sure to look at the serving size.</a:t>
            </a:r>
            <a:endParaRPr lang="en-US" dirty="0"/>
          </a:p>
          <a:p>
            <a:r>
              <a:rPr lang="en-US" b="1" dirty="0"/>
              <a:t>SHARE</a:t>
            </a:r>
            <a:r>
              <a:rPr lang="en-US" dirty="0"/>
              <a:t>: You may also save by comparing unit prices for several brands, including store brands, or by purchasing cereals in a bag</a:t>
            </a:r>
          </a:p>
          <a:p>
            <a:endParaRPr lang="en-US" dirty="0"/>
          </a:p>
          <a:p>
            <a:r>
              <a:rPr lang="en-US" dirty="0"/>
              <a:t>TALKING POINTS: SAVING $ ON CEREALS: </a:t>
            </a:r>
          </a:p>
          <a:p>
            <a:r>
              <a:rPr lang="en-US" b="1" dirty="0"/>
              <a:t>SHARE</a:t>
            </a:r>
            <a:r>
              <a:rPr lang="en-US" dirty="0"/>
              <a:t>: You can save money by buying larger boxes if you will use it before the cereal becomes stale. </a:t>
            </a:r>
          </a:p>
          <a:p>
            <a:r>
              <a:rPr lang="en-US" b="1" dirty="0"/>
              <a:t>SHARE</a:t>
            </a:r>
            <a:r>
              <a:rPr lang="en-US" dirty="0"/>
              <a:t>: You may also save by purchasing store brands or cereals in a bag. Try a few to find which ones compare well on taste. </a:t>
            </a:r>
          </a:p>
        </p:txBody>
      </p:sp>
      <p:sp>
        <p:nvSpPr>
          <p:cNvPr id="4" name="Slide Number Placeholder 3"/>
          <p:cNvSpPr>
            <a:spLocks noGrp="1"/>
          </p:cNvSpPr>
          <p:nvPr>
            <p:ph type="sldNum" sz="quarter" idx="10"/>
          </p:nvPr>
        </p:nvSpPr>
        <p:spPr/>
        <p:txBody>
          <a:bodyPr/>
          <a:lstStyle/>
          <a:p>
            <a:fld id="{22B9EED9-D10A-47C7-91D5-64360128522A}" type="slidenum">
              <a:rPr lang="en-US" smtClean="0"/>
              <a:t>31</a:t>
            </a:fld>
            <a:endParaRPr lang="en-US"/>
          </a:p>
        </p:txBody>
      </p:sp>
    </p:spTree>
    <p:extLst>
      <p:ext uri="{BB962C8B-B14F-4D97-AF65-F5344CB8AC3E}">
        <p14:creationId xmlns:p14="http://schemas.microsoft.com/office/powerpoint/2010/main" val="397023777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 </a:t>
            </a:r>
            <a:r>
              <a:rPr lang="en-US" b="0" dirty="0"/>
              <a:t>What</a:t>
            </a:r>
            <a:r>
              <a:rPr lang="en-US" b="0" baseline="0" dirty="0"/>
              <a:t> kind of proteins do you buy for your family and the kids in your care?</a:t>
            </a:r>
          </a:p>
          <a:p>
            <a:r>
              <a:rPr lang="en-US" b="1" baseline="0" dirty="0"/>
              <a:t>ASK: </a:t>
            </a:r>
            <a:r>
              <a:rPr lang="en-US" b="0" baseline="0" dirty="0"/>
              <a:t>Thinking back to some of our discussion earlier, what do we want to watch out for choosing protein?</a:t>
            </a:r>
          </a:p>
          <a:p>
            <a:endParaRPr lang="en-US" b="0" baseline="0" dirty="0"/>
          </a:p>
          <a:p>
            <a:r>
              <a:rPr lang="en-US" b="1" baseline="0" dirty="0"/>
              <a:t>SHARE: </a:t>
            </a:r>
            <a:r>
              <a:rPr lang="en-US" b="0" baseline="0" dirty="0"/>
              <a:t>A lot of our protein products come from animals, so just like with Dairy, we want to limit saturated fat in our everyday protein choices. We can do that by choosing leaner meats and also choosing non-animal based proteins such as nuts, seeds and beans. </a:t>
            </a:r>
            <a:endParaRPr lang="en-US" b="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96390086"/>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Explain the difference between fat varieties of ground meat or poultry (e.g., 80% lean versus 90% lean). </a:t>
            </a:r>
          </a:p>
          <a:p>
            <a:r>
              <a:rPr lang="en-US" dirty="0"/>
              <a:t>Point out examples of lean beef and pork cuts. Explain that they typically include “round,” “loin,” or “leg” in the name (e.g., pork loin chops, tenderloin, sirloin</a:t>
            </a:r>
            <a:r>
              <a:rPr lang="en-US" dirty="0" smtClean="0"/>
              <a:t>).</a:t>
            </a:r>
          </a:p>
          <a:p>
            <a:r>
              <a:rPr lang="en-US" dirty="0" smtClean="0"/>
              <a:t>Groun</a:t>
            </a:r>
            <a:r>
              <a:rPr lang="en-US" baseline="0" dirty="0" smtClean="0"/>
              <a:t>d patties in this example are a little less expensive then the 93% ground beef but the meat used in the patties is 85% lean which tends to be cheaper. The patties may also have other additives such as salt or high sodium seasonings. </a:t>
            </a:r>
            <a:endParaRPr lang="en-US" dirty="0" smtClean="0"/>
          </a:p>
        </p:txBody>
      </p:sp>
      <p:sp>
        <p:nvSpPr>
          <p:cNvPr id="4" name="Slide Number Placeholder 3"/>
          <p:cNvSpPr>
            <a:spLocks noGrp="1"/>
          </p:cNvSpPr>
          <p:nvPr>
            <p:ph type="sldNum" sz="quarter" idx="10"/>
          </p:nvPr>
        </p:nvSpPr>
        <p:spPr/>
        <p:txBody>
          <a:bodyPr/>
          <a:lstStyle/>
          <a:p>
            <a:fld id="{22B9EED9-D10A-47C7-91D5-64360128522A}" type="slidenum">
              <a:rPr lang="en-US" smtClean="0"/>
              <a:t>33</a:t>
            </a:fld>
            <a:endParaRPr lang="en-US"/>
          </a:p>
        </p:txBody>
      </p:sp>
    </p:spTree>
    <p:extLst>
      <p:ext uri="{BB962C8B-B14F-4D97-AF65-F5344CB8AC3E}">
        <p14:creationId xmlns:p14="http://schemas.microsoft.com/office/powerpoint/2010/main" val="1624009636"/>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Notice the difference</a:t>
            </a:r>
            <a:r>
              <a:rPr lang="en-US" baseline="0" dirty="0"/>
              <a:t> for </a:t>
            </a:r>
            <a:r>
              <a:rPr lang="en-US" dirty="0"/>
              <a:t>Saturated Fat between the two ground beefs. </a:t>
            </a:r>
          </a:p>
          <a:p>
            <a:endParaRPr lang="en-US" dirty="0"/>
          </a:p>
          <a:p>
            <a:r>
              <a:rPr lang="en-US" b="1" dirty="0"/>
              <a:t>ASK</a:t>
            </a:r>
            <a:r>
              <a:rPr lang="en-US" dirty="0"/>
              <a:t>: How can we still save money on lean</a:t>
            </a:r>
            <a:r>
              <a:rPr lang="en-US" baseline="0" dirty="0"/>
              <a:t> ground meat?</a:t>
            </a:r>
          </a:p>
          <a:p>
            <a:pPr marL="171450" indent="-171450">
              <a:buFont typeface="Arial" panose="020B0604020202020204" pitchFamily="34" charset="0"/>
              <a:buChar char="•"/>
            </a:pPr>
            <a:r>
              <a:rPr lang="en-US" baseline="0" dirty="0"/>
              <a:t>Buying on sale and freezing. </a:t>
            </a:r>
          </a:p>
          <a:p>
            <a:pPr marL="171450" indent="-171450">
              <a:buFont typeface="Arial" panose="020B0604020202020204" pitchFamily="34" charset="0"/>
              <a:buChar char="•"/>
            </a:pPr>
            <a:r>
              <a:rPr lang="en-US" baseline="0" dirty="0"/>
              <a:t>Using ground turkey (next slide)</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34</a:t>
            </a:fld>
            <a:endParaRPr lang="en-US"/>
          </a:p>
        </p:txBody>
      </p:sp>
    </p:spTree>
    <p:extLst>
      <p:ext uri="{BB962C8B-B14F-4D97-AF65-F5344CB8AC3E}">
        <p14:creationId xmlns:p14="http://schemas.microsoft.com/office/powerpoint/2010/main" val="141218253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dirty="0"/>
              <a:t>SHARE</a:t>
            </a:r>
            <a:r>
              <a:rPr lang="en-US" dirty="0"/>
              <a:t>:</a:t>
            </a:r>
            <a:r>
              <a:rPr lang="en-US" baseline="0" dirty="0"/>
              <a:t> Ground turkey is typically cheaper than lean ground beef and is very versatile.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35</a:t>
            </a:fld>
            <a:endParaRPr lang="en-US"/>
          </a:p>
        </p:txBody>
      </p:sp>
    </p:spTree>
    <p:extLst>
      <p:ext uri="{BB962C8B-B14F-4D97-AF65-F5344CB8AC3E}">
        <p14:creationId xmlns:p14="http://schemas.microsoft.com/office/powerpoint/2010/main" val="1585246311"/>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 </a:t>
            </a:r>
            <a:r>
              <a:rPr lang="en-US" b="0" dirty="0"/>
              <a:t>How do you typically buy your chicken?</a:t>
            </a:r>
          </a:p>
          <a:p>
            <a:r>
              <a:rPr lang="en-US" b="1" dirty="0"/>
              <a:t>SHARE: </a:t>
            </a:r>
            <a:r>
              <a:rPr lang="en-US" b="0" dirty="0"/>
              <a:t>When it comes to pricing, we can save money by</a:t>
            </a:r>
            <a:r>
              <a:rPr lang="en-US" b="0" baseline="0" dirty="0"/>
              <a:t> buying the whole chicken. Just like the carrots we discussed earlier, anytime something is done for us (in this case, removing bones and skin), the price is higher. </a:t>
            </a:r>
          </a:p>
          <a:p>
            <a:endParaRPr lang="en-US" b="0" baseline="0" dirty="0"/>
          </a:p>
          <a:p>
            <a:r>
              <a:rPr lang="en-US" b="1" baseline="0" dirty="0"/>
              <a:t>ASK: </a:t>
            </a:r>
            <a:r>
              <a:rPr lang="en-US" b="0" baseline="0" dirty="0"/>
              <a:t>If buying a whole chicken doesn’t work for you, what are some other ways of saving money on chicken and turkey?</a:t>
            </a:r>
          </a:p>
          <a:p>
            <a:r>
              <a:rPr lang="en-US" b="1" dirty="0"/>
              <a:t>SHARE</a:t>
            </a:r>
            <a:r>
              <a:rPr lang="en-US" dirty="0"/>
              <a:t>: Try buying larger packages with a lower unit price, or buying in large quantity on sale, if you can repackage the meat or poultry when you get home and freeze for later use.</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36</a:t>
            </a:fld>
            <a:endParaRPr lang="en-US"/>
          </a:p>
        </p:txBody>
      </p:sp>
    </p:spTree>
    <p:extLst>
      <p:ext uri="{BB962C8B-B14F-4D97-AF65-F5344CB8AC3E}">
        <p14:creationId xmlns:p14="http://schemas.microsoft.com/office/powerpoint/2010/main" val="3280961820"/>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Variety is important when you’re choosing foods to fill the Protein section of </a:t>
            </a:r>
            <a:r>
              <a:rPr lang="en-US" dirty="0" err="1"/>
              <a:t>MyPlate</a:t>
            </a:r>
            <a:r>
              <a:rPr lang="en-US" dirty="0"/>
              <a:t>. Try choosing seafood, canned or dried beans and lentils, eggs, peanut butter, nuts, seeds, and soy products like tofu in place of meat and poultry several times per week. </a:t>
            </a:r>
          </a:p>
          <a:p>
            <a:endParaRPr lang="en-US" dirty="0"/>
          </a:p>
          <a:p>
            <a:endParaRPr lang="en-US" dirty="0"/>
          </a:p>
          <a:p>
            <a:r>
              <a:rPr lang="en-US" dirty="0"/>
              <a:t>Discuss healthy preparation methods, like baking or sautéing fish or chicken instead of frying.</a:t>
            </a:r>
          </a:p>
          <a:p>
            <a:endParaRPr lang="en-US" b="1" dirty="0"/>
          </a:p>
          <a:p>
            <a:endParaRPr lang="en-US" b="1" dirty="0"/>
          </a:p>
          <a:p>
            <a:r>
              <a:rPr lang="en-US" b="1" dirty="0"/>
              <a:t>SHARE: </a:t>
            </a:r>
            <a:r>
              <a:rPr lang="en-US" b="0" dirty="0"/>
              <a:t>Fish is a great everyday</a:t>
            </a:r>
            <a:r>
              <a:rPr lang="en-US" b="0" baseline="0" dirty="0"/>
              <a:t> lean protein and you can buy it in all three forms: fresh, frozen, and canned. Buy what works best for you and your family. </a:t>
            </a:r>
          </a:p>
          <a:p>
            <a:r>
              <a:rPr lang="en-US" b="0" baseline="0" dirty="0"/>
              <a:t>Note: In Colorado because we are landlocked, fish often comes to us frozen and we can typically save money by buying it frozen. Fish tends to be marked up in price when it is at the fresh counter. </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37</a:t>
            </a:fld>
            <a:endParaRPr lang="en-US"/>
          </a:p>
        </p:txBody>
      </p:sp>
    </p:spTree>
    <p:extLst>
      <p:ext uri="{BB962C8B-B14F-4D97-AF65-F5344CB8AC3E}">
        <p14:creationId xmlns:p14="http://schemas.microsoft.com/office/powerpoint/2010/main" val="4052420020"/>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Beans </a:t>
            </a:r>
            <a:r>
              <a:rPr lang="en-US" dirty="0"/>
              <a:t>and lentils are healthy, less expensive protein options. Try replacing half the meat in tacos, soups, or other meals with beans. </a:t>
            </a:r>
          </a:p>
          <a:p>
            <a:endParaRPr lang="en-US" dirty="0"/>
          </a:p>
          <a:p>
            <a:r>
              <a:rPr lang="en-US" dirty="0"/>
              <a:t>*Dried beans expand when </a:t>
            </a:r>
            <a:r>
              <a:rPr lang="en-US" dirty="0" smtClean="0"/>
              <a:t>soaked – they typically</a:t>
            </a:r>
            <a:r>
              <a:rPr lang="en-US" baseline="0" dirty="0" smtClean="0"/>
              <a:t> double after cooking</a:t>
            </a:r>
          </a:p>
          <a:p>
            <a:endParaRPr lang="en-US" baseline="0" dirty="0" smtClean="0"/>
          </a:p>
          <a:p>
            <a:r>
              <a:rPr lang="en-US" baseline="0" dirty="0" smtClean="0"/>
              <a:t>NOTE the difference in sodium</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38</a:t>
            </a:fld>
            <a:endParaRPr lang="en-US"/>
          </a:p>
        </p:txBody>
      </p:sp>
    </p:spTree>
    <p:extLst>
      <p:ext uri="{BB962C8B-B14F-4D97-AF65-F5344CB8AC3E}">
        <p14:creationId xmlns:p14="http://schemas.microsoft.com/office/powerpoint/2010/main" val="4027360872"/>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Nut</a:t>
            </a:r>
            <a:r>
              <a:rPr lang="en-US" baseline="0" dirty="0" smtClean="0"/>
              <a:t> Butters: Peanut, almond, cashew, soy, etc. Try to choose nut butters without added salt and sugar</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smtClean="0"/>
              <a:t>Nuts and Seeds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smtClean="0"/>
              <a:t>Eggs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smtClean="0"/>
              <a:t>Tofu</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39</a:t>
            </a:fld>
            <a:endParaRPr lang="en-US"/>
          </a:p>
        </p:txBody>
      </p:sp>
    </p:spTree>
    <p:extLst>
      <p:ext uri="{BB962C8B-B14F-4D97-AF65-F5344CB8AC3E}">
        <p14:creationId xmlns:p14="http://schemas.microsoft.com/office/powerpoint/2010/main" val="229039742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40</a:t>
            </a:fld>
            <a:endParaRPr lang="en-US"/>
          </a:p>
        </p:txBody>
      </p:sp>
    </p:spTree>
    <p:extLst>
      <p:ext uri="{BB962C8B-B14F-4D97-AF65-F5344CB8AC3E}">
        <p14:creationId xmlns:p14="http://schemas.microsoft.com/office/powerpoint/2010/main" val="2163206657"/>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sz="1200" b="1" i="0" u="none" strike="noStrike" kern="1200" dirty="0">
                <a:solidFill>
                  <a:schemeClr val="tx1"/>
                </a:solidFill>
                <a:effectLst/>
                <a:latin typeface="+mn-lt"/>
                <a:ea typeface="+mn-ea"/>
                <a:cs typeface="+mn-cs"/>
              </a:rPr>
              <a:t>Share: </a:t>
            </a:r>
            <a:r>
              <a:rPr lang="en-US" sz="1200" b="0" i="0" u="none" strike="noStrike" kern="1200" dirty="0">
                <a:solidFill>
                  <a:schemeClr val="tx1"/>
                </a:solidFill>
                <a:effectLst/>
                <a:latin typeface="+mn-lt"/>
                <a:ea typeface="+mn-ea"/>
                <a:cs typeface="+mn-cs"/>
              </a:rPr>
              <a:t>In order to be able to continue to offer these trainings for </a:t>
            </a:r>
            <a:r>
              <a:rPr lang="en-US" sz="1200" b="0" i="0" u="none" strike="noStrike" kern="1200" dirty="0" smtClean="0">
                <a:solidFill>
                  <a:schemeClr val="tx1"/>
                </a:solidFill>
                <a:effectLst/>
                <a:latin typeface="+mn-lt"/>
                <a:ea typeface="+mn-ea"/>
                <a:cs typeface="+mn-cs"/>
              </a:rPr>
              <a:t>free </a:t>
            </a:r>
            <a:r>
              <a:rPr lang="en-US" sz="1200" b="0" i="0" u="none" strike="noStrike" kern="1200" dirty="0">
                <a:solidFill>
                  <a:schemeClr val="tx1"/>
                </a:solidFill>
                <a:effectLst/>
                <a:latin typeface="+mn-lt"/>
                <a:ea typeface="+mn-ea"/>
                <a:cs typeface="+mn-cs"/>
              </a:rPr>
              <a:t>we need to be able to provide some information to our generous funders. Please use the link provided in the chat to fill out this survey within 30 minutes of the end of this session. </a:t>
            </a:r>
            <a:r>
              <a:rPr lang="en-US" sz="1200" b="0" i="0" kern="1200" dirty="0">
                <a:solidFill>
                  <a:schemeClr val="tx1"/>
                </a:solidFill>
                <a:effectLst/>
                <a:latin typeface="+mn-lt"/>
                <a:ea typeface="+mn-ea"/>
                <a:cs typeface="+mn-cs"/>
              </a:rPr>
              <a:t>​</a:t>
            </a:r>
          </a:p>
          <a:p>
            <a:pPr rtl="0" fontAlgn="base"/>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You will need the program code to fill this out properly. </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Thank you so much for joining us today!</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1" i="0" u="none" strike="noStrike" kern="1200" dirty="0">
                <a:solidFill>
                  <a:schemeClr val="tx1"/>
                </a:solidFill>
                <a:effectLst/>
                <a:latin typeface="+mn-lt"/>
                <a:ea typeface="+mn-ea"/>
                <a:cs typeface="+mn-cs"/>
              </a:rPr>
              <a:t>Text for chat:</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 </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Please copy and paste this link into your browser and complete the survey within 30 minutes of this webinar. </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Survey: </a:t>
            </a:r>
            <a:r>
              <a:rPr lang="en-US" sz="1200" b="0" i="0" u="sng" strike="noStrike" kern="1200" dirty="0">
                <a:solidFill>
                  <a:schemeClr val="tx1"/>
                </a:solidFill>
                <a:effectLst/>
                <a:latin typeface="+mn-lt"/>
                <a:ea typeface="+mn-ea"/>
                <a:cs typeface="+mn-cs"/>
                <a:hlinkClick r:id="rId3"/>
              </a:rPr>
              <a:t>https://shareourstrength.az1.qualtrics.com/jfe/form/SV_bKrHXjTwPhQWMkZ</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 </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marL="0" marR="0" lvl="0" indent="0" algn="l" defTabSz="914400" rtl="0" eaLnBrk="1" fontAlgn="base" latinLnBrk="0" hangingPunct="1">
              <a:lnSpc>
                <a:spcPct val="100000"/>
              </a:lnSpc>
              <a:spcBef>
                <a:spcPts val="0"/>
              </a:spcBef>
              <a:spcAft>
                <a:spcPts val="0"/>
              </a:spcAft>
              <a:buClrTx/>
              <a:buSzTx/>
              <a:buFontTx/>
              <a:buNone/>
              <a:tabLst/>
              <a:defRPr/>
            </a:pPr>
            <a:r>
              <a:rPr lang="en-US" sz="1200" b="1" i="0" u="none" strike="noStrike" kern="1200" dirty="0">
                <a:solidFill>
                  <a:srgbClr val="FF0000"/>
                </a:solidFill>
                <a:effectLst/>
                <a:latin typeface="+mn-lt"/>
                <a:ea typeface="+mn-ea"/>
                <a:cs typeface="+mn-cs"/>
              </a:rPr>
              <a:t>Program code: </a:t>
            </a:r>
            <a:r>
              <a:rPr lang="en-US" sz="1200" b="1" i="0" u="none" strike="noStrike" kern="1200" dirty="0" smtClean="0">
                <a:solidFill>
                  <a:srgbClr val="FF0000"/>
                </a:solidFill>
                <a:effectLst/>
                <a:latin typeface="+mn-lt"/>
                <a:ea typeface="+mn-ea"/>
                <a:cs typeface="+mn-cs"/>
              </a:rPr>
              <a:t>Be sure to update program code on this slide for your tour</a:t>
            </a:r>
          </a:p>
          <a:p>
            <a:pPr marL="0" marR="0" lvl="0" indent="0" algn="l" defTabSz="914400" rtl="0" eaLnBrk="1" fontAlgn="base" latinLnBrk="0" hangingPunct="1">
              <a:lnSpc>
                <a:spcPct val="100000"/>
              </a:lnSpc>
              <a:spcBef>
                <a:spcPts val="0"/>
              </a:spcBef>
              <a:spcAft>
                <a:spcPts val="0"/>
              </a:spcAft>
              <a:buClrTx/>
              <a:buSzTx/>
              <a:buFontTx/>
              <a:buNone/>
              <a:tabLst/>
              <a:defRPr/>
            </a:pPr>
            <a:r>
              <a:rPr lang="en-US" sz="1200" b="1" i="0" u="none" strike="noStrike" kern="1200" dirty="0" smtClean="0">
                <a:solidFill>
                  <a:srgbClr val="FF0000"/>
                </a:solidFill>
                <a:effectLst/>
                <a:latin typeface="+mn-lt"/>
                <a:ea typeface="+mn-ea"/>
                <a:cs typeface="+mn-cs"/>
              </a:rPr>
              <a:t>If yo</a:t>
            </a:r>
            <a:r>
              <a:rPr lang="en-US" sz="1200" b="1" i="0" u="none" strike="noStrike" kern="1200" baseline="0" dirty="0" smtClean="0">
                <a:solidFill>
                  <a:srgbClr val="FF0000"/>
                </a:solidFill>
                <a:effectLst/>
                <a:latin typeface="+mn-lt"/>
                <a:ea typeface="+mn-ea"/>
                <a:cs typeface="+mn-cs"/>
              </a:rPr>
              <a:t>u are mailing gift cards be sure to get participant addresses if you do not have them. Participants can email them to you or if they are comfortable sending to you directly in the chat.</a:t>
            </a:r>
            <a:endParaRPr lang="en-US" b="1" dirty="0">
              <a:solidFill>
                <a:srgbClr val="FF0000"/>
              </a:solidFill>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41</a:t>
            </a:fld>
            <a:endParaRPr lang="en-US"/>
          </a:p>
        </p:txBody>
      </p:sp>
    </p:spTree>
    <p:extLst>
      <p:ext uri="{BB962C8B-B14F-4D97-AF65-F5344CB8AC3E}">
        <p14:creationId xmlns:p14="http://schemas.microsoft.com/office/powerpoint/2010/main" val="386200148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C48782E9-4D10-4B91-829B-5BBD522DF40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406598190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C48782E9-4D10-4B91-829B-5BBD522DF40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270840664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C48782E9-4D10-4B91-829B-5BBD522DF40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17931558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C48782E9-4D10-4B91-829B-5BBD522DF403}"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320666094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C48782E9-4D10-4B91-829B-5BBD522DF403}" type="datetimeFigureOut">
              <a:rPr lang="en-US" smtClean="0"/>
              <a:t>6/28/2021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23008770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C48782E9-4D10-4B91-829B-5BBD522DF403}" type="datetimeFigureOut">
              <a:rPr lang="en-US" smtClean="0"/>
              <a:t>6/28/2021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197940383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48782E9-4D10-4B91-829B-5BBD522DF403}" type="datetimeFigureOut">
              <a:rPr lang="en-US" smtClean="0"/>
              <a:t>6/28/2021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28958606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C48782E9-4D10-4B91-829B-5BBD522DF403}"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118643700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C48782E9-4D10-4B91-829B-5BBD522DF403}"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85803394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C48782E9-4D10-4B91-829B-5BBD522DF40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285398779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C48782E9-4D10-4B91-829B-5BBD522DF403}"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80ACD6-582F-4C50-ACA0-B33F70E19888}" type="slidenum">
              <a:rPr lang="en-US" smtClean="0"/>
              <a:t>‹#›</a:t>
            </a:fld>
            <a:endParaRPr lang="en-US"/>
          </a:p>
        </p:txBody>
      </p:sp>
    </p:spTree>
    <p:extLst>
      <p:ext uri="{BB962C8B-B14F-4D97-AF65-F5344CB8AC3E}">
        <p14:creationId xmlns:p14="http://schemas.microsoft.com/office/powerpoint/2010/main" val="273088967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835152" y="0"/>
            <a:ext cx="12188952" cy="6858000"/>
          </a:xfrm>
          <a:prstGeom prst="rect">
            <a:avLst/>
          </a:prstGeom>
        </p:spPr>
      </p:pic>
      <p:sp>
        <p:nvSpPr>
          <p:cNvPr id="2" name="Title 1"/>
          <p:cNvSpPr>
            <a:spLocks noGrp="1"/>
          </p:cNvSpPr>
          <p:nvPr>
            <p:ph type="title"/>
          </p:nvPr>
        </p:nvSpPr>
        <p:spPr>
          <a:xfrm>
            <a:off x="1600201" y="915990"/>
            <a:ext cx="8758239" cy="941387"/>
          </a:xfrm>
        </p:spPr>
        <p:txBody>
          <a:bodyPr>
            <a:normAutofit/>
          </a:bodyPr>
          <a:lstStyle>
            <a:lvl1pPr>
              <a:lnSpc>
                <a:spcPts val="4000"/>
              </a:lnSpc>
              <a:defRPr sz="2800">
                <a:solidFill>
                  <a:schemeClr val="accent1"/>
                </a:solidFill>
              </a:defRPr>
            </a:lvl1pPr>
          </a:lstStyle>
          <a:p>
            <a:r>
              <a:rPr lang="en-US" dirty="0"/>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1" y="2214563"/>
            <a:ext cx="8758239" cy="2971800"/>
          </a:xfrm>
        </p:spPr>
        <p:txBody>
          <a:bodyPr>
            <a:normAutofit/>
          </a:bodyPr>
          <a:lstStyle>
            <a:lvl1pPr>
              <a:lnSpc>
                <a:spcPts val="2800"/>
              </a:lnSpc>
              <a:spcBef>
                <a:spcPts val="0"/>
              </a:spcBef>
              <a:spcAft>
                <a:spcPts val="1000"/>
              </a:spcAft>
              <a:defRPr sz="1600" baseline="0"/>
            </a:lvl1pPr>
          </a:lstStyle>
          <a:p>
            <a:pPr lvl="0"/>
            <a:r>
              <a:rPr lang="en-US" dirty="0"/>
              <a:t>Click to add body text</a:t>
            </a:r>
          </a:p>
        </p:txBody>
      </p:sp>
    </p:spTree>
    <p:extLst>
      <p:ext uri="{BB962C8B-B14F-4D97-AF65-F5344CB8AC3E}">
        <p14:creationId xmlns:p14="http://schemas.microsoft.com/office/powerpoint/2010/main" val="28961385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dirty="0"/>
              <a:t>Click to edit Master title style</a:t>
            </a:r>
          </a:p>
        </p:txBody>
      </p:sp>
    </p:spTree>
    <p:extLst>
      <p:ext uri="{BB962C8B-B14F-4D97-AF65-F5344CB8AC3E}">
        <p14:creationId xmlns:p14="http://schemas.microsoft.com/office/powerpoint/2010/main" val="421676025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210670787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48782E9-4D10-4B91-829B-5BBD522DF403}" type="datetimeFigureOut">
              <a:rPr lang="en-US" smtClean="0"/>
              <a:t>6/28/2021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B80ACD6-582F-4C50-ACA0-B33F70E19888}" type="slidenum">
              <a:rPr lang="en-US" smtClean="0"/>
              <a:t>‹#›</a:t>
            </a:fld>
            <a:endParaRPr lang="en-US"/>
          </a:p>
        </p:txBody>
      </p:sp>
    </p:spTree>
    <p:extLst>
      <p:ext uri="{BB962C8B-B14F-4D97-AF65-F5344CB8AC3E}">
        <p14:creationId xmlns:p14="http://schemas.microsoft.com/office/powerpoint/2010/main" val="82552460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4.pn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3.xml"/><Relationship Id="rId1" Type="http://schemas.openxmlformats.org/officeDocument/2006/relationships/slideLayout" Target="../slideLayouts/slideLayout13.xml"/><Relationship Id="rId4" Type="http://schemas.openxmlformats.org/officeDocument/2006/relationships/image" Target="../media/image7.jpeg"/></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xml"/><Relationship Id="rId1" Type="http://schemas.openxmlformats.org/officeDocument/2006/relationships/slideLayout" Target="../slideLayouts/slideLayout12.xml"/><Relationship Id="rId5" Type="http://schemas.openxmlformats.org/officeDocument/2006/relationships/image" Target="../media/image10.png"/><Relationship Id="rId4" Type="http://schemas.openxmlformats.org/officeDocument/2006/relationships/image" Target="../media/image9.png"/></Relationships>
</file>

<file path=ppt/slides/_rels/slide5.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5.xml"/><Relationship Id="rId1" Type="http://schemas.openxmlformats.org/officeDocument/2006/relationships/slideLayout" Target="../slideLayouts/slideLayout12.xml"/><Relationship Id="rId5" Type="http://schemas.openxmlformats.org/officeDocument/2006/relationships/image" Target="../media/image13.png"/><Relationship Id="rId4" Type="http://schemas.openxmlformats.org/officeDocument/2006/relationships/image" Target="../media/image12.png"/></Relationships>
</file>

<file path=ppt/slides/_rels/slide6.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7.xml"/><Relationship Id="rId1" Type="http://schemas.openxmlformats.org/officeDocument/2006/relationships/slideLayout" Target="../slideLayouts/slideLayout12.xml"/><Relationship Id="rId6" Type="http://schemas.openxmlformats.org/officeDocument/2006/relationships/image" Target="../media/image18.png"/><Relationship Id="rId5" Type="http://schemas.openxmlformats.org/officeDocument/2006/relationships/image" Target="../media/image17.png"/><Relationship Id="rId4" Type="http://schemas.openxmlformats.org/officeDocument/2006/relationships/image" Target="../media/image16.png"/></Relationships>
</file>

<file path=ppt/slides/_rels/slide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8.xml"/><Relationship Id="rId1" Type="http://schemas.openxmlformats.org/officeDocument/2006/relationships/slideLayout" Target="../slideLayouts/slideLayout12.xml"/><Relationship Id="rId6" Type="http://schemas.openxmlformats.org/officeDocument/2006/relationships/image" Target="../media/image22.png"/><Relationship Id="rId5" Type="http://schemas.openxmlformats.org/officeDocument/2006/relationships/image" Target="../media/image21.png"/><Relationship Id="rId4" Type="http://schemas.openxmlformats.org/officeDocument/2006/relationships/image" Target="../media/image20.png"/></Relationships>
</file>

<file path=ppt/slides/_rels/slide9.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9.xml"/><Relationship Id="rId1" Type="http://schemas.openxmlformats.org/officeDocument/2006/relationships/slideLayout" Target="../slideLayouts/slideLayout12.xml"/><Relationship Id="rId4" Type="http://schemas.openxmlformats.org/officeDocument/2006/relationships/image" Target="../media/image24.png"/></Relationships>
</file>

<file path=ppt/slides/_rels/slide10.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0.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2.xml"/><Relationship Id="rId1" Type="http://schemas.openxmlformats.org/officeDocument/2006/relationships/slideLayout" Target="../slideLayouts/slideLayout12.xml"/><Relationship Id="rId4" Type="http://schemas.openxmlformats.org/officeDocument/2006/relationships/image" Target="../media/image28.png"/></Relationships>
</file>

<file path=ppt/slides/_rels/slide13.xml.rels><?xml version="1.0" encoding="UTF-8" standalone="yes"?>
<Relationships xmlns="http://schemas.openxmlformats.org/package/2006/relationships"><Relationship Id="rId8" Type="http://schemas.openxmlformats.org/officeDocument/2006/relationships/image" Target="../media/image34.png"/><Relationship Id="rId3" Type="http://schemas.openxmlformats.org/officeDocument/2006/relationships/image" Target="../media/image29.png"/><Relationship Id="rId7" Type="http://schemas.openxmlformats.org/officeDocument/2006/relationships/image" Target="../media/image33.png"/><Relationship Id="rId2" Type="http://schemas.openxmlformats.org/officeDocument/2006/relationships/notesSlide" Target="../notesSlides/notesSlide13.xml"/><Relationship Id="rId1" Type="http://schemas.openxmlformats.org/officeDocument/2006/relationships/slideLayout" Target="../slideLayouts/slideLayout7.xml"/><Relationship Id="rId6" Type="http://schemas.openxmlformats.org/officeDocument/2006/relationships/image" Target="../media/image32.png"/><Relationship Id="rId5" Type="http://schemas.openxmlformats.org/officeDocument/2006/relationships/image" Target="../media/image31.png"/><Relationship Id="rId4" Type="http://schemas.openxmlformats.org/officeDocument/2006/relationships/image" Target="../media/image30.png"/></Relationships>
</file>

<file path=ppt/slides/_rels/slide14.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14.xml"/><Relationship Id="rId1" Type="http://schemas.openxmlformats.org/officeDocument/2006/relationships/slideLayout" Target="../slideLayouts/slideLayout13.xml"/><Relationship Id="rId5" Type="http://schemas.openxmlformats.org/officeDocument/2006/relationships/image" Target="../media/image37.jpeg"/><Relationship Id="rId4" Type="http://schemas.openxmlformats.org/officeDocument/2006/relationships/image" Target="../media/image36.jpeg"/></Relationships>
</file>

<file path=ppt/slides/_rels/slide15.xml.rels><?xml version="1.0" encoding="UTF-8" standalone="yes"?>
<Relationships xmlns="http://schemas.openxmlformats.org/package/2006/relationships"><Relationship Id="rId3" Type="http://schemas.openxmlformats.org/officeDocument/2006/relationships/image" Target="../media/image38.jpg"/><Relationship Id="rId2" Type="http://schemas.openxmlformats.org/officeDocument/2006/relationships/notesSlide" Target="../notesSlides/notesSlide15.xml"/><Relationship Id="rId1" Type="http://schemas.openxmlformats.org/officeDocument/2006/relationships/slideLayout" Target="../slideLayouts/slideLayout12.xml"/></Relationships>
</file>

<file path=ppt/slides/_rels/slide16.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16.xml"/><Relationship Id="rId1" Type="http://schemas.openxmlformats.org/officeDocument/2006/relationships/slideLayout" Target="../slideLayouts/slideLayout12.xml"/><Relationship Id="rId4" Type="http://schemas.openxmlformats.org/officeDocument/2006/relationships/image" Target="../media/image40.png"/></Relationships>
</file>

<file path=ppt/slides/_rels/slide17.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17.xml"/><Relationship Id="rId1" Type="http://schemas.openxmlformats.org/officeDocument/2006/relationships/slideLayout" Target="../slideLayouts/slideLayout12.xml"/><Relationship Id="rId4" Type="http://schemas.openxmlformats.org/officeDocument/2006/relationships/image" Target="../media/image42.png"/></Relationships>
</file>

<file path=ppt/slides/_rels/slide18.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18.xml"/><Relationship Id="rId1" Type="http://schemas.openxmlformats.org/officeDocument/2006/relationships/slideLayout" Target="../slideLayouts/slideLayout12.xml"/><Relationship Id="rId5" Type="http://schemas.openxmlformats.org/officeDocument/2006/relationships/image" Target="../media/image45.png"/><Relationship Id="rId4" Type="http://schemas.openxmlformats.org/officeDocument/2006/relationships/image" Target="../media/image44.png"/></Relationships>
</file>

<file path=ppt/slides/_rels/slide19.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19.xml"/><Relationship Id="rId1" Type="http://schemas.openxmlformats.org/officeDocument/2006/relationships/slideLayout" Target="../slideLayouts/slideLayout12.xml"/><Relationship Id="rId5" Type="http://schemas.openxmlformats.org/officeDocument/2006/relationships/image" Target="../media/image48.png"/><Relationship Id="rId4" Type="http://schemas.openxmlformats.org/officeDocument/2006/relationships/image" Target="../media/image47.png"/></Relationships>
</file>

<file path=ppt/slides/_rels/slide20.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20.xml"/><Relationship Id="rId1" Type="http://schemas.openxmlformats.org/officeDocument/2006/relationships/slideLayout" Target="../slideLayouts/slideLayout7.xml"/><Relationship Id="rId4" Type="http://schemas.openxmlformats.org/officeDocument/2006/relationships/image" Target="../media/image50.png"/></Relationships>
</file>

<file path=ppt/slides/_rels/slide21.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21.xml"/><Relationship Id="rId1" Type="http://schemas.openxmlformats.org/officeDocument/2006/relationships/slideLayout" Target="../slideLayouts/slideLayout12.xml"/><Relationship Id="rId5" Type="http://schemas.openxmlformats.org/officeDocument/2006/relationships/image" Target="../media/image53.png"/><Relationship Id="rId4" Type="http://schemas.openxmlformats.org/officeDocument/2006/relationships/image" Target="../media/image52.png"/></Relationships>
</file>

<file path=ppt/slides/_rels/slide22.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notesSlide" Target="../notesSlides/notesSlide22.xml"/><Relationship Id="rId1" Type="http://schemas.openxmlformats.org/officeDocument/2006/relationships/slideLayout" Target="../slideLayouts/slideLayout12.xml"/><Relationship Id="rId4" Type="http://schemas.openxmlformats.org/officeDocument/2006/relationships/image" Target="../media/image55.png"/></Relationships>
</file>

<file path=ppt/slides/_rels/slide23.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notesSlide" Target="../notesSlides/notesSlide23.xml"/><Relationship Id="rId1" Type="http://schemas.openxmlformats.org/officeDocument/2006/relationships/slideLayout" Target="../slideLayouts/slideLayout13.xml"/><Relationship Id="rId5" Type="http://schemas.openxmlformats.org/officeDocument/2006/relationships/image" Target="../media/image58.jpeg"/><Relationship Id="rId4" Type="http://schemas.openxmlformats.org/officeDocument/2006/relationships/image" Target="../media/image57.jpeg"/></Relationships>
</file>

<file path=ppt/slides/_rels/slide24.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notesSlide" Target="../notesSlides/notesSlide24.xml"/><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25.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26.xml"/><Relationship Id="rId1" Type="http://schemas.openxmlformats.org/officeDocument/2006/relationships/slideLayout" Target="../slideLayouts/slideLayout12.xml"/><Relationship Id="rId5" Type="http://schemas.openxmlformats.org/officeDocument/2006/relationships/image" Target="../media/image63.png"/><Relationship Id="rId4" Type="http://schemas.openxmlformats.org/officeDocument/2006/relationships/image" Target="../media/image62.png"/></Relationships>
</file>

<file path=ppt/slides/_rels/slide27.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notesSlide" Target="../notesSlides/notesSlide27.xml"/><Relationship Id="rId1" Type="http://schemas.openxmlformats.org/officeDocument/2006/relationships/slideLayout" Target="../slideLayouts/slideLayout12.xml"/><Relationship Id="rId5" Type="http://schemas.openxmlformats.org/officeDocument/2006/relationships/image" Target="../media/image66.png"/><Relationship Id="rId4" Type="http://schemas.openxmlformats.org/officeDocument/2006/relationships/image" Target="../media/image65.png"/></Relationships>
</file>

<file path=ppt/slides/_rels/slide28.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notesSlide" Target="../notesSlides/notesSlide28.xml"/><Relationship Id="rId1" Type="http://schemas.openxmlformats.org/officeDocument/2006/relationships/slideLayout" Target="../slideLayouts/slideLayout12.xml"/><Relationship Id="rId4" Type="http://schemas.openxmlformats.org/officeDocument/2006/relationships/image" Target="../media/image68.jpeg"/></Relationships>
</file>

<file path=ppt/slides/_rels/slide29.xml.rels><?xml version="1.0" encoding="UTF-8" standalone="yes"?>
<Relationships xmlns="http://schemas.openxmlformats.org/package/2006/relationships"><Relationship Id="rId3" Type="http://schemas.openxmlformats.org/officeDocument/2006/relationships/image" Target="../media/image69.png"/><Relationship Id="rId2" Type="http://schemas.openxmlformats.org/officeDocument/2006/relationships/notesSlide" Target="../notesSlides/notesSlide29.xml"/><Relationship Id="rId1" Type="http://schemas.openxmlformats.org/officeDocument/2006/relationships/slideLayout" Target="../slideLayouts/slideLayout12.xml"/><Relationship Id="rId4" Type="http://schemas.openxmlformats.org/officeDocument/2006/relationships/image" Target="../media/image70.png"/></Relationships>
</file>

<file path=ppt/slides/_rels/slide30.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30.xml"/><Relationship Id="rId1" Type="http://schemas.openxmlformats.org/officeDocument/2006/relationships/slideLayout" Target="../slideLayouts/slideLayout12.xml"/><Relationship Id="rId5" Type="http://schemas.openxmlformats.org/officeDocument/2006/relationships/image" Target="../media/image73.png"/><Relationship Id="rId4" Type="http://schemas.openxmlformats.org/officeDocument/2006/relationships/image" Target="../media/image72.png"/></Relationships>
</file>

<file path=ppt/slides/_rels/slide31.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notesSlide" Target="../notesSlides/notesSlide31.xml"/><Relationship Id="rId1" Type="http://schemas.openxmlformats.org/officeDocument/2006/relationships/slideLayout" Target="../slideLayouts/slideLayout12.xml"/><Relationship Id="rId5" Type="http://schemas.openxmlformats.org/officeDocument/2006/relationships/image" Target="../media/image76.png"/><Relationship Id="rId4" Type="http://schemas.openxmlformats.org/officeDocument/2006/relationships/image" Target="../media/image75.png"/></Relationships>
</file>

<file path=ppt/slides/_rels/slide32.xml.rels><?xml version="1.0" encoding="UTF-8" standalone="yes"?>
<Relationships xmlns="http://schemas.openxmlformats.org/package/2006/relationships"><Relationship Id="rId3" Type="http://schemas.openxmlformats.org/officeDocument/2006/relationships/image" Target="../media/image77.jpeg"/><Relationship Id="rId2" Type="http://schemas.openxmlformats.org/officeDocument/2006/relationships/notesSlide" Target="../notesSlides/notesSlide32.xml"/><Relationship Id="rId1" Type="http://schemas.openxmlformats.org/officeDocument/2006/relationships/slideLayout" Target="../slideLayouts/slideLayout13.xml"/><Relationship Id="rId5" Type="http://schemas.openxmlformats.org/officeDocument/2006/relationships/image" Target="../media/image79.png"/><Relationship Id="rId4" Type="http://schemas.openxmlformats.org/officeDocument/2006/relationships/image" Target="../media/image78.jpeg"/></Relationships>
</file>

<file path=ppt/slides/_rels/slide33.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notesSlide" Target="../notesSlides/notesSlide33.xml"/><Relationship Id="rId1" Type="http://schemas.openxmlformats.org/officeDocument/2006/relationships/slideLayout" Target="../slideLayouts/slideLayout12.xml"/><Relationship Id="rId5" Type="http://schemas.openxmlformats.org/officeDocument/2006/relationships/image" Target="../media/image82.png"/><Relationship Id="rId4" Type="http://schemas.openxmlformats.org/officeDocument/2006/relationships/image" Target="../media/image81.png"/></Relationships>
</file>

<file path=ppt/slides/_rels/slide34.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34.xml"/><Relationship Id="rId1" Type="http://schemas.openxmlformats.org/officeDocument/2006/relationships/slideLayout" Target="../slideLayouts/slideLayout12.xml"/><Relationship Id="rId4" Type="http://schemas.openxmlformats.org/officeDocument/2006/relationships/image" Target="../media/image84.png"/></Relationships>
</file>

<file path=ppt/slides/_rels/slide35.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35.xml"/><Relationship Id="rId1" Type="http://schemas.openxmlformats.org/officeDocument/2006/relationships/slideLayout" Target="../slideLayouts/slideLayout12.xml"/><Relationship Id="rId4" Type="http://schemas.openxmlformats.org/officeDocument/2006/relationships/image" Target="../media/image86.png"/></Relationships>
</file>

<file path=ppt/slides/_rels/slide36.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36.xml"/><Relationship Id="rId1" Type="http://schemas.openxmlformats.org/officeDocument/2006/relationships/slideLayout" Target="../slideLayouts/slideLayout12.xml"/><Relationship Id="rId4" Type="http://schemas.openxmlformats.org/officeDocument/2006/relationships/image" Target="../media/image88.png"/></Relationships>
</file>

<file path=ppt/slides/_rels/slide37.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notesSlide" Target="../notesSlides/notesSlide37.xml"/><Relationship Id="rId1" Type="http://schemas.openxmlformats.org/officeDocument/2006/relationships/slideLayout" Target="../slideLayouts/slideLayout12.xml"/><Relationship Id="rId5" Type="http://schemas.openxmlformats.org/officeDocument/2006/relationships/image" Target="../media/image91.png"/><Relationship Id="rId4" Type="http://schemas.openxmlformats.org/officeDocument/2006/relationships/image" Target="../media/image90.png"/></Relationships>
</file>

<file path=ppt/slides/_rels/slide38.xml.rels><?xml version="1.0" encoding="UTF-8" standalone="yes"?>
<Relationships xmlns="http://schemas.openxmlformats.org/package/2006/relationships"><Relationship Id="rId3" Type="http://schemas.openxmlformats.org/officeDocument/2006/relationships/image" Target="../media/image92.png"/><Relationship Id="rId2" Type="http://schemas.openxmlformats.org/officeDocument/2006/relationships/notesSlide" Target="../notesSlides/notesSlide38.xml"/><Relationship Id="rId1" Type="http://schemas.openxmlformats.org/officeDocument/2006/relationships/slideLayout" Target="../slideLayouts/slideLayout12.xml"/><Relationship Id="rId6" Type="http://schemas.openxmlformats.org/officeDocument/2006/relationships/image" Target="../media/image95.png"/><Relationship Id="rId5" Type="http://schemas.openxmlformats.org/officeDocument/2006/relationships/image" Target="../media/image94.png"/><Relationship Id="rId4" Type="http://schemas.openxmlformats.org/officeDocument/2006/relationships/image" Target="../media/image93.png"/></Relationships>
</file>

<file path=ppt/slides/_rels/slide39.xml.rels><?xml version="1.0" encoding="UTF-8" standalone="yes"?>
<Relationships xmlns="http://schemas.openxmlformats.org/package/2006/relationships"><Relationship Id="rId3" Type="http://schemas.openxmlformats.org/officeDocument/2006/relationships/image" Target="../media/image96.png"/><Relationship Id="rId2" Type="http://schemas.openxmlformats.org/officeDocument/2006/relationships/notesSlide" Target="../notesSlides/notesSlide39.xml"/><Relationship Id="rId1" Type="http://schemas.openxmlformats.org/officeDocument/2006/relationships/slideLayout" Target="../slideLayouts/slideLayout12.xml"/><Relationship Id="rId6" Type="http://schemas.openxmlformats.org/officeDocument/2006/relationships/image" Target="../media/image99.png"/><Relationship Id="rId5" Type="http://schemas.openxmlformats.org/officeDocument/2006/relationships/image" Target="../media/image98.png"/><Relationship Id="rId4" Type="http://schemas.openxmlformats.org/officeDocument/2006/relationships/image" Target="../media/image97.png"/></Relationships>
</file>

<file path=ppt/slides/_rels/slide40.xml.rels><?xml version="1.0" encoding="UTF-8" standalone="yes"?>
<Relationships xmlns="http://schemas.openxmlformats.org/package/2006/relationships"><Relationship Id="rId3" Type="http://schemas.openxmlformats.org/officeDocument/2006/relationships/image" Target="../media/image100.png"/><Relationship Id="rId2" Type="http://schemas.openxmlformats.org/officeDocument/2006/relationships/notesSlide" Target="../notesSlides/notesSlide40.xml"/><Relationship Id="rId1" Type="http://schemas.openxmlformats.org/officeDocument/2006/relationships/slideLayout" Target="../slideLayouts/slideLayout14.xml"/></Relationships>
</file>

<file path=ppt/slides/_rels/slide41.xml.rels><?xml version="1.0" encoding="UTF-8" standalone="yes"?>
<Relationships xmlns="http://schemas.openxmlformats.org/package/2006/relationships"><Relationship Id="rId3" Type="http://schemas.openxmlformats.org/officeDocument/2006/relationships/image" Target="../media/image101.png"/><Relationship Id="rId2" Type="http://schemas.openxmlformats.org/officeDocument/2006/relationships/notesSlide" Target="../notesSlides/notesSlide41.xml"/><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6276AF43-7112-45B7-B95A-056C3E383B83}"/>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0" y="525693"/>
            <a:ext cx="7571261" cy="5919019"/>
          </a:xfrm>
          <a:prstGeom prst="rect">
            <a:avLst/>
          </a:prstGeom>
        </p:spPr>
      </p:pic>
      <p:pic>
        <p:nvPicPr>
          <p:cNvPr id="1026" name="Picture 5" descr="https://www.nokidhungry.org/sites/default/files/2020-04/cookingmatters2020-eSig.png">
            <a:extLst>
              <a:ext uri="{FF2B5EF4-FFF2-40B4-BE49-F238E27FC236}">
                <a16:creationId xmlns:a16="http://schemas.microsoft.com/office/drawing/2014/main" id="{B49AFB2A-1AB3-4E2F-818F-C437D301CA1C}"/>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740981" y="5078837"/>
            <a:ext cx="4006963" cy="11809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55340173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2C1EF5B1-F5DF-4838-B85A-7D900A0A0FD9}"/>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2412" t="4389" r="5049"/>
          <a:stretch/>
        </p:blipFill>
        <p:spPr>
          <a:xfrm>
            <a:off x="2938170" y="548640"/>
            <a:ext cx="6463287" cy="5836920"/>
          </a:xfrm>
          <a:prstGeom prst="roundRect">
            <a:avLst/>
          </a:prstGeom>
        </p:spPr>
      </p:pic>
    </p:spTree>
    <p:extLst>
      <p:ext uri="{BB962C8B-B14F-4D97-AF65-F5344CB8AC3E}">
        <p14:creationId xmlns:p14="http://schemas.microsoft.com/office/powerpoint/2010/main" val="57089614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8" y="4118939"/>
            <a:ext cx="3168368" cy="1015663"/>
          </a:xfrm>
          <a:prstGeom prst="rect">
            <a:avLst/>
          </a:prstGeom>
        </p:spPr>
        <p:txBody>
          <a:bodyPr wrap="none">
            <a:spAutoFit/>
          </a:bodyPr>
          <a:lstStyle/>
          <a:p>
            <a:r>
              <a:rPr lang="en-US" sz="6000" dirty="0"/>
              <a:t>PRODUCE</a:t>
            </a:r>
          </a:p>
        </p:txBody>
      </p:sp>
      <p:pic>
        <p:nvPicPr>
          <p:cNvPr id="4" name="Picture 3" descr="Thrifty Produce, Palm Bay FL | peppers | Rusty Clark ..."/>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7535056" y="3432749"/>
            <a:ext cx="4656944" cy="2323475"/>
          </a:xfrm>
          <a:prstGeom prst="rect">
            <a:avLst/>
          </a:prstGeom>
        </p:spPr>
      </p:pic>
      <p:pic>
        <p:nvPicPr>
          <p:cNvPr id="5" name="Picture 4" descr="produce for the week | Made a trip to the Sunday farmer's ..."/>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29981" y="1079293"/>
            <a:ext cx="6222540" cy="2368447"/>
          </a:xfrm>
          <a:prstGeom prst="rect">
            <a:avLst/>
          </a:prstGeom>
        </p:spPr>
      </p:pic>
    </p:spTree>
    <p:extLst>
      <p:ext uri="{BB962C8B-B14F-4D97-AF65-F5344CB8AC3E}">
        <p14:creationId xmlns:p14="http://schemas.microsoft.com/office/powerpoint/2010/main" val="384996234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755C7CA-E347-43F1-B76E-6988420E1644}"/>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7926" r="8762"/>
          <a:stretch/>
        </p:blipFill>
        <p:spPr>
          <a:xfrm>
            <a:off x="235132" y="671514"/>
            <a:ext cx="3868675" cy="5514975"/>
          </a:xfrm>
          <a:prstGeom prst="rect">
            <a:avLst/>
          </a:prstGeom>
        </p:spPr>
      </p:pic>
      <p:pic>
        <p:nvPicPr>
          <p:cNvPr id="4" name="Picture 3">
            <a:extLst>
              <a:ext uri="{FF2B5EF4-FFF2-40B4-BE49-F238E27FC236}">
                <a16:creationId xmlns:a16="http://schemas.microsoft.com/office/drawing/2014/main" id="{81EBAD49-D21E-47B5-AE46-8C1873B9F2F3}"/>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8009" r="7737"/>
          <a:stretch/>
        </p:blipFill>
        <p:spPr>
          <a:xfrm>
            <a:off x="4324145" y="671514"/>
            <a:ext cx="3638747" cy="5514975"/>
          </a:xfrm>
          <a:prstGeom prst="rect">
            <a:avLst/>
          </a:prstGeom>
        </p:spPr>
      </p:pic>
      <p:pic>
        <p:nvPicPr>
          <p:cNvPr id="5" name="Picture 4">
            <a:extLst>
              <a:ext uri="{FF2B5EF4-FFF2-40B4-BE49-F238E27FC236}">
                <a16:creationId xmlns:a16="http://schemas.microsoft.com/office/drawing/2014/main" id="{970D6791-E9AD-4FE5-BD4E-E7C7E690554F}"/>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l="4971" t="4139" r="5039" b="1762"/>
          <a:stretch/>
        </p:blipFill>
        <p:spPr>
          <a:xfrm>
            <a:off x="8183233" y="671514"/>
            <a:ext cx="3868675" cy="5514975"/>
          </a:xfrm>
          <a:prstGeom prst="rect">
            <a:avLst/>
          </a:prstGeom>
        </p:spPr>
      </p:pic>
    </p:spTree>
    <p:extLst>
      <p:ext uri="{BB962C8B-B14F-4D97-AF65-F5344CB8AC3E}">
        <p14:creationId xmlns:p14="http://schemas.microsoft.com/office/powerpoint/2010/main" val="41474750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7294" y="288360"/>
            <a:ext cx="6088706" cy="461665"/>
          </a:xfrm>
          <a:prstGeom prst="rect">
            <a:avLst/>
          </a:prstGeom>
          <a:noFill/>
        </p:spPr>
        <p:txBody>
          <a:bodyPr wrap="square" rtlCol="0">
            <a:spAutoFit/>
          </a:bodyPr>
          <a:lstStyle/>
          <a:p>
            <a:r>
              <a:rPr lang="en-US" sz="2400" b="1" dirty="0">
                <a:solidFill>
                  <a:schemeClr val="accent6"/>
                </a:solidFill>
                <a:latin typeface="Arial" panose="020B0604020202020204" pitchFamily="34" charset="0"/>
                <a:cs typeface="Arial" panose="020B0604020202020204" pitchFamily="34" charset="0"/>
              </a:rPr>
              <a:t>TIP: Purchase fresh produce in season. </a:t>
            </a:r>
          </a:p>
        </p:txBody>
      </p:sp>
      <p:pic>
        <p:nvPicPr>
          <p:cNvPr id="2" name="Picture 1"/>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881610" y="825634"/>
            <a:ext cx="4879553" cy="5513173"/>
          </a:xfrm>
          <a:prstGeom prst="rect">
            <a:avLst/>
          </a:prstGeom>
        </p:spPr>
      </p:pic>
      <p:pic>
        <p:nvPicPr>
          <p:cNvPr id="3" name="Picture 2"/>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5964819" y="288360"/>
            <a:ext cx="4912886" cy="5385866"/>
          </a:xfrm>
          <a:prstGeom prst="rect">
            <a:avLst/>
          </a:prstGeom>
        </p:spPr>
      </p:pic>
      <p:pic>
        <p:nvPicPr>
          <p:cNvPr id="4" name="Picture 3"/>
          <p:cNvPicPr>
            <a:picLocks noChangeAspect="1"/>
          </p:cNvPicPr>
          <p:nvPr/>
        </p:nvPicPr>
        <p:blipFill>
          <a:blip r:embed="rId5"/>
          <a:stretch>
            <a:fillRect/>
          </a:stretch>
        </p:blipFill>
        <p:spPr>
          <a:xfrm>
            <a:off x="5976111" y="6014956"/>
            <a:ext cx="5338210" cy="509829"/>
          </a:xfrm>
          <a:prstGeom prst="rect">
            <a:avLst/>
          </a:prstGeom>
        </p:spPr>
      </p:pic>
    </p:spTree>
    <p:extLst>
      <p:ext uri="{BB962C8B-B14F-4D97-AF65-F5344CB8AC3E}">
        <p14:creationId xmlns:p14="http://schemas.microsoft.com/office/powerpoint/2010/main" val="292662138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254441" y="579122"/>
            <a:ext cx="9650123" cy="5905500"/>
          </a:xfrm>
          <a:prstGeom prst="rect">
            <a:avLst/>
          </a:prstGeom>
        </p:spPr>
      </p:pic>
    </p:spTree>
    <p:extLst>
      <p:ext uri="{BB962C8B-B14F-4D97-AF65-F5344CB8AC3E}">
        <p14:creationId xmlns:p14="http://schemas.microsoft.com/office/powerpoint/2010/main" val="25720522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38A61486-CAA7-48CC-920C-D58A3DD7B3A3}"/>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357549" y="542805"/>
            <a:ext cx="3263688" cy="5050459"/>
          </a:xfrm>
          <a:prstGeom prst="rect">
            <a:avLst/>
          </a:prstGeom>
        </p:spPr>
      </p:pic>
      <p:pic>
        <p:nvPicPr>
          <p:cNvPr id="4" name="Picture 3">
            <a:extLst>
              <a:ext uri="{FF2B5EF4-FFF2-40B4-BE49-F238E27FC236}">
                <a16:creationId xmlns:a16="http://schemas.microsoft.com/office/drawing/2014/main" id="{AE75285D-8780-4D3C-B595-FB216DF4580C}"/>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5642358" y="807080"/>
            <a:ext cx="3273049" cy="4786184"/>
          </a:xfrm>
          <a:prstGeom prst="rect">
            <a:avLst/>
          </a:prstGeom>
        </p:spPr>
      </p:pic>
      <p:pic>
        <p:nvPicPr>
          <p:cNvPr id="5" name="Picture 4">
            <a:extLst>
              <a:ext uri="{FF2B5EF4-FFF2-40B4-BE49-F238E27FC236}">
                <a16:creationId xmlns:a16="http://schemas.microsoft.com/office/drawing/2014/main" id="{8547C418-9E78-4CB5-9CE7-682768F0335C}"/>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l="2371" r="2833" b="6414"/>
          <a:stretch/>
        </p:blipFill>
        <p:spPr>
          <a:xfrm>
            <a:off x="8276284" y="333211"/>
            <a:ext cx="3565196" cy="4582725"/>
          </a:xfrm>
          <a:prstGeom prst="rect">
            <a:avLst/>
          </a:prstGeom>
        </p:spPr>
      </p:pic>
      <p:sp>
        <p:nvSpPr>
          <p:cNvPr id="8" name="TextBox 7"/>
          <p:cNvSpPr txBox="1"/>
          <p:nvPr/>
        </p:nvSpPr>
        <p:spPr>
          <a:xfrm>
            <a:off x="4221480" y="6111424"/>
            <a:ext cx="8412480"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Find fruits canned in 100% juice instead of syrup. </a:t>
            </a:r>
          </a:p>
        </p:txBody>
      </p:sp>
      <p:pic>
        <p:nvPicPr>
          <p:cNvPr id="3" name="Picture 2">
            <a:extLst>
              <a:ext uri="{FF2B5EF4-FFF2-40B4-BE49-F238E27FC236}">
                <a16:creationId xmlns:a16="http://schemas.microsoft.com/office/drawing/2014/main" id="{7388B134-A1BE-4DD0-B286-EF21E708D6D2}"/>
              </a:ext>
            </a:extLst>
          </p:cNvPr>
          <p:cNvPicPr>
            <a:picLocks noChangeAspect="1"/>
          </p:cNvPicPr>
          <p:nvPr/>
        </p:nvPicPr>
        <p:blipFill rotWithShape="1">
          <a:blip r:embed="rId6" cstate="email">
            <a:extLst>
              <a:ext uri="{28A0092B-C50C-407E-A947-70E740481C1C}">
                <a14:useLocalDpi xmlns:a14="http://schemas.microsoft.com/office/drawing/2010/main"/>
              </a:ext>
            </a:extLst>
          </a:blip>
          <a:srcRect/>
          <a:stretch/>
        </p:blipFill>
        <p:spPr>
          <a:xfrm>
            <a:off x="2378668" y="363691"/>
            <a:ext cx="3382051" cy="4639191"/>
          </a:xfrm>
          <a:prstGeom prst="rect">
            <a:avLst/>
          </a:prstGeom>
        </p:spPr>
      </p:pic>
    </p:spTree>
    <p:extLst>
      <p:ext uri="{BB962C8B-B14F-4D97-AF65-F5344CB8AC3E}">
        <p14:creationId xmlns:p14="http://schemas.microsoft.com/office/powerpoint/2010/main" val="371232478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C5D1A467-9D93-4F1C-BFC5-8507AEF13530}"/>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7537" r="6610" b="3486"/>
          <a:stretch/>
        </p:blipFill>
        <p:spPr>
          <a:xfrm>
            <a:off x="5592298" y="426720"/>
            <a:ext cx="3742441" cy="5135094"/>
          </a:xfrm>
          <a:prstGeom prst="rect">
            <a:avLst/>
          </a:prstGeom>
        </p:spPr>
      </p:pic>
      <p:pic>
        <p:nvPicPr>
          <p:cNvPr id="3" name="Picture 2">
            <a:extLst>
              <a:ext uri="{FF2B5EF4-FFF2-40B4-BE49-F238E27FC236}">
                <a16:creationId xmlns:a16="http://schemas.microsoft.com/office/drawing/2014/main" id="{291B8777-A7DD-43CC-B008-3898074A52A7}"/>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4708" r="4571"/>
          <a:stretch/>
        </p:blipFill>
        <p:spPr>
          <a:xfrm>
            <a:off x="1058945" y="426720"/>
            <a:ext cx="3742440" cy="5135094"/>
          </a:xfrm>
          <a:prstGeom prst="rect">
            <a:avLst/>
          </a:prstGeom>
        </p:spPr>
      </p:pic>
      <p:pic>
        <p:nvPicPr>
          <p:cNvPr id="4" name="Picture 3">
            <a:extLst>
              <a:ext uri="{FF2B5EF4-FFF2-40B4-BE49-F238E27FC236}">
                <a16:creationId xmlns:a16="http://schemas.microsoft.com/office/drawing/2014/main" id="{11E653F2-3A0A-4754-9282-0845377577EF}"/>
              </a:ext>
            </a:extLst>
          </p:cNvPr>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1058945" y="5561813"/>
            <a:ext cx="3812504" cy="723900"/>
          </a:xfrm>
          <a:prstGeom prst="rect">
            <a:avLst/>
          </a:prstGeom>
        </p:spPr>
      </p:pic>
      <p:pic>
        <p:nvPicPr>
          <p:cNvPr id="5" name="Picture 4">
            <a:extLst>
              <a:ext uri="{FF2B5EF4-FFF2-40B4-BE49-F238E27FC236}">
                <a16:creationId xmlns:a16="http://schemas.microsoft.com/office/drawing/2014/main" id="{1FDDA0D4-537A-4205-846B-A2713673576E}"/>
              </a:ext>
            </a:extLst>
          </p:cNvPr>
          <p:cNvPicPr>
            <a:picLocks noChangeAspect="1"/>
          </p:cNvPicPr>
          <p:nvPr/>
        </p:nvPicPr>
        <p:blipFill>
          <a:blip r:embed="rId6" cstate="email">
            <a:extLst>
              <a:ext uri="{28A0092B-C50C-407E-A947-70E740481C1C}">
                <a14:useLocalDpi xmlns:a14="http://schemas.microsoft.com/office/drawing/2010/main"/>
              </a:ext>
            </a:extLst>
          </a:blip>
          <a:stretch>
            <a:fillRect/>
          </a:stretch>
        </p:blipFill>
        <p:spPr>
          <a:xfrm>
            <a:off x="5592297" y="5561813"/>
            <a:ext cx="3773864" cy="723900"/>
          </a:xfrm>
          <a:prstGeom prst="rect">
            <a:avLst/>
          </a:prstGeom>
        </p:spPr>
      </p:pic>
      <p:sp>
        <p:nvSpPr>
          <p:cNvPr id="8" name="TextBox 7"/>
          <p:cNvSpPr txBox="1"/>
          <p:nvPr/>
        </p:nvSpPr>
        <p:spPr>
          <a:xfrm>
            <a:off x="8929312" y="1055275"/>
            <a:ext cx="2392680" cy="1938992"/>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Look for “low-sodium” or “no salt added” canned veggies and beans. </a:t>
            </a:r>
          </a:p>
        </p:txBody>
      </p:sp>
    </p:spTree>
    <p:extLst>
      <p:ext uri="{BB962C8B-B14F-4D97-AF65-F5344CB8AC3E}">
        <p14:creationId xmlns:p14="http://schemas.microsoft.com/office/powerpoint/2010/main" val="402379424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6E85532B-FA54-4AFF-8813-A5FE16B23381}"/>
              </a:ext>
            </a:extLst>
          </p:cNvPr>
          <p:cNvPicPr>
            <a:picLocks noChangeAspect="1"/>
          </p:cNvPicPr>
          <p:nvPr/>
        </p:nvPicPr>
        <p:blipFill>
          <a:blip r:embed="rId3"/>
          <a:stretch>
            <a:fillRect/>
          </a:stretch>
        </p:blipFill>
        <p:spPr>
          <a:xfrm>
            <a:off x="1507258" y="371475"/>
            <a:ext cx="4266119" cy="6115051"/>
          </a:xfrm>
          <a:prstGeom prst="rect">
            <a:avLst/>
          </a:prstGeom>
        </p:spPr>
      </p:pic>
      <p:pic>
        <p:nvPicPr>
          <p:cNvPr id="3" name="Picture 2">
            <a:extLst>
              <a:ext uri="{FF2B5EF4-FFF2-40B4-BE49-F238E27FC236}">
                <a16:creationId xmlns:a16="http://schemas.microsoft.com/office/drawing/2014/main" id="{BB9054A5-226E-4086-81CA-7B86C5D1508C}"/>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6418626" y="428626"/>
            <a:ext cx="4629589" cy="6000751"/>
          </a:xfrm>
          <a:prstGeom prst="rect">
            <a:avLst/>
          </a:prstGeom>
        </p:spPr>
      </p:pic>
      <p:sp>
        <p:nvSpPr>
          <p:cNvPr id="4" name="Oval 3"/>
          <p:cNvSpPr/>
          <p:nvPr/>
        </p:nvSpPr>
        <p:spPr>
          <a:xfrm>
            <a:off x="9286875" y="5472114"/>
            <a:ext cx="628651" cy="242887"/>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p>
        </p:txBody>
      </p:sp>
    </p:spTree>
    <p:extLst>
      <p:ext uri="{BB962C8B-B14F-4D97-AF65-F5344CB8AC3E}">
        <p14:creationId xmlns:p14="http://schemas.microsoft.com/office/powerpoint/2010/main" val="287414592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438462" y="275532"/>
            <a:ext cx="3728357"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Buy whole produce. </a:t>
            </a:r>
          </a:p>
        </p:txBody>
      </p:sp>
      <p:pic>
        <p:nvPicPr>
          <p:cNvPr id="2" name="Picture 1">
            <a:extLst>
              <a:ext uri="{FF2B5EF4-FFF2-40B4-BE49-F238E27FC236}">
                <a16:creationId xmlns:a16="http://schemas.microsoft.com/office/drawing/2014/main" id="{D2C23D13-DAF9-4429-AD40-3EA23302DC05}"/>
              </a:ext>
            </a:extLst>
          </p:cNvPr>
          <p:cNvPicPr>
            <a:picLocks noChangeAspect="1"/>
          </p:cNvPicPr>
          <p:nvPr/>
        </p:nvPicPr>
        <p:blipFill>
          <a:blip r:embed="rId3"/>
          <a:stretch>
            <a:fillRect/>
          </a:stretch>
        </p:blipFill>
        <p:spPr>
          <a:xfrm>
            <a:off x="438462" y="983795"/>
            <a:ext cx="11753538" cy="5690981"/>
          </a:xfrm>
          <a:prstGeom prst="rect">
            <a:avLst/>
          </a:prstGeom>
        </p:spPr>
      </p:pic>
    </p:spTree>
    <p:extLst>
      <p:ext uri="{BB962C8B-B14F-4D97-AF65-F5344CB8AC3E}">
        <p14:creationId xmlns:p14="http://schemas.microsoft.com/office/powerpoint/2010/main" val="88210503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738121" y="1996887"/>
            <a:ext cx="8757547" cy="3448051"/>
          </a:xfrm>
          <a:prstGeom prst="rect">
            <a:avLst/>
          </a:prstGeom>
        </p:spPr>
      </p:pic>
      <p:sp>
        <p:nvSpPr>
          <p:cNvPr id="3" name="Rectangle 2"/>
          <p:cNvSpPr/>
          <p:nvPr/>
        </p:nvSpPr>
        <p:spPr>
          <a:xfrm>
            <a:off x="666629" y="1535221"/>
            <a:ext cx="10900532" cy="523220"/>
          </a:xfrm>
          <a:prstGeom prst="rect">
            <a:avLst/>
          </a:prstGeom>
        </p:spPr>
        <p:txBody>
          <a:bodyPr wrap="square">
            <a:spAutoFit/>
          </a:bodyPr>
          <a:lstStyle/>
          <a:p>
            <a:pPr algn="ctr"/>
            <a:r>
              <a:rPr lang="en-US" sz="2800" b="1" dirty="0"/>
              <a:t>COMPARING UNIT PRICES—NO MATH!</a:t>
            </a:r>
          </a:p>
        </p:txBody>
      </p:sp>
    </p:spTree>
    <p:extLst>
      <p:ext uri="{BB962C8B-B14F-4D97-AF65-F5344CB8AC3E}">
        <p14:creationId xmlns:p14="http://schemas.microsoft.com/office/powerpoint/2010/main" val="201275808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754863" y="1105202"/>
            <a:ext cx="5358262" cy="523220"/>
          </a:xfrm>
          <a:prstGeom prst="rect">
            <a:avLst/>
          </a:prstGeom>
        </p:spPr>
        <p:txBody>
          <a:bodyPr wrap="none">
            <a:spAutoFit/>
          </a:bodyPr>
          <a:lstStyle/>
          <a:p>
            <a:r>
              <a:rPr lang="en-US" sz="2800" b="1" dirty="0"/>
              <a:t>COMPARING UNIT PRICES—MATH!</a:t>
            </a:r>
          </a:p>
        </p:txBody>
      </p:sp>
      <p:pic>
        <p:nvPicPr>
          <p:cNvPr id="3" name="Picture 2"/>
          <p:cNvPicPr>
            <a:picLocks noChangeAspect="1"/>
          </p:cNvPicPr>
          <p:nvPr/>
        </p:nvPicPr>
        <p:blipFill>
          <a:blip r:embed="rId3"/>
          <a:stretch>
            <a:fillRect/>
          </a:stretch>
        </p:blipFill>
        <p:spPr>
          <a:xfrm>
            <a:off x="639805" y="2267731"/>
            <a:ext cx="6889763" cy="2306660"/>
          </a:xfrm>
          <a:prstGeom prst="rect">
            <a:avLst/>
          </a:prstGeom>
        </p:spPr>
      </p:pic>
      <p:pic>
        <p:nvPicPr>
          <p:cNvPr id="4" name="Picture 3"/>
          <p:cNvPicPr>
            <a:picLocks noChangeAspect="1"/>
          </p:cNvPicPr>
          <p:nvPr/>
        </p:nvPicPr>
        <p:blipFill>
          <a:blip r:embed="rId4"/>
          <a:stretch>
            <a:fillRect/>
          </a:stretch>
        </p:blipFill>
        <p:spPr>
          <a:xfrm>
            <a:off x="7777906" y="1997073"/>
            <a:ext cx="3105150" cy="2847975"/>
          </a:xfrm>
          <a:prstGeom prst="rect">
            <a:avLst/>
          </a:prstGeom>
          <a:ln>
            <a:solidFill>
              <a:schemeClr val="accent6"/>
            </a:solidFill>
          </a:ln>
        </p:spPr>
      </p:pic>
    </p:spTree>
    <p:extLst>
      <p:ext uri="{BB962C8B-B14F-4D97-AF65-F5344CB8AC3E}">
        <p14:creationId xmlns:p14="http://schemas.microsoft.com/office/powerpoint/2010/main" val="65503218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E792AAB7-D286-47E5-9DC5-018066DDAAB9}"/>
              </a:ext>
            </a:extLst>
          </p:cNvPr>
          <p:cNvSpPr txBox="1"/>
          <p:nvPr/>
        </p:nvSpPr>
        <p:spPr>
          <a:xfrm>
            <a:off x="5894366" y="130057"/>
            <a:ext cx="4529399" cy="830997"/>
          </a:xfrm>
          <a:prstGeom prst="rect">
            <a:avLst/>
          </a:prstGeom>
          <a:noFill/>
        </p:spPr>
        <p:txBody>
          <a:bodyPr wrap="square" rtlCol="0">
            <a:spAutoFit/>
          </a:bodyPr>
          <a:lstStyle/>
          <a:p>
            <a:pPr algn="ctr"/>
            <a:r>
              <a:rPr lang="en-US" sz="4800" b="1" dirty="0">
                <a:solidFill>
                  <a:srgbClr val="CC0066"/>
                </a:solidFill>
              </a:rPr>
              <a:t>100% Juice</a:t>
            </a:r>
          </a:p>
        </p:txBody>
      </p:sp>
      <p:sp>
        <p:nvSpPr>
          <p:cNvPr id="5" name="TextBox 4">
            <a:extLst>
              <a:ext uri="{FF2B5EF4-FFF2-40B4-BE49-F238E27FC236}">
                <a16:creationId xmlns:a16="http://schemas.microsoft.com/office/drawing/2014/main" id="{38B2C513-26F7-4B7B-B714-AE656D9E646C}"/>
              </a:ext>
            </a:extLst>
          </p:cNvPr>
          <p:cNvSpPr txBox="1"/>
          <p:nvPr/>
        </p:nvSpPr>
        <p:spPr>
          <a:xfrm>
            <a:off x="1546677" y="103669"/>
            <a:ext cx="4422419" cy="830997"/>
          </a:xfrm>
          <a:prstGeom prst="rect">
            <a:avLst/>
          </a:prstGeom>
          <a:noFill/>
        </p:spPr>
        <p:txBody>
          <a:bodyPr wrap="square" rtlCol="0">
            <a:spAutoFit/>
          </a:bodyPr>
          <a:lstStyle/>
          <a:p>
            <a:pPr algn="ctr"/>
            <a:r>
              <a:rPr lang="en-US" sz="4800" b="1" dirty="0">
                <a:solidFill>
                  <a:srgbClr val="CC0066"/>
                </a:solidFill>
              </a:rPr>
              <a:t>Cocktail Juice</a:t>
            </a:r>
          </a:p>
        </p:txBody>
      </p:sp>
      <p:pic>
        <p:nvPicPr>
          <p:cNvPr id="6" name="Picture 5">
            <a:extLst>
              <a:ext uri="{FF2B5EF4-FFF2-40B4-BE49-F238E27FC236}">
                <a16:creationId xmlns:a16="http://schemas.microsoft.com/office/drawing/2014/main" id="{DB63E38E-5ABF-4062-BD20-2906A779519A}"/>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2206993" y="961054"/>
            <a:ext cx="3047387" cy="4407562"/>
          </a:xfrm>
          <a:prstGeom prst="rect">
            <a:avLst/>
          </a:prstGeom>
        </p:spPr>
      </p:pic>
      <p:pic>
        <p:nvPicPr>
          <p:cNvPr id="7" name="Picture 6">
            <a:extLst>
              <a:ext uri="{FF2B5EF4-FFF2-40B4-BE49-F238E27FC236}">
                <a16:creationId xmlns:a16="http://schemas.microsoft.com/office/drawing/2014/main" id="{4B45C922-4964-4062-ABE4-927605F0F082}"/>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1662400" y="4660879"/>
            <a:ext cx="4136571" cy="1415471"/>
          </a:xfrm>
          <a:prstGeom prst="rect">
            <a:avLst/>
          </a:prstGeom>
        </p:spPr>
      </p:pic>
      <p:pic>
        <p:nvPicPr>
          <p:cNvPr id="8" name="Picture 7">
            <a:extLst>
              <a:ext uri="{FF2B5EF4-FFF2-40B4-BE49-F238E27FC236}">
                <a16:creationId xmlns:a16="http://schemas.microsoft.com/office/drawing/2014/main" id="{0F5F70E4-31CF-4758-927D-BD07F6F891B8}"/>
              </a:ext>
            </a:extLst>
          </p:cNvPr>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6513689" y="934666"/>
            <a:ext cx="3279452" cy="4531588"/>
          </a:xfrm>
          <a:prstGeom prst="rect">
            <a:avLst/>
          </a:prstGeom>
        </p:spPr>
      </p:pic>
      <p:pic>
        <p:nvPicPr>
          <p:cNvPr id="9" name="Picture 8">
            <a:extLst>
              <a:ext uri="{FF2B5EF4-FFF2-40B4-BE49-F238E27FC236}">
                <a16:creationId xmlns:a16="http://schemas.microsoft.com/office/drawing/2014/main" id="{92771107-8068-4F4E-8E56-B01613E45937}"/>
              </a:ext>
            </a:extLst>
          </p:cNvPr>
          <p:cNvPicPr>
            <a:picLocks noChangeAspect="1"/>
          </p:cNvPicPr>
          <p:nvPr/>
        </p:nvPicPr>
        <p:blipFill>
          <a:blip r:embed="rId6" cstate="email">
            <a:extLst>
              <a:ext uri="{28A0092B-C50C-407E-A947-70E740481C1C}">
                <a14:useLocalDpi xmlns:a14="http://schemas.microsoft.com/office/drawing/2010/main"/>
              </a:ext>
            </a:extLst>
          </a:blip>
          <a:stretch>
            <a:fillRect/>
          </a:stretch>
        </p:blipFill>
        <p:spPr>
          <a:xfrm>
            <a:off x="6287194" y="4660879"/>
            <a:ext cx="4136571" cy="1413391"/>
          </a:xfrm>
          <a:prstGeom prst="rect">
            <a:avLst/>
          </a:prstGeom>
        </p:spPr>
      </p:pic>
      <p:pic>
        <p:nvPicPr>
          <p:cNvPr id="10" name="Picture 9">
            <a:extLst>
              <a:ext uri="{FF2B5EF4-FFF2-40B4-BE49-F238E27FC236}">
                <a16:creationId xmlns:a16="http://schemas.microsoft.com/office/drawing/2014/main" id="{CEF9D393-4CC2-4432-8C84-880FE46E155E}"/>
              </a:ext>
            </a:extLst>
          </p:cNvPr>
          <p:cNvPicPr>
            <a:picLocks noChangeAspect="1"/>
          </p:cNvPicPr>
          <p:nvPr/>
        </p:nvPicPr>
        <p:blipFill rotWithShape="1">
          <a:blip r:embed="rId7" cstate="email">
            <a:extLst>
              <a:ext uri="{28A0092B-C50C-407E-A947-70E740481C1C}">
                <a14:useLocalDpi xmlns:a14="http://schemas.microsoft.com/office/drawing/2010/main"/>
              </a:ext>
            </a:extLst>
          </a:blip>
          <a:srcRect/>
          <a:stretch/>
        </p:blipFill>
        <p:spPr>
          <a:xfrm>
            <a:off x="17023" y="1099854"/>
            <a:ext cx="2189970" cy="3249965"/>
          </a:xfrm>
          <a:prstGeom prst="rect">
            <a:avLst/>
          </a:prstGeom>
        </p:spPr>
      </p:pic>
      <p:pic>
        <p:nvPicPr>
          <p:cNvPr id="11" name="Picture 10">
            <a:extLst>
              <a:ext uri="{FF2B5EF4-FFF2-40B4-BE49-F238E27FC236}">
                <a16:creationId xmlns:a16="http://schemas.microsoft.com/office/drawing/2014/main" id="{81529E78-3375-4F59-B1A5-C39D8A5FA6FD}"/>
              </a:ext>
            </a:extLst>
          </p:cNvPr>
          <p:cNvPicPr>
            <a:picLocks noChangeAspect="1"/>
          </p:cNvPicPr>
          <p:nvPr/>
        </p:nvPicPr>
        <p:blipFill rotWithShape="1">
          <a:blip r:embed="rId8" cstate="email">
            <a:extLst>
              <a:ext uri="{28A0092B-C50C-407E-A947-70E740481C1C}">
                <a14:useLocalDpi xmlns:a14="http://schemas.microsoft.com/office/drawing/2010/main"/>
              </a:ext>
            </a:extLst>
          </a:blip>
          <a:srcRect/>
          <a:stretch/>
        </p:blipFill>
        <p:spPr>
          <a:xfrm>
            <a:off x="9798792" y="987442"/>
            <a:ext cx="2206375" cy="3336594"/>
          </a:xfrm>
          <a:prstGeom prst="rect">
            <a:avLst/>
          </a:prstGeom>
        </p:spPr>
      </p:pic>
    </p:spTree>
    <p:extLst>
      <p:ext uri="{BB962C8B-B14F-4D97-AF65-F5344CB8AC3E}">
        <p14:creationId xmlns:p14="http://schemas.microsoft.com/office/powerpoint/2010/main" val="322534654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7" y="4118939"/>
            <a:ext cx="4254501" cy="1015663"/>
          </a:xfrm>
          <a:prstGeom prst="rect">
            <a:avLst/>
          </a:prstGeom>
        </p:spPr>
        <p:txBody>
          <a:bodyPr wrap="square">
            <a:spAutoFit/>
          </a:bodyPr>
          <a:lstStyle/>
          <a:p>
            <a:pPr algn="ctr"/>
            <a:r>
              <a:rPr lang="en-US" sz="6000" dirty="0"/>
              <a:t>DAIRY</a:t>
            </a:r>
          </a:p>
        </p:txBody>
      </p:sp>
      <p:pic>
        <p:nvPicPr>
          <p:cNvPr id="1026" name="Picture 2" descr="http://co.cookingmatters.org/sites/default/files/recipes/Callaway_YogurtParfait.jpg"/>
          <p:cNvPicPr>
            <a:picLocks noChangeAspect="1" noChangeArrowheads="1"/>
          </p:cNvPicPr>
          <p:nvPr/>
        </p:nvPicPr>
        <p:blipFill rotWithShape="1">
          <a:blip r:embed="rId3" cstate="email">
            <a:extLst>
              <a:ext uri="{28A0092B-C50C-407E-A947-70E740481C1C}">
                <a14:useLocalDpi xmlns:a14="http://schemas.microsoft.com/office/drawing/2010/main"/>
              </a:ext>
            </a:extLst>
          </a:blip>
          <a:srcRect/>
          <a:stretch/>
        </p:blipFill>
        <p:spPr bwMode="auto">
          <a:xfrm>
            <a:off x="7516957" y="3460774"/>
            <a:ext cx="4675043" cy="2302719"/>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Grated cheddar cheese - Free Stock Image"/>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6179127" y="1099127"/>
            <a:ext cx="4191557" cy="2373747"/>
          </a:xfrm>
          <a:prstGeom prst="rect">
            <a:avLst/>
          </a:prstGeom>
        </p:spPr>
      </p:pic>
      <p:pic>
        <p:nvPicPr>
          <p:cNvPr id="7" name="Picture 6" descr="Vegan Dairy Substitutes for Cooking, Baking Dairy-Free"/>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0" y="1099127"/>
            <a:ext cx="6179126" cy="2364510"/>
          </a:xfrm>
          <a:prstGeom prst="rect">
            <a:avLst/>
          </a:prstGeom>
        </p:spPr>
      </p:pic>
    </p:spTree>
    <p:extLst>
      <p:ext uri="{BB962C8B-B14F-4D97-AF65-F5344CB8AC3E}">
        <p14:creationId xmlns:p14="http://schemas.microsoft.com/office/powerpoint/2010/main" val="41591474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842167" y="515938"/>
            <a:ext cx="8758239" cy="941387"/>
          </a:xfrm>
        </p:spPr>
        <p:txBody>
          <a:bodyPr>
            <a:normAutofit/>
          </a:bodyPr>
          <a:lstStyle/>
          <a:p>
            <a:r>
              <a:rPr lang="en-US" sz="3200" dirty="0">
                <a:solidFill>
                  <a:schemeClr val="accent6"/>
                </a:solidFill>
                <a:latin typeface="Arial" panose="020B0604020202020204" pitchFamily="34" charset="0"/>
                <a:cs typeface="Arial" panose="020B0604020202020204" pitchFamily="34" charset="0"/>
              </a:rPr>
              <a:t>Dairy</a:t>
            </a:r>
          </a:p>
        </p:txBody>
      </p:sp>
      <p:sp>
        <p:nvSpPr>
          <p:cNvPr id="7" name="Content Placeholder 6"/>
          <p:cNvSpPr>
            <a:spLocks noGrp="1"/>
          </p:cNvSpPr>
          <p:nvPr>
            <p:ph sz="quarter" idx="4294967295"/>
          </p:nvPr>
        </p:nvSpPr>
        <p:spPr>
          <a:xfrm>
            <a:off x="7008812" y="4432178"/>
            <a:ext cx="5183187" cy="1401763"/>
          </a:xfrm>
        </p:spPr>
        <p:txBody>
          <a:bodyPr/>
          <a:lstStyle/>
          <a:p>
            <a:r>
              <a:rPr lang="en-US" dirty="0">
                <a:latin typeface="Arial" panose="020B0604020202020204" pitchFamily="34" charset="0"/>
                <a:cs typeface="Arial" panose="020B0604020202020204" pitchFamily="34" charset="0"/>
              </a:rPr>
              <a:t>High saturated fat</a:t>
            </a:r>
          </a:p>
          <a:p>
            <a:r>
              <a:rPr lang="en-US" dirty="0">
                <a:latin typeface="Arial" panose="020B0604020202020204" pitchFamily="34" charset="0"/>
                <a:cs typeface="Arial" panose="020B0604020202020204" pitchFamily="34" charset="0"/>
              </a:rPr>
              <a:t>Added sugar</a:t>
            </a:r>
          </a:p>
        </p:txBody>
      </p:sp>
      <p:sp>
        <p:nvSpPr>
          <p:cNvPr id="6" name="Text Placeholder 5"/>
          <p:cNvSpPr>
            <a:spLocks noGrp="1"/>
          </p:cNvSpPr>
          <p:nvPr>
            <p:ph type="body" sz="quarter" idx="4294967295"/>
          </p:nvPr>
        </p:nvSpPr>
        <p:spPr>
          <a:xfrm>
            <a:off x="6536908" y="3608265"/>
            <a:ext cx="5183187" cy="823913"/>
          </a:xfrm>
        </p:spPr>
        <p:txBody>
          <a:bodyPr/>
          <a:lstStyle/>
          <a:p>
            <a:pPr marL="0" indent="0">
              <a:buNone/>
            </a:pPr>
            <a:r>
              <a:rPr lang="en-US" dirty="0">
                <a:latin typeface="Arial" panose="020B0604020202020204" pitchFamily="34" charset="0"/>
                <a:cs typeface="Arial" panose="020B0604020202020204" pitchFamily="34" charset="0"/>
              </a:rPr>
              <a:t>What we do not want:</a:t>
            </a:r>
          </a:p>
        </p:txBody>
      </p:sp>
      <p:sp>
        <p:nvSpPr>
          <p:cNvPr id="5" name="Content Placeholder 4"/>
          <p:cNvSpPr>
            <a:spLocks noGrp="1"/>
          </p:cNvSpPr>
          <p:nvPr>
            <p:ph sz="half" idx="4294967295"/>
          </p:nvPr>
        </p:nvSpPr>
        <p:spPr>
          <a:xfrm>
            <a:off x="7034213" y="1519238"/>
            <a:ext cx="5157787" cy="2014537"/>
          </a:xfrm>
        </p:spPr>
        <p:txBody>
          <a:bodyPr/>
          <a:lstStyle/>
          <a:p>
            <a:r>
              <a:rPr lang="en-US" dirty="0">
                <a:latin typeface="Arial" panose="020B0604020202020204" pitchFamily="34" charset="0"/>
                <a:cs typeface="Arial" panose="020B0604020202020204" pitchFamily="34" charset="0"/>
              </a:rPr>
              <a:t>Calcium</a:t>
            </a:r>
          </a:p>
          <a:p>
            <a:r>
              <a:rPr lang="en-US" dirty="0">
                <a:latin typeface="Arial" panose="020B0604020202020204" pitchFamily="34" charset="0"/>
                <a:cs typeface="Arial" panose="020B0604020202020204" pitchFamily="34" charset="0"/>
              </a:rPr>
              <a:t>Vitamin D</a:t>
            </a:r>
          </a:p>
          <a:p>
            <a:r>
              <a:rPr lang="en-US" dirty="0">
                <a:latin typeface="Arial" panose="020B0604020202020204" pitchFamily="34" charset="0"/>
                <a:cs typeface="Arial" panose="020B0604020202020204" pitchFamily="34" charset="0"/>
              </a:rPr>
              <a:t>Protein</a:t>
            </a:r>
          </a:p>
        </p:txBody>
      </p:sp>
      <p:sp>
        <p:nvSpPr>
          <p:cNvPr id="4" name="Text Placeholder 3"/>
          <p:cNvSpPr>
            <a:spLocks noGrp="1"/>
          </p:cNvSpPr>
          <p:nvPr>
            <p:ph type="body" idx="4294967295"/>
          </p:nvPr>
        </p:nvSpPr>
        <p:spPr>
          <a:xfrm>
            <a:off x="6536908" y="942974"/>
            <a:ext cx="5157787" cy="823913"/>
          </a:xfrm>
        </p:spPr>
        <p:txBody>
          <a:bodyPr/>
          <a:lstStyle/>
          <a:p>
            <a:pPr marL="0" indent="0">
              <a:buNone/>
            </a:pPr>
            <a:r>
              <a:rPr lang="en-US" dirty="0">
                <a:latin typeface="Arial" panose="020B0604020202020204" pitchFamily="34" charset="0"/>
                <a:cs typeface="Arial" panose="020B0604020202020204" pitchFamily="34" charset="0"/>
              </a:rPr>
              <a:t>What we want:</a:t>
            </a:r>
          </a:p>
        </p:txBody>
      </p:sp>
      <p:pic>
        <p:nvPicPr>
          <p:cNvPr id="9" name="Picture 8" descr="Breast Cancer Survival &amp; Dairy | urbanveganchic"/>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524429" y="1825001"/>
            <a:ext cx="5080000" cy="3657600"/>
          </a:xfrm>
          <a:prstGeom prst="rect">
            <a:avLst/>
          </a:prstGeom>
        </p:spPr>
      </p:pic>
    </p:spTree>
    <p:extLst>
      <p:ext uri="{BB962C8B-B14F-4D97-AF65-F5344CB8AC3E}">
        <p14:creationId xmlns:p14="http://schemas.microsoft.com/office/powerpoint/2010/main" val="71549053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D29AF6C2-7F16-4C55-9503-3BAA85AA1FC4}"/>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8925" t="5711" r="7825" b="6946"/>
          <a:stretch/>
        </p:blipFill>
        <p:spPr>
          <a:xfrm>
            <a:off x="1823758" y="849907"/>
            <a:ext cx="3607324" cy="5053617"/>
          </a:xfrm>
          <a:prstGeom prst="rect">
            <a:avLst/>
          </a:prstGeom>
        </p:spPr>
      </p:pic>
      <p:pic>
        <p:nvPicPr>
          <p:cNvPr id="4" name="Picture 3">
            <a:extLst>
              <a:ext uri="{FF2B5EF4-FFF2-40B4-BE49-F238E27FC236}">
                <a16:creationId xmlns:a16="http://schemas.microsoft.com/office/drawing/2014/main" id="{D2F8E9D6-ADC5-43A6-8CC4-A2C47F7F61D0}"/>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5533611" y="785739"/>
            <a:ext cx="4091652" cy="5272817"/>
          </a:xfrm>
          <a:prstGeom prst="rect">
            <a:avLst/>
          </a:prstGeom>
        </p:spPr>
      </p:pic>
    </p:spTree>
    <p:extLst>
      <p:ext uri="{BB962C8B-B14F-4D97-AF65-F5344CB8AC3E}">
        <p14:creationId xmlns:p14="http://schemas.microsoft.com/office/powerpoint/2010/main" val="292067761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8A51235-5FBE-4A2F-B7DB-C22D1E31A7E6}"/>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3697" r="2788" b="2731"/>
          <a:stretch/>
        </p:blipFill>
        <p:spPr>
          <a:xfrm>
            <a:off x="703867" y="922438"/>
            <a:ext cx="4908224" cy="5639775"/>
          </a:xfrm>
          <a:prstGeom prst="rect">
            <a:avLst/>
          </a:prstGeom>
        </p:spPr>
      </p:pic>
      <p:pic>
        <p:nvPicPr>
          <p:cNvPr id="3" name="Picture 2">
            <a:extLst>
              <a:ext uri="{FF2B5EF4-FFF2-40B4-BE49-F238E27FC236}">
                <a16:creationId xmlns:a16="http://schemas.microsoft.com/office/drawing/2014/main" id="{672C5688-6559-4627-9EFD-559C06F629C6}"/>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1695" b="9076"/>
          <a:stretch/>
        </p:blipFill>
        <p:spPr>
          <a:xfrm>
            <a:off x="6528391" y="863242"/>
            <a:ext cx="4959743" cy="5698972"/>
          </a:xfrm>
          <a:prstGeom prst="rect">
            <a:avLst/>
          </a:prstGeom>
        </p:spPr>
      </p:pic>
      <p:sp>
        <p:nvSpPr>
          <p:cNvPr id="4" name="TextBox 3">
            <a:extLst>
              <a:ext uri="{FF2B5EF4-FFF2-40B4-BE49-F238E27FC236}">
                <a16:creationId xmlns:a16="http://schemas.microsoft.com/office/drawing/2014/main" id="{86C2AC04-5D16-4F01-9ECB-28E4555C626A}"/>
              </a:ext>
            </a:extLst>
          </p:cNvPr>
          <p:cNvSpPr txBox="1"/>
          <p:nvPr/>
        </p:nvSpPr>
        <p:spPr>
          <a:xfrm>
            <a:off x="6400898" y="152998"/>
            <a:ext cx="5410985" cy="769441"/>
          </a:xfrm>
          <a:prstGeom prst="rect">
            <a:avLst/>
          </a:prstGeom>
          <a:noFill/>
        </p:spPr>
        <p:txBody>
          <a:bodyPr wrap="square" rtlCol="0">
            <a:spAutoFit/>
          </a:bodyPr>
          <a:lstStyle/>
          <a:p>
            <a:pPr algn="ctr"/>
            <a:r>
              <a:rPr lang="en-US" sz="4400" b="1" dirty="0">
                <a:solidFill>
                  <a:srgbClr val="0070C0"/>
                </a:solidFill>
              </a:rPr>
              <a:t>1% MILK</a:t>
            </a:r>
          </a:p>
        </p:txBody>
      </p:sp>
      <p:sp>
        <p:nvSpPr>
          <p:cNvPr id="5" name="TextBox 4">
            <a:extLst>
              <a:ext uri="{FF2B5EF4-FFF2-40B4-BE49-F238E27FC236}">
                <a16:creationId xmlns:a16="http://schemas.microsoft.com/office/drawing/2014/main" id="{0EEE865F-A01B-4FF5-81FD-8FA48BEF8F49}"/>
              </a:ext>
            </a:extLst>
          </p:cNvPr>
          <p:cNvSpPr txBox="1"/>
          <p:nvPr/>
        </p:nvSpPr>
        <p:spPr>
          <a:xfrm>
            <a:off x="703867" y="152998"/>
            <a:ext cx="4908224" cy="769441"/>
          </a:xfrm>
          <a:prstGeom prst="rect">
            <a:avLst/>
          </a:prstGeom>
          <a:noFill/>
        </p:spPr>
        <p:txBody>
          <a:bodyPr wrap="square" rtlCol="0">
            <a:spAutoFit/>
          </a:bodyPr>
          <a:lstStyle/>
          <a:p>
            <a:pPr algn="ctr"/>
            <a:r>
              <a:rPr lang="en-US" sz="4400" b="1" dirty="0">
                <a:solidFill>
                  <a:srgbClr val="FF0000"/>
                </a:solidFill>
              </a:rPr>
              <a:t>WHOLE MILK</a:t>
            </a:r>
          </a:p>
        </p:txBody>
      </p:sp>
      <p:sp>
        <p:nvSpPr>
          <p:cNvPr id="8" name="Right Arrow 7"/>
          <p:cNvSpPr/>
          <p:nvPr/>
        </p:nvSpPr>
        <p:spPr>
          <a:xfrm>
            <a:off x="1137683" y="266877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ight Arrow 8"/>
          <p:cNvSpPr/>
          <p:nvPr/>
        </p:nvSpPr>
        <p:spPr>
          <a:xfrm>
            <a:off x="1137683" y="445068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Arrow 9"/>
          <p:cNvSpPr/>
          <p:nvPr/>
        </p:nvSpPr>
        <p:spPr>
          <a:xfrm>
            <a:off x="7010399" y="264403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7010399" y="442594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2794025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064F0078-22AB-4609-9551-D888C8BD1990}"/>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4458" t="3711" r="7154"/>
          <a:stretch/>
        </p:blipFill>
        <p:spPr>
          <a:xfrm>
            <a:off x="61733" y="789256"/>
            <a:ext cx="3821516" cy="5303633"/>
          </a:xfrm>
          <a:prstGeom prst="rect">
            <a:avLst/>
          </a:prstGeom>
        </p:spPr>
      </p:pic>
      <p:pic>
        <p:nvPicPr>
          <p:cNvPr id="3" name="Picture 2">
            <a:extLst>
              <a:ext uri="{FF2B5EF4-FFF2-40B4-BE49-F238E27FC236}">
                <a16:creationId xmlns:a16="http://schemas.microsoft.com/office/drawing/2014/main" id="{A5E1F371-8E81-42CE-8FBD-1FFC355C3182}"/>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5558" r="3586"/>
          <a:stretch/>
        </p:blipFill>
        <p:spPr>
          <a:xfrm>
            <a:off x="7701470" y="750926"/>
            <a:ext cx="3818221" cy="5341963"/>
          </a:xfrm>
          <a:prstGeom prst="rect">
            <a:avLst/>
          </a:prstGeom>
        </p:spPr>
      </p:pic>
      <p:pic>
        <p:nvPicPr>
          <p:cNvPr id="4" name="Picture 3">
            <a:extLst>
              <a:ext uri="{FF2B5EF4-FFF2-40B4-BE49-F238E27FC236}">
                <a16:creationId xmlns:a16="http://schemas.microsoft.com/office/drawing/2014/main" id="{221120E7-3B41-441D-B057-5E450D208B54}"/>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l="6792" t="2152" r="4534" b="1656"/>
          <a:stretch/>
        </p:blipFill>
        <p:spPr>
          <a:xfrm>
            <a:off x="3883249" y="687132"/>
            <a:ext cx="3818221" cy="5405757"/>
          </a:xfrm>
          <a:prstGeom prst="rect">
            <a:avLst/>
          </a:prstGeom>
        </p:spPr>
      </p:pic>
      <p:sp>
        <p:nvSpPr>
          <p:cNvPr id="9" name="TextBox 8"/>
          <p:cNvSpPr txBox="1"/>
          <p:nvPr/>
        </p:nvSpPr>
        <p:spPr>
          <a:xfrm>
            <a:off x="369014" y="225467"/>
            <a:ext cx="7979698"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Larger containers typically have a lower unit price.</a:t>
            </a:r>
          </a:p>
        </p:txBody>
      </p:sp>
    </p:spTree>
    <p:extLst>
      <p:ext uri="{BB962C8B-B14F-4D97-AF65-F5344CB8AC3E}">
        <p14:creationId xmlns:p14="http://schemas.microsoft.com/office/powerpoint/2010/main" val="37643967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C47EA4AA-BEB9-4D3F-B00F-B879D822C896}"/>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2335" t="1851" r="3195"/>
          <a:stretch/>
        </p:blipFill>
        <p:spPr>
          <a:xfrm>
            <a:off x="7872555" y="1058470"/>
            <a:ext cx="4255125" cy="5575076"/>
          </a:xfrm>
          <a:prstGeom prst="rect">
            <a:avLst/>
          </a:prstGeom>
        </p:spPr>
      </p:pic>
      <p:pic>
        <p:nvPicPr>
          <p:cNvPr id="4" name="Picture 3">
            <a:extLst>
              <a:ext uri="{FF2B5EF4-FFF2-40B4-BE49-F238E27FC236}">
                <a16:creationId xmlns:a16="http://schemas.microsoft.com/office/drawing/2014/main" id="{CE5F78E2-C3E9-4B3F-ACD5-A48A226AEB0B}"/>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3518452" y="1106682"/>
            <a:ext cx="4296166" cy="5594486"/>
          </a:xfrm>
          <a:prstGeom prst="rect">
            <a:avLst/>
          </a:prstGeom>
        </p:spPr>
      </p:pic>
      <p:sp>
        <p:nvSpPr>
          <p:cNvPr id="5" name="TextBox 4">
            <a:extLst>
              <a:ext uri="{FF2B5EF4-FFF2-40B4-BE49-F238E27FC236}">
                <a16:creationId xmlns:a16="http://schemas.microsoft.com/office/drawing/2014/main" id="{F44B3139-B8A9-44E6-98D3-1E83E1FB51A4}"/>
              </a:ext>
            </a:extLst>
          </p:cNvPr>
          <p:cNvSpPr txBox="1"/>
          <p:nvPr/>
        </p:nvSpPr>
        <p:spPr>
          <a:xfrm>
            <a:off x="-217227" y="123814"/>
            <a:ext cx="3695067" cy="1569660"/>
          </a:xfrm>
          <a:prstGeom prst="rect">
            <a:avLst/>
          </a:prstGeom>
          <a:solidFill>
            <a:schemeClr val="bg1"/>
          </a:solidFill>
        </p:spPr>
        <p:txBody>
          <a:bodyPr wrap="square" rtlCol="0">
            <a:spAutoFit/>
          </a:bodyPr>
          <a:lstStyle/>
          <a:p>
            <a:pPr algn="ctr"/>
            <a:endParaRPr lang="en-US" sz="3200" b="1" dirty="0"/>
          </a:p>
          <a:p>
            <a:pPr algn="ctr"/>
            <a:r>
              <a:rPr lang="en-US" sz="3200" b="1" dirty="0"/>
              <a:t>Plain Greek Yogurt</a:t>
            </a:r>
          </a:p>
          <a:p>
            <a:pPr algn="ctr"/>
            <a:endParaRPr lang="en-US" sz="3200" b="1" dirty="0"/>
          </a:p>
        </p:txBody>
      </p:sp>
      <p:sp>
        <p:nvSpPr>
          <p:cNvPr id="6" name="TextBox 5">
            <a:extLst>
              <a:ext uri="{FF2B5EF4-FFF2-40B4-BE49-F238E27FC236}">
                <a16:creationId xmlns:a16="http://schemas.microsoft.com/office/drawing/2014/main" id="{0758CADD-7253-4952-AA40-F1E048C342E7}"/>
              </a:ext>
            </a:extLst>
          </p:cNvPr>
          <p:cNvSpPr txBox="1"/>
          <p:nvPr/>
        </p:nvSpPr>
        <p:spPr>
          <a:xfrm>
            <a:off x="3535777" y="64415"/>
            <a:ext cx="4021828" cy="1077218"/>
          </a:xfrm>
          <a:prstGeom prst="rect">
            <a:avLst/>
          </a:prstGeom>
          <a:noFill/>
        </p:spPr>
        <p:txBody>
          <a:bodyPr wrap="square" rtlCol="0">
            <a:spAutoFit/>
          </a:bodyPr>
          <a:lstStyle/>
          <a:p>
            <a:pPr algn="ctr"/>
            <a:r>
              <a:rPr lang="en-US" sz="3200" b="1" dirty="0"/>
              <a:t>Vanilla </a:t>
            </a:r>
          </a:p>
          <a:p>
            <a:pPr algn="ctr"/>
            <a:r>
              <a:rPr lang="en-US" sz="3200" b="1" dirty="0"/>
              <a:t>Non-Fat Yogurt</a:t>
            </a:r>
          </a:p>
        </p:txBody>
      </p:sp>
      <p:sp>
        <p:nvSpPr>
          <p:cNvPr id="7" name="TextBox 6">
            <a:extLst>
              <a:ext uri="{FF2B5EF4-FFF2-40B4-BE49-F238E27FC236}">
                <a16:creationId xmlns:a16="http://schemas.microsoft.com/office/drawing/2014/main" id="{2F9B6D6A-BE53-489B-98D7-803A109349E3}"/>
              </a:ext>
            </a:extLst>
          </p:cNvPr>
          <p:cNvSpPr txBox="1"/>
          <p:nvPr/>
        </p:nvSpPr>
        <p:spPr>
          <a:xfrm>
            <a:off x="7806229" y="571463"/>
            <a:ext cx="3888523" cy="584775"/>
          </a:xfrm>
          <a:prstGeom prst="rect">
            <a:avLst/>
          </a:prstGeom>
          <a:solidFill>
            <a:schemeClr val="bg1"/>
          </a:solidFill>
        </p:spPr>
        <p:txBody>
          <a:bodyPr wrap="square" rtlCol="0">
            <a:spAutoFit/>
          </a:bodyPr>
          <a:lstStyle/>
          <a:p>
            <a:pPr algn="ctr"/>
            <a:r>
              <a:rPr lang="en-US" sz="3200" b="1" dirty="0"/>
              <a:t>Strawberry Yogurt</a:t>
            </a:r>
          </a:p>
        </p:txBody>
      </p:sp>
      <p:pic>
        <p:nvPicPr>
          <p:cNvPr id="2" name="Picture 1">
            <a:extLst>
              <a:ext uri="{FF2B5EF4-FFF2-40B4-BE49-F238E27FC236}">
                <a16:creationId xmlns:a16="http://schemas.microsoft.com/office/drawing/2014/main" id="{C647F9B8-809C-4081-B879-938E4DB195BB}"/>
              </a:ext>
            </a:extLst>
          </p:cNvPr>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688792" y="1232949"/>
            <a:ext cx="4211712" cy="5441791"/>
          </a:xfrm>
          <a:prstGeom prst="rect">
            <a:avLst/>
          </a:prstGeom>
        </p:spPr>
      </p:pic>
      <p:sp>
        <p:nvSpPr>
          <p:cNvPr id="10" name="Right Arrow 9"/>
          <p:cNvSpPr/>
          <p:nvPr/>
        </p:nvSpPr>
        <p:spPr>
          <a:xfrm>
            <a:off x="-235447" y="3846008"/>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4168810" y="3732805"/>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ight Arrow 11"/>
          <p:cNvSpPr/>
          <p:nvPr/>
        </p:nvSpPr>
        <p:spPr>
          <a:xfrm>
            <a:off x="8262780" y="3732806"/>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17545027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5634D3E-3859-4A54-9846-804445CA87BB}"/>
              </a:ext>
            </a:extLst>
          </p:cNvPr>
          <p:cNvPicPr>
            <a:picLocks noChangeAspect="1"/>
          </p:cNvPicPr>
          <p:nvPr/>
        </p:nvPicPr>
        <p:blipFill>
          <a:blip r:embed="rId3"/>
          <a:stretch>
            <a:fillRect/>
          </a:stretch>
        </p:blipFill>
        <p:spPr>
          <a:xfrm>
            <a:off x="859803" y="333375"/>
            <a:ext cx="4495800" cy="6191251"/>
          </a:xfrm>
          <a:prstGeom prst="rect">
            <a:avLst/>
          </a:prstGeom>
        </p:spPr>
      </p:pic>
      <p:pic>
        <p:nvPicPr>
          <p:cNvPr id="3" name="Picture 2">
            <a:extLst>
              <a:ext uri="{FF2B5EF4-FFF2-40B4-BE49-F238E27FC236}">
                <a16:creationId xmlns:a16="http://schemas.microsoft.com/office/drawing/2014/main" id="{54D4CC40-D3FC-4E5E-8CED-EFAF37190330}"/>
              </a:ext>
            </a:extLst>
          </p:cNvPr>
          <p:cNvPicPr>
            <a:picLocks noChangeAspect="1"/>
          </p:cNvPicPr>
          <p:nvPr/>
        </p:nvPicPr>
        <p:blipFill>
          <a:blip r:embed="rId4"/>
          <a:stretch>
            <a:fillRect/>
          </a:stretch>
        </p:blipFill>
        <p:spPr>
          <a:xfrm>
            <a:off x="6096001" y="333375"/>
            <a:ext cx="4923935" cy="6186732"/>
          </a:xfrm>
          <a:prstGeom prst="rect">
            <a:avLst/>
          </a:prstGeom>
        </p:spPr>
      </p:pic>
    </p:spTree>
    <p:extLst>
      <p:ext uri="{BB962C8B-B14F-4D97-AF65-F5344CB8AC3E}">
        <p14:creationId xmlns:p14="http://schemas.microsoft.com/office/powerpoint/2010/main" val="48224724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CAC94661-7301-4BAC-A4D5-56ED11DF8717}"/>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6031" t="5777" r="5427" b="2171"/>
          <a:stretch/>
        </p:blipFill>
        <p:spPr>
          <a:xfrm>
            <a:off x="463784" y="880636"/>
            <a:ext cx="3764300" cy="5137393"/>
          </a:xfrm>
          <a:prstGeom prst="rect">
            <a:avLst/>
          </a:prstGeom>
        </p:spPr>
      </p:pic>
      <p:pic>
        <p:nvPicPr>
          <p:cNvPr id="4" name="Picture 3">
            <a:extLst>
              <a:ext uri="{FF2B5EF4-FFF2-40B4-BE49-F238E27FC236}">
                <a16:creationId xmlns:a16="http://schemas.microsoft.com/office/drawing/2014/main" id="{47F4267D-6B72-4935-95B4-2EEE31FDB7EE}"/>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1673" t="7730" r="5435" b="1913"/>
          <a:stretch/>
        </p:blipFill>
        <p:spPr>
          <a:xfrm>
            <a:off x="4228084" y="784938"/>
            <a:ext cx="3874747" cy="5288127"/>
          </a:xfrm>
          <a:prstGeom prst="rect">
            <a:avLst/>
          </a:prstGeom>
        </p:spPr>
      </p:pic>
      <p:pic>
        <p:nvPicPr>
          <p:cNvPr id="6" name="Picture 5">
            <a:extLst>
              <a:ext uri="{FF2B5EF4-FFF2-40B4-BE49-F238E27FC236}">
                <a16:creationId xmlns:a16="http://schemas.microsoft.com/office/drawing/2014/main" id="{65FA0BE1-EDC7-4049-996F-720FFD79FD8D}"/>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l="4493" t="1493" r="3613" b="4147"/>
          <a:stretch/>
        </p:blipFill>
        <p:spPr>
          <a:xfrm>
            <a:off x="8102831" y="391011"/>
            <a:ext cx="3995415" cy="5616386"/>
          </a:xfrm>
          <a:prstGeom prst="rect">
            <a:avLst/>
          </a:prstGeom>
        </p:spPr>
      </p:pic>
    </p:spTree>
    <p:extLst>
      <p:ext uri="{BB962C8B-B14F-4D97-AF65-F5344CB8AC3E}">
        <p14:creationId xmlns:p14="http://schemas.microsoft.com/office/powerpoint/2010/main" val="21880834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EF3BCF7F-42E7-4D5F-9216-8297054AC3C0}"/>
              </a:ext>
            </a:extLst>
          </p:cNvPr>
          <p:cNvSpPr txBox="1"/>
          <p:nvPr/>
        </p:nvSpPr>
        <p:spPr>
          <a:xfrm>
            <a:off x="746448" y="379270"/>
            <a:ext cx="5234475" cy="646331"/>
          </a:xfrm>
          <a:prstGeom prst="rect">
            <a:avLst/>
          </a:prstGeom>
          <a:noFill/>
        </p:spPr>
        <p:txBody>
          <a:bodyPr wrap="square" rtlCol="0">
            <a:spAutoFit/>
          </a:bodyPr>
          <a:lstStyle/>
          <a:p>
            <a:r>
              <a:rPr lang="en-US" sz="3600" b="1" dirty="0">
                <a:solidFill>
                  <a:srgbClr val="0070C0"/>
                </a:solidFill>
              </a:rPr>
              <a:t>Part-skim Cheddar Cheese </a:t>
            </a:r>
          </a:p>
        </p:txBody>
      </p:sp>
      <p:sp>
        <p:nvSpPr>
          <p:cNvPr id="4" name="TextBox 3">
            <a:extLst>
              <a:ext uri="{FF2B5EF4-FFF2-40B4-BE49-F238E27FC236}">
                <a16:creationId xmlns:a16="http://schemas.microsoft.com/office/drawing/2014/main" id="{F364EA80-7B97-4B18-8452-8E2018CE76A0}"/>
              </a:ext>
            </a:extLst>
          </p:cNvPr>
          <p:cNvSpPr txBox="1"/>
          <p:nvPr/>
        </p:nvSpPr>
        <p:spPr>
          <a:xfrm>
            <a:off x="7035281" y="379271"/>
            <a:ext cx="3750907" cy="646331"/>
          </a:xfrm>
          <a:prstGeom prst="rect">
            <a:avLst/>
          </a:prstGeom>
          <a:noFill/>
        </p:spPr>
        <p:txBody>
          <a:bodyPr wrap="square" rtlCol="0">
            <a:spAutoFit/>
          </a:bodyPr>
          <a:lstStyle/>
          <a:p>
            <a:r>
              <a:rPr lang="en-US" sz="3600" b="1" dirty="0">
                <a:solidFill>
                  <a:srgbClr val="0070C0"/>
                </a:solidFill>
              </a:rPr>
              <a:t>Cheddar Cheese</a:t>
            </a:r>
          </a:p>
        </p:txBody>
      </p:sp>
      <p:pic>
        <p:nvPicPr>
          <p:cNvPr id="5" name="Picture 4">
            <a:extLst>
              <a:ext uri="{FF2B5EF4-FFF2-40B4-BE49-F238E27FC236}">
                <a16:creationId xmlns:a16="http://schemas.microsoft.com/office/drawing/2014/main" id="{3534FBB8-AD4D-4FCB-AC34-6935FA7A23A4}"/>
              </a:ext>
            </a:extLst>
          </p:cNvPr>
          <p:cNvPicPr>
            <a:picLocks noChangeAspect="1"/>
          </p:cNvPicPr>
          <p:nvPr/>
        </p:nvPicPr>
        <p:blipFill>
          <a:blip r:embed="rId3"/>
          <a:stretch>
            <a:fillRect/>
          </a:stretch>
        </p:blipFill>
        <p:spPr>
          <a:xfrm>
            <a:off x="1517975" y="1025601"/>
            <a:ext cx="3638744" cy="5207249"/>
          </a:xfrm>
          <a:prstGeom prst="rect">
            <a:avLst/>
          </a:prstGeom>
        </p:spPr>
      </p:pic>
      <p:pic>
        <p:nvPicPr>
          <p:cNvPr id="6" name="Picture 5">
            <a:extLst>
              <a:ext uri="{FF2B5EF4-FFF2-40B4-BE49-F238E27FC236}">
                <a16:creationId xmlns:a16="http://schemas.microsoft.com/office/drawing/2014/main" id="{3A78832D-9461-4786-B0DE-7ED526BE128B}"/>
              </a:ext>
            </a:extLst>
          </p:cNvPr>
          <p:cNvPicPr>
            <a:picLocks noChangeAspect="1"/>
          </p:cNvPicPr>
          <p:nvPr/>
        </p:nvPicPr>
        <p:blipFill>
          <a:blip r:embed="rId4"/>
          <a:stretch>
            <a:fillRect/>
          </a:stretch>
        </p:blipFill>
        <p:spPr>
          <a:xfrm>
            <a:off x="6941975" y="1025601"/>
            <a:ext cx="3638744" cy="5207248"/>
          </a:xfrm>
          <a:prstGeom prst="rect">
            <a:avLst/>
          </a:prstGeom>
        </p:spPr>
      </p:pic>
      <p:sp>
        <p:nvSpPr>
          <p:cNvPr id="7" name="Right Arrow 6"/>
          <p:cNvSpPr/>
          <p:nvPr/>
        </p:nvSpPr>
        <p:spPr>
          <a:xfrm>
            <a:off x="6322900" y="2938219"/>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ight Arrow 7"/>
          <p:cNvSpPr/>
          <p:nvPr/>
        </p:nvSpPr>
        <p:spPr>
          <a:xfrm>
            <a:off x="6312267" y="3501744"/>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Arrow 9"/>
          <p:cNvSpPr/>
          <p:nvPr/>
        </p:nvSpPr>
        <p:spPr>
          <a:xfrm>
            <a:off x="961632" y="2938219"/>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950999" y="3501744"/>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60988822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7" y="4118939"/>
            <a:ext cx="4178568" cy="1015663"/>
          </a:xfrm>
          <a:prstGeom prst="rect">
            <a:avLst/>
          </a:prstGeom>
        </p:spPr>
        <p:txBody>
          <a:bodyPr wrap="square">
            <a:spAutoFit/>
          </a:bodyPr>
          <a:lstStyle/>
          <a:p>
            <a:pPr algn="ctr"/>
            <a:r>
              <a:rPr lang="en-US" sz="6000" dirty="0"/>
              <a:t>GRAINS</a:t>
            </a:r>
          </a:p>
        </p:txBody>
      </p:sp>
      <p:pic>
        <p:nvPicPr>
          <p:cNvPr id="4" name="Picture 3" descr="Rigatoni - Wikipedia"/>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7509681" y="3447741"/>
            <a:ext cx="4682321" cy="2314233"/>
          </a:xfrm>
          <a:prstGeom prst="rect">
            <a:avLst/>
          </a:prstGeom>
        </p:spPr>
      </p:pic>
      <p:pic>
        <p:nvPicPr>
          <p:cNvPr id="5" name="Picture 4" descr="Rice - Wikipedia"/>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2" y="1093076"/>
            <a:ext cx="6145967" cy="2375339"/>
          </a:xfrm>
          <a:prstGeom prst="rect">
            <a:avLst/>
          </a:prstGeom>
        </p:spPr>
      </p:pic>
      <p:pic>
        <p:nvPicPr>
          <p:cNvPr id="7" name="Picture 6" descr="Wholewheat sandwich bread, stripped bare | Two Spoons"/>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6145967" y="1071419"/>
            <a:ext cx="4221212" cy="2410691"/>
          </a:xfrm>
          <a:prstGeom prst="rect">
            <a:avLst/>
          </a:prstGeom>
        </p:spPr>
      </p:pic>
    </p:spTree>
    <p:extLst>
      <p:ext uri="{BB962C8B-B14F-4D97-AF65-F5344CB8AC3E}">
        <p14:creationId xmlns:p14="http://schemas.microsoft.com/office/powerpoint/2010/main" val="220448911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noChangeArrowheads="1"/>
          </p:cNvPicPr>
          <p:nvPr/>
        </p:nvPicPr>
        <p:blipFill>
          <a:blip r:embed="rId3" cstate="email">
            <a:extLst>
              <a:ext uri="{28A0092B-C50C-407E-A947-70E740481C1C}">
                <a14:useLocalDpi xmlns:a14="http://schemas.microsoft.com/office/drawing/2010/main"/>
              </a:ext>
            </a:extLst>
          </a:blip>
          <a:srcRect t="16129"/>
          <a:stretch>
            <a:fillRect/>
          </a:stretch>
        </p:blipFill>
        <p:spPr>
          <a:xfrm>
            <a:off x="1020576" y="615356"/>
            <a:ext cx="9215184" cy="5872048"/>
          </a:xfrm>
          <a:prstGeom prst="rect">
            <a:avLst/>
          </a:prstGeom>
          <a:noFill/>
        </p:spPr>
      </p:pic>
      <p:sp>
        <p:nvSpPr>
          <p:cNvPr id="2" name="Rectangle 1"/>
          <p:cNvSpPr/>
          <p:nvPr/>
        </p:nvSpPr>
        <p:spPr>
          <a:xfrm>
            <a:off x="-786810" y="442653"/>
            <a:ext cx="12978809" cy="584775"/>
          </a:xfrm>
          <a:prstGeom prst="rect">
            <a:avLst/>
          </a:prstGeom>
        </p:spPr>
        <p:txBody>
          <a:bodyPr wrap="square">
            <a:spAutoFit/>
          </a:bodyPr>
          <a:lstStyle/>
          <a:p>
            <a:pPr algn="ctr"/>
            <a:r>
              <a:rPr lang="en-US" sz="3200" dirty="0">
                <a:solidFill>
                  <a:srgbClr val="6FBE44"/>
                </a:solidFill>
                <a:latin typeface="Arial" charset="0"/>
                <a:cs typeface="Arial" charset="0"/>
              </a:rPr>
              <a:t>What is a Whole Grain?</a:t>
            </a:r>
            <a:endParaRPr lang="en-US" sz="3200" dirty="0"/>
          </a:p>
        </p:txBody>
      </p:sp>
    </p:spTree>
    <p:extLst>
      <p:ext uri="{BB962C8B-B14F-4D97-AF65-F5344CB8AC3E}">
        <p14:creationId xmlns:p14="http://schemas.microsoft.com/office/powerpoint/2010/main" val="174409929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737670" y="487682"/>
            <a:ext cx="7963539" cy="5910263"/>
          </a:xfrm>
          <a:prstGeom prst="rect">
            <a:avLst/>
          </a:prstGeom>
        </p:spPr>
      </p:pic>
    </p:spTree>
    <p:extLst>
      <p:ext uri="{BB962C8B-B14F-4D97-AF65-F5344CB8AC3E}">
        <p14:creationId xmlns:p14="http://schemas.microsoft.com/office/powerpoint/2010/main" val="408791067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0CF109A-4D03-461F-BA3A-76B7FDA01756}"/>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6265" t="9228" r="4237" b="2417"/>
          <a:stretch/>
        </p:blipFill>
        <p:spPr>
          <a:xfrm>
            <a:off x="327634" y="741867"/>
            <a:ext cx="3859177" cy="5279011"/>
          </a:xfrm>
          <a:prstGeom prst="rect">
            <a:avLst/>
          </a:prstGeom>
        </p:spPr>
      </p:pic>
      <p:pic>
        <p:nvPicPr>
          <p:cNvPr id="3" name="Picture 2">
            <a:extLst>
              <a:ext uri="{FF2B5EF4-FFF2-40B4-BE49-F238E27FC236}">
                <a16:creationId xmlns:a16="http://schemas.microsoft.com/office/drawing/2014/main" id="{7E0C35F6-9CC2-4531-9C4E-955D7D3FC341}"/>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5240" r="4951" b="2760"/>
          <a:stretch/>
        </p:blipFill>
        <p:spPr>
          <a:xfrm>
            <a:off x="4082641" y="465639"/>
            <a:ext cx="3986666" cy="5541047"/>
          </a:xfrm>
          <a:prstGeom prst="rect">
            <a:avLst/>
          </a:prstGeom>
        </p:spPr>
      </p:pic>
      <p:pic>
        <p:nvPicPr>
          <p:cNvPr id="4" name="Picture 3">
            <a:extLst>
              <a:ext uri="{FF2B5EF4-FFF2-40B4-BE49-F238E27FC236}">
                <a16:creationId xmlns:a16="http://schemas.microsoft.com/office/drawing/2014/main" id="{D8EC5718-CEFE-4054-BE03-47AB27AC35E1}"/>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l="4452" t="9770" r="4317" b="3355"/>
          <a:stretch/>
        </p:blipFill>
        <p:spPr>
          <a:xfrm>
            <a:off x="7930410" y="596656"/>
            <a:ext cx="3885520" cy="5315046"/>
          </a:xfrm>
          <a:prstGeom prst="rect">
            <a:avLst/>
          </a:prstGeom>
        </p:spPr>
      </p:pic>
      <p:sp>
        <p:nvSpPr>
          <p:cNvPr id="7" name="TextBox 6"/>
          <p:cNvSpPr txBox="1"/>
          <p:nvPr/>
        </p:nvSpPr>
        <p:spPr>
          <a:xfrm>
            <a:off x="496336" y="185218"/>
            <a:ext cx="7979698"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Whole grain bread?</a:t>
            </a:r>
          </a:p>
        </p:txBody>
      </p:sp>
    </p:spTree>
    <p:extLst>
      <p:ext uri="{BB962C8B-B14F-4D97-AF65-F5344CB8AC3E}">
        <p14:creationId xmlns:p14="http://schemas.microsoft.com/office/powerpoint/2010/main" val="55410687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306C8503-CFF6-40FB-B8F9-79966E894315}"/>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4010522" y="1290691"/>
            <a:ext cx="3973035" cy="5079326"/>
          </a:xfrm>
          <a:prstGeom prst="rect">
            <a:avLst/>
          </a:prstGeom>
        </p:spPr>
      </p:pic>
      <p:sp>
        <p:nvSpPr>
          <p:cNvPr id="5" name="TextBox 4">
            <a:extLst>
              <a:ext uri="{FF2B5EF4-FFF2-40B4-BE49-F238E27FC236}">
                <a16:creationId xmlns:a16="http://schemas.microsoft.com/office/drawing/2014/main" id="{7A0BD727-A08F-4266-A87E-43ECA528F240}"/>
              </a:ext>
            </a:extLst>
          </p:cNvPr>
          <p:cNvSpPr txBox="1"/>
          <p:nvPr/>
        </p:nvSpPr>
        <p:spPr>
          <a:xfrm>
            <a:off x="0" y="198555"/>
            <a:ext cx="4375229" cy="1077218"/>
          </a:xfrm>
          <a:prstGeom prst="rect">
            <a:avLst/>
          </a:prstGeom>
          <a:solidFill>
            <a:schemeClr val="bg1"/>
          </a:solidFill>
        </p:spPr>
        <p:txBody>
          <a:bodyPr wrap="square" rtlCol="0">
            <a:spAutoFit/>
          </a:bodyPr>
          <a:lstStyle/>
          <a:p>
            <a:pPr algn="ctr"/>
            <a:r>
              <a:rPr lang="en-US" sz="3200" b="1" dirty="0"/>
              <a:t>COUNTRY WHITE </a:t>
            </a:r>
            <a:br>
              <a:rPr lang="en-US" sz="3200" b="1" dirty="0"/>
            </a:br>
            <a:r>
              <a:rPr lang="en-US" sz="3200" b="1" dirty="0"/>
              <a:t>BREAD</a:t>
            </a:r>
          </a:p>
        </p:txBody>
      </p:sp>
      <p:sp>
        <p:nvSpPr>
          <p:cNvPr id="6" name="TextBox 5">
            <a:extLst>
              <a:ext uri="{FF2B5EF4-FFF2-40B4-BE49-F238E27FC236}">
                <a16:creationId xmlns:a16="http://schemas.microsoft.com/office/drawing/2014/main" id="{8BA10E2C-3E1F-41F8-A83D-6CF2C9C6754E}"/>
              </a:ext>
            </a:extLst>
          </p:cNvPr>
          <p:cNvSpPr txBox="1"/>
          <p:nvPr/>
        </p:nvSpPr>
        <p:spPr>
          <a:xfrm>
            <a:off x="4634572" y="198555"/>
            <a:ext cx="2936396" cy="1077218"/>
          </a:xfrm>
          <a:prstGeom prst="rect">
            <a:avLst/>
          </a:prstGeom>
          <a:noFill/>
        </p:spPr>
        <p:txBody>
          <a:bodyPr wrap="square" rtlCol="0">
            <a:spAutoFit/>
          </a:bodyPr>
          <a:lstStyle/>
          <a:p>
            <a:pPr algn="ctr"/>
            <a:r>
              <a:rPr lang="en-US" sz="3200" b="1" dirty="0"/>
              <a:t>MULTIGRAIN BREAD</a:t>
            </a:r>
          </a:p>
        </p:txBody>
      </p:sp>
      <p:sp>
        <p:nvSpPr>
          <p:cNvPr id="7" name="TextBox 6">
            <a:extLst>
              <a:ext uri="{FF2B5EF4-FFF2-40B4-BE49-F238E27FC236}">
                <a16:creationId xmlns:a16="http://schemas.microsoft.com/office/drawing/2014/main" id="{E870B2EF-59F3-4DA6-928C-14217435AE4C}"/>
              </a:ext>
            </a:extLst>
          </p:cNvPr>
          <p:cNvSpPr txBox="1"/>
          <p:nvPr/>
        </p:nvSpPr>
        <p:spPr>
          <a:xfrm>
            <a:off x="8365999" y="245097"/>
            <a:ext cx="2965615" cy="1077218"/>
          </a:xfrm>
          <a:prstGeom prst="rect">
            <a:avLst/>
          </a:prstGeom>
          <a:noFill/>
        </p:spPr>
        <p:txBody>
          <a:bodyPr wrap="square" rtlCol="0">
            <a:spAutoFit/>
          </a:bodyPr>
          <a:lstStyle/>
          <a:p>
            <a:pPr algn="ctr"/>
            <a:r>
              <a:rPr lang="en-US" sz="3200" b="1" dirty="0"/>
              <a:t>WHOLE WHEAT BREAD</a:t>
            </a:r>
          </a:p>
        </p:txBody>
      </p:sp>
      <p:pic>
        <p:nvPicPr>
          <p:cNvPr id="2" name="Picture 1">
            <a:extLst>
              <a:ext uri="{FF2B5EF4-FFF2-40B4-BE49-F238E27FC236}">
                <a16:creationId xmlns:a16="http://schemas.microsoft.com/office/drawing/2014/main" id="{91614AD4-55BE-4130-898E-6BE6ED9A9791}"/>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101143" y="1275773"/>
            <a:ext cx="3981993" cy="5073830"/>
          </a:xfrm>
          <a:prstGeom prst="rect">
            <a:avLst/>
          </a:prstGeom>
        </p:spPr>
      </p:pic>
      <p:sp>
        <p:nvSpPr>
          <p:cNvPr id="8" name="object 4">
            <a:extLst>
              <a:ext uri="{FF2B5EF4-FFF2-40B4-BE49-F238E27FC236}">
                <a16:creationId xmlns:a16="http://schemas.microsoft.com/office/drawing/2014/main" id="{E2B2ACA7-210D-4838-AB5D-99BEA0325DDB}"/>
              </a:ext>
            </a:extLst>
          </p:cNvPr>
          <p:cNvSpPr/>
          <p:nvPr/>
        </p:nvSpPr>
        <p:spPr>
          <a:xfrm>
            <a:off x="8548079" y="1275773"/>
            <a:ext cx="2601453" cy="3511584"/>
          </a:xfrm>
          <a:prstGeom prst="rect">
            <a:avLst/>
          </a:prstGeom>
          <a:blipFill>
            <a:blip r:embed="rId5" cstate="print"/>
            <a:stretch>
              <a:fillRect/>
            </a:stretch>
          </a:blipFill>
        </p:spPr>
        <p:txBody>
          <a:bodyPr wrap="square" lIns="0" tIns="0" rIns="0" bIns="0" rtlCol="0"/>
          <a:lstStyle/>
          <a:p>
            <a:endParaRPr/>
          </a:p>
        </p:txBody>
      </p:sp>
      <p:sp>
        <p:nvSpPr>
          <p:cNvPr id="9" name="object 2">
            <a:extLst>
              <a:ext uri="{FF2B5EF4-FFF2-40B4-BE49-F238E27FC236}">
                <a16:creationId xmlns:a16="http://schemas.microsoft.com/office/drawing/2014/main" id="{7667B38D-2A73-494C-8C4A-79FE600609D8}"/>
              </a:ext>
            </a:extLst>
          </p:cNvPr>
          <p:cNvSpPr txBox="1"/>
          <p:nvPr/>
        </p:nvSpPr>
        <p:spPr>
          <a:xfrm>
            <a:off x="8110244" y="4787357"/>
            <a:ext cx="3849524" cy="1722564"/>
          </a:xfrm>
          <a:prstGeom prst="rect">
            <a:avLst/>
          </a:prstGeom>
          <a:solidFill>
            <a:srgbClr val="D9D9D9"/>
          </a:solidFill>
          <a:ln w="9144">
            <a:solidFill>
              <a:srgbClr val="000000"/>
            </a:solidFill>
          </a:ln>
        </p:spPr>
        <p:txBody>
          <a:bodyPr vert="horz" wrap="square" lIns="0" tIns="29505" rIns="0" bIns="0" rtlCol="0">
            <a:spAutoFit/>
          </a:bodyPr>
          <a:lstStyle/>
          <a:p>
            <a:pPr marL="97872">
              <a:spcBef>
                <a:spcPts val="231"/>
              </a:spcBef>
            </a:pPr>
            <a:r>
              <a:rPr sz="1100" b="1" spc="-6" dirty="0">
                <a:latin typeface="Calibri"/>
                <a:cs typeface="Calibri"/>
              </a:rPr>
              <a:t>Ingredients:</a:t>
            </a:r>
            <a:r>
              <a:rPr lang="en-US" sz="1100" b="1" spc="-6" dirty="0">
                <a:latin typeface="Calibri"/>
                <a:cs typeface="Calibri"/>
              </a:rPr>
              <a:t> </a:t>
            </a:r>
            <a:r>
              <a:rPr lang="en-US" sz="1100" dirty="0"/>
              <a:t>Whole Wheat Flour, Water, Wheat Gluten, Sugar, Yeast, Brown Sugar, Contains 2% or Less of Each of the Following: Flax Seed, Whole Rye Flour, Salt, Rolled Oats, Soybean Oil, Barley Flakes, Triticale Flour, Cultured Wheat Flour, Sunflower Seed, Vinegar, </a:t>
            </a:r>
            <a:r>
              <a:rPr lang="en-US" sz="1100" dirty="0" err="1"/>
              <a:t>Monoglycerides</a:t>
            </a:r>
            <a:r>
              <a:rPr lang="en-US" sz="1100" dirty="0"/>
              <a:t>, Enzymes, Ascorbic Acid, Wheat Starch, Whole Amaranth, Hulled Whole Millet, Whole Khorasan Wheat Flour, Whole Brown Rice Flour, Whole Buckwheat Flour, Whole Milled Corn, Whole Spelt Flour, </a:t>
            </a:r>
            <a:r>
              <a:rPr lang="en-US" sz="1100" dirty="0" err="1"/>
              <a:t>Monocalcium</a:t>
            </a:r>
            <a:r>
              <a:rPr lang="en-US" sz="1100" dirty="0"/>
              <a:t> Phosphate, Soy Lecithin, Calcium Sulfate, Topped with Whole Amaranth Seed, Flaxseed, and Wheat Bran.</a:t>
            </a:r>
            <a:endParaRPr sz="1100" dirty="0">
              <a:latin typeface="Calibri"/>
              <a:cs typeface="Calibri"/>
            </a:endParaRPr>
          </a:p>
        </p:txBody>
      </p:sp>
    </p:spTree>
    <p:extLst>
      <p:ext uri="{BB962C8B-B14F-4D97-AF65-F5344CB8AC3E}">
        <p14:creationId xmlns:p14="http://schemas.microsoft.com/office/powerpoint/2010/main" val="218036271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descr="Progressive Charlestown: Whole grains work for you"/>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573496" y="1733105"/>
            <a:ext cx="5800302" cy="3593805"/>
          </a:xfrm>
          <a:prstGeom prst="rect">
            <a:avLst/>
          </a:prstGeom>
        </p:spPr>
      </p:pic>
      <p:pic>
        <p:nvPicPr>
          <p:cNvPr id="14" name="Picture 13" descr="Progressive Charlestown: Whole grains work for you"/>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6273197" y="1655345"/>
            <a:ext cx="5401340" cy="4041107"/>
          </a:xfrm>
          <a:prstGeom prst="rect">
            <a:avLst/>
          </a:prstGeom>
        </p:spPr>
      </p:pic>
      <p:sp>
        <p:nvSpPr>
          <p:cNvPr id="15" name="TextBox 14"/>
          <p:cNvSpPr txBox="1"/>
          <p:nvPr/>
        </p:nvSpPr>
        <p:spPr>
          <a:xfrm>
            <a:off x="685837" y="1097987"/>
            <a:ext cx="7979698"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Whole grains</a:t>
            </a:r>
          </a:p>
        </p:txBody>
      </p:sp>
    </p:spTree>
    <p:extLst>
      <p:ext uri="{BB962C8B-B14F-4D97-AF65-F5344CB8AC3E}">
        <p14:creationId xmlns:p14="http://schemas.microsoft.com/office/powerpoint/2010/main" val="411687051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D8AB22CF-8B5C-4546-994D-FDB161159D74}"/>
              </a:ext>
            </a:extLst>
          </p:cNvPr>
          <p:cNvPicPr>
            <a:picLocks noChangeAspect="1"/>
          </p:cNvPicPr>
          <p:nvPr/>
        </p:nvPicPr>
        <p:blipFill>
          <a:blip r:embed="rId3"/>
          <a:stretch>
            <a:fillRect/>
          </a:stretch>
        </p:blipFill>
        <p:spPr>
          <a:xfrm>
            <a:off x="1556920" y="371033"/>
            <a:ext cx="3990975" cy="5924551"/>
          </a:xfrm>
          <a:prstGeom prst="rect">
            <a:avLst/>
          </a:prstGeom>
        </p:spPr>
      </p:pic>
      <p:pic>
        <p:nvPicPr>
          <p:cNvPr id="3" name="Picture 2">
            <a:extLst>
              <a:ext uri="{FF2B5EF4-FFF2-40B4-BE49-F238E27FC236}">
                <a16:creationId xmlns:a16="http://schemas.microsoft.com/office/drawing/2014/main" id="{D49DCE65-C8CB-4AA2-BE99-9D833CDF4259}"/>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5547895" y="466726"/>
            <a:ext cx="4129239" cy="5924551"/>
          </a:xfrm>
          <a:prstGeom prst="rect">
            <a:avLst/>
          </a:prstGeom>
        </p:spPr>
      </p:pic>
    </p:spTree>
    <p:extLst>
      <p:ext uri="{BB962C8B-B14F-4D97-AF65-F5344CB8AC3E}">
        <p14:creationId xmlns:p14="http://schemas.microsoft.com/office/powerpoint/2010/main" val="390128050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599E3FA2-D166-4D77-95CA-899EB49A2F7E}"/>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214606" y="639147"/>
            <a:ext cx="3598341" cy="5579707"/>
          </a:xfrm>
          <a:prstGeom prst="rect">
            <a:avLst/>
          </a:prstGeom>
        </p:spPr>
      </p:pic>
      <p:pic>
        <p:nvPicPr>
          <p:cNvPr id="3" name="Picture 2">
            <a:extLst>
              <a:ext uri="{FF2B5EF4-FFF2-40B4-BE49-F238E27FC236}">
                <a16:creationId xmlns:a16="http://schemas.microsoft.com/office/drawing/2014/main" id="{DDA56852-3DF3-41E7-909D-D80130E1823F}"/>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b="-72"/>
          <a:stretch/>
        </p:blipFill>
        <p:spPr>
          <a:xfrm>
            <a:off x="4296828" y="639147"/>
            <a:ext cx="3598341" cy="5579707"/>
          </a:xfrm>
          <a:prstGeom prst="rect">
            <a:avLst/>
          </a:prstGeom>
        </p:spPr>
      </p:pic>
      <p:pic>
        <p:nvPicPr>
          <p:cNvPr id="4" name="Picture 3">
            <a:extLst>
              <a:ext uri="{FF2B5EF4-FFF2-40B4-BE49-F238E27FC236}">
                <a16:creationId xmlns:a16="http://schemas.microsoft.com/office/drawing/2014/main" id="{5C52981C-F747-4048-92D8-AA8D568D5189}"/>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8379053" y="639147"/>
            <a:ext cx="3598343" cy="5579707"/>
          </a:xfrm>
          <a:prstGeom prst="rect">
            <a:avLst/>
          </a:prstGeom>
        </p:spPr>
      </p:pic>
    </p:spTree>
    <p:extLst>
      <p:ext uri="{BB962C8B-B14F-4D97-AF65-F5344CB8AC3E}">
        <p14:creationId xmlns:p14="http://schemas.microsoft.com/office/powerpoint/2010/main" val="281010505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96240F0E-7B1C-4702-9CA6-B98DE5C6AB86}"/>
              </a:ext>
            </a:extLst>
          </p:cNvPr>
          <p:cNvSpPr txBox="1"/>
          <p:nvPr/>
        </p:nvSpPr>
        <p:spPr>
          <a:xfrm>
            <a:off x="7965529" y="486136"/>
            <a:ext cx="3146167" cy="1077218"/>
          </a:xfrm>
          <a:prstGeom prst="rect">
            <a:avLst/>
          </a:prstGeom>
          <a:noFill/>
        </p:spPr>
        <p:txBody>
          <a:bodyPr wrap="square" rtlCol="0">
            <a:spAutoFit/>
          </a:bodyPr>
          <a:lstStyle/>
          <a:p>
            <a:pPr algn="ctr"/>
            <a:r>
              <a:rPr lang="en-US" sz="3200" b="1" dirty="0">
                <a:solidFill>
                  <a:srgbClr val="7030A0"/>
                </a:solidFill>
              </a:rPr>
              <a:t>Raisin and Bran Cereal</a:t>
            </a:r>
          </a:p>
        </p:txBody>
      </p:sp>
      <p:sp>
        <p:nvSpPr>
          <p:cNvPr id="6" name="TextBox 5">
            <a:extLst>
              <a:ext uri="{FF2B5EF4-FFF2-40B4-BE49-F238E27FC236}">
                <a16:creationId xmlns:a16="http://schemas.microsoft.com/office/drawing/2014/main" id="{378AB1E9-B45D-4269-8078-A455C3EF923C}"/>
              </a:ext>
            </a:extLst>
          </p:cNvPr>
          <p:cNvSpPr txBox="1"/>
          <p:nvPr/>
        </p:nvSpPr>
        <p:spPr>
          <a:xfrm>
            <a:off x="746108" y="964616"/>
            <a:ext cx="3165742" cy="1077218"/>
          </a:xfrm>
          <a:prstGeom prst="rect">
            <a:avLst/>
          </a:prstGeom>
          <a:solidFill>
            <a:schemeClr val="bg1"/>
          </a:solidFill>
        </p:spPr>
        <p:txBody>
          <a:bodyPr wrap="square" rtlCol="0">
            <a:spAutoFit/>
          </a:bodyPr>
          <a:lstStyle/>
          <a:p>
            <a:pPr algn="ctr"/>
            <a:r>
              <a:rPr lang="en-US" sz="3200" b="1" dirty="0">
                <a:solidFill>
                  <a:srgbClr val="7030A0"/>
                </a:solidFill>
              </a:rPr>
              <a:t>Oat Cereal</a:t>
            </a:r>
          </a:p>
          <a:p>
            <a:pPr algn="ctr"/>
            <a:endParaRPr lang="en-US" sz="3200" b="1" dirty="0">
              <a:solidFill>
                <a:srgbClr val="7030A0"/>
              </a:solidFill>
            </a:endParaRPr>
          </a:p>
        </p:txBody>
      </p:sp>
      <p:sp>
        <p:nvSpPr>
          <p:cNvPr id="7" name="TextBox 6">
            <a:extLst>
              <a:ext uri="{FF2B5EF4-FFF2-40B4-BE49-F238E27FC236}">
                <a16:creationId xmlns:a16="http://schemas.microsoft.com/office/drawing/2014/main" id="{E0075061-D878-467E-8FB0-AC7C53153797}"/>
              </a:ext>
            </a:extLst>
          </p:cNvPr>
          <p:cNvSpPr txBox="1"/>
          <p:nvPr/>
        </p:nvSpPr>
        <p:spPr>
          <a:xfrm>
            <a:off x="4185917" y="486136"/>
            <a:ext cx="3265801" cy="1077218"/>
          </a:xfrm>
          <a:prstGeom prst="rect">
            <a:avLst/>
          </a:prstGeom>
          <a:noFill/>
        </p:spPr>
        <p:txBody>
          <a:bodyPr wrap="square" rtlCol="0">
            <a:spAutoFit/>
          </a:bodyPr>
          <a:lstStyle/>
          <a:p>
            <a:pPr algn="ctr"/>
            <a:r>
              <a:rPr lang="en-US" sz="3200" b="1" dirty="0">
                <a:solidFill>
                  <a:srgbClr val="7030A0"/>
                </a:solidFill>
              </a:rPr>
              <a:t>Colorful Fruit-flavored Cereal</a:t>
            </a:r>
          </a:p>
        </p:txBody>
      </p:sp>
      <p:pic>
        <p:nvPicPr>
          <p:cNvPr id="8" name="Picture 7">
            <a:extLst>
              <a:ext uri="{FF2B5EF4-FFF2-40B4-BE49-F238E27FC236}">
                <a16:creationId xmlns:a16="http://schemas.microsoft.com/office/drawing/2014/main" id="{B2D80AD3-4EE0-45D4-ACC8-41A123925777}"/>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639781" y="2062308"/>
            <a:ext cx="3205639" cy="4409898"/>
          </a:xfrm>
          <a:prstGeom prst="rect">
            <a:avLst/>
          </a:prstGeom>
        </p:spPr>
      </p:pic>
      <p:pic>
        <p:nvPicPr>
          <p:cNvPr id="9" name="Picture 8">
            <a:extLst>
              <a:ext uri="{FF2B5EF4-FFF2-40B4-BE49-F238E27FC236}">
                <a16:creationId xmlns:a16="http://schemas.microsoft.com/office/drawing/2014/main" id="{AD051E1C-A769-4BAE-BBB2-607166B62D78}"/>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4074538" y="2045529"/>
            <a:ext cx="3458395" cy="4438552"/>
          </a:xfrm>
          <a:prstGeom prst="rect">
            <a:avLst/>
          </a:prstGeom>
        </p:spPr>
      </p:pic>
      <p:pic>
        <p:nvPicPr>
          <p:cNvPr id="10" name="Picture 9">
            <a:extLst>
              <a:ext uri="{FF2B5EF4-FFF2-40B4-BE49-F238E27FC236}">
                <a16:creationId xmlns:a16="http://schemas.microsoft.com/office/drawing/2014/main" id="{47F69513-8460-4AD6-80CB-795FBA81CE87}"/>
              </a:ext>
            </a:extLst>
          </p:cNvPr>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7773424" y="2041040"/>
            <a:ext cx="3461901" cy="4409899"/>
          </a:xfrm>
          <a:prstGeom prst="rect">
            <a:avLst/>
          </a:prstGeom>
        </p:spPr>
      </p:pic>
    </p:spTree>
    <p:extLst>
      <p:ext uri="{BB962C8B-B14F-4D97-AF65-F5344CB8AC3E}">
        <p14:creationId xmlns:p14="http://schemas.microsoft.com/office/powerpoint/2010/main" val="69171639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7" y="4118938"/>
            <a:ext cx="4178568" cy="1015663"/>
          </a:xfrm>
          <a:prstGeom prst="rect">
            <a:avLst/>
          </a:prstGeom>
        </p:spPr>
        <p:txBody>
          <a:bodyPr wrap="square">
            <a:spAutoFit/>
          </a:bodyPr>
          <a:lstStyle/>
          <a:p>
            <a:pPr algn="ctr"/>
            <a:r>
              <a:rPr lang="en-US" sz="6000" dirty="0"/>
              <a:t>PROTEINS</a:t>
            </a:r>
          </a:p>
        </p:txBody>
      </p:sp>
      <p:pic>
        <p:nvPicPr>
          <p:cNvPr id="7" name="Picture 6" descr="La salmonela, el mercurio y las aflatoxinas fueron los ..."/>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5080000" y="1093006"/>
            <a:ext cx="5273965" cy="2373745"/>
          </a:xfrm>
          <a:prstGeom prst="rect">
            <a:avLst/>
          </a:prstGeom>
        </p:spPr>
      </p:pic>
      <p:pic>
        <p:nvPicPr>
          <p:cNvPr id="8" name="Picture 7" descr="¿Cómo untar mantequilla de maní endurecida? – Blog ..."/>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7518400" y="3439044"/>
            <a:ext cx="4673600" cy="2324449"/>
          </a:xfrm>
          <a:prstGeom prst="rect">
            <a:avLst/>
          </a:prstGeom>
        </p:spPr>
      </p:pic>
      <p:pic>
        <p:nvPicPr>
          <p:cNvPr id="9" name="Picture 8" descr="dailydelicious: Creative and Healthy Menu with U.S. beans ..."/>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16438" y="1080655"/>
            <a:ext cx="5096438" cy="2382982"/>
          </a:xfrm>
          <a:prstGeom prst="rect">
            <a:avLst/>
          </a:prstGeom>
        </p:spPr>
      </p:pic>
    </p:spTree>
    <p:extLst>
      <p:ext uri="{BB962C8B-B14F-4D97-AF65-F5344CB8AC3E}">
        <p14:creationId xmlns:p14="http://schemas.microsoft.com/office/powerpoint/2010/main" val="191747822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64A60E6-293C-4CC2-9BEF-7DB3F030A84E}"/>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492871" y="749949"/>
            <a:ext cx="3468079" cy="4856843"/>
          </a:xfrm>
          <a:prstGeom prst="rect">
            <a:avLst/>
          </a:prstGeom>
        </p:spPr>
      </p:pic>
      <p:pic>
        <p:nvPicPr>
          <p:cNvPr id="6" name="Picture 5">
            <a:extLst>
              <a:ext uri="{FF2B5EF4-FFF2-40B4-BE49-F238E27FC236}">
                <a16:creationId xmlns:a16="http://schemas.microsoft.com/office/drawing/2014/main" id="{4CA9441D-2062-4B6D-8307-C96FCD67F743}"/>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3960950" y="339646"/>
            <a:ext cx="3768384" cy="5276239"/>
          </a:xfrm>
          <a:prstGeom prst="rect">
            <a:avLst/>
          </a:prstGeom>
        </p:spPr>
      </p:pic>
      <p:pic>
        <p:nvPicPr>
          <p:cNvPr id="8" name="Picture 7">
            <a:extLst>
              <a:ext uri="{FF2B5EF4-FFF2-40B4-BE49-F238E27FC236}">
                <a16:creationId xmlns:a16="http://schemas.microsoft.com/office/drawing/2014/main" id="{09A70351-905D-4F7E-9866-396A0E77956C}"/>
              </a:ext>
            </a:extLst>
          </p:cNvPr>
          <p:cNvPicPr>
            <a:picLocks noChangeAspect="1"/>
          </p:cNvPicPr>
          <p:nvPr/>
        </p:nvPicPr>
        <p:blipFill>
          <a:blip r:embed="rId5" cstate="email">
            <a:extLst>
              <a:ext uri="{28A0092B-C50C-407E-A947-70E740481C1C}">
                <a14:useLocalDpi xmlns:a14="http://schemas.microsoft.com/office/drawing/2010/main"/>
              </a:ext>
            </a:extLst>
          </a:blip>
          <a:stretch>
            <a:fillRect/>
          </a:stretch>
        </p:blipFill>
        <p:spPr>
          <a:xfrm>
            <a:off x="7589680" y="399164"/>
            <a:ext cx="3818263" cy="5216721"/>
          </a:xfrm>
          <a:prstGeom prst="rect">
            <a:avLst/>
          </a:prstGeom>
        </p:spPr>
      </p:pic>
    </p:spTree>
    <p:extLst>
      <p:ext uri="{BB962C8B-B14F-4D97-AF65-F5344CB8AC3E}">
        <p14:creationId xmlns:p14="http://schemas.microsoft.com/office/powerpoint/2010/main" val="294048929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4E7D05B2-CFBC-4425-B568-F5ED0475ADFB}"/>
              </a:ext>
            </a:extLst>
          </p:cNvPr>
          <p:cNvSpPr txBox="1"/>
          <p:nvPr/>
        </p:nvSpPr>
        <p:spPr>
          <a:xfrm>
            <a:off x="1076532" y="292938"/>
            <a:ext cx="4460032" cy="1323439"/>
          </a:xfrm>
          <a:prstGeom prst="rect">
            <a:avLst/>
          </a:prstGeom>
          <a:noFill/>
        </p:spPr>
        <p:txBody>
          <a:bodyPr wrap="square" rtlCol="0">
            <a:spAutoFit/>
          </a:bodyPr>
          <a:lstStyle/>
          <a:p>
            <a:pPr algn="ctr"/>
            <a:r>
              <a:rPr lang="en-US" sz="4000" b="1" dirty="0">
                <a:solidFill>
                  <a:srgbClr val="7030A0"/>
                </a:solidFill>
              </a:rPr>
              <a:t>93% Lean, 7% Fat </a:t>
            </a:r>
          </a:p>
          <a:p>
            <a:pPr algn="ctr"/>
            <a:r>
              <a:rPr lang="en-US" sz="4000" b="1" dirty="0">
                <a:solidFill>
                  <a:srgbClr val="7030A0"/>
                </a:solidFill>
              </a:rPr>
              <a:t>Ground Beef</a:t>
            </a:r>
          </a:p>
        </p:txBody>
      </p:sp>
      <p:sp>
        <p:nvSpPr>
          <p:cNvPr id="4" name="TextBox 3">
            <a:extLst>
              <a:ext uri="{FF2B5EF4-FFF2-40B4-BE49-F238E27FC236}">
                <a16:creationId xmlns:a16="http://schemas.microsoft.com/office/drawing/2014/main" id="{E2B11A13-0FDD-48D4-B628-7DE20F585BB6}"/>
              </a:ext>
            </a:extLst>
          </p:cNvPr>
          <p:cNvSpPr txBox="1"/>
          <p:nvPr/>
        </p:nvSpPr>
        <p:spPr>
          <a:xfrm>
            <a:off x="6051301" y="292938"/>
            <a:ext cx="4460032" cy="1323439"/>
          </a:xfrm>
          <a:prstGeom prst="rect">
            <a:avLst/>
          </a:prstGeom>
          <a:noFill/>
        </p:spPr>
        <p:txBody>
          <a:bodyPr wrap="square" rtlCol="0">
            <a:spAutoFit/>
          </a:bodyPr>
          <a:lstStyle/>
          <a:p>
            <a:pPr algn="ctr"/>
            <a:r>
              <a:rPr lang="en-US" sz="4000" b="1" dirty="0">
                <a:solidFill>
                  <a:srgbClr val="7030A0"/>
                </a:solidFill>
              </a:rPr>
              <a:t>80% Lean, 20% Fat</a:t>
            </a:r>
          </a:p>
          <a:p>
            <a:pPr algn="ctr"/>
            <a:r>
              <a:rPr lang="en-US" sz="4000" b="1" dirty="0">
                <a:solidFill>
                  <a:srgbClr val="7030A0"/>
                </a:solidFill>
              </a:rPr>
              <a:t>Ground Beef</a:t>
            </a:r>
          </a:p>
        </p:txBody>
      </p:sp>
      <p:pic>
        <p:nvPicPr>
          <p:cNvPr id="5" name="Picture 4">
            <a:extLst>
              <a:ext uri="{FF2B5EF4-FFF2-40B4-BE49-F238E27FC236}">
                <a16:creationId xmlns:a16="http://schemas.microsoft.com/office/drawing/2014/main" id="{54F2ADBF-8F70-4D4E-99CD-6F0672D00213}"/>
              </a:ext>
            </a:extLst>
          </p:cNvPr>
          <p:cNvPicPr>
            <a:picLocks noChangeAspect="1"/>
          </p:cNvPicPr>
          <p:nvPr/>
        </p:nvPicPr>
        <p:blipFill>
          <a:blip r:embed="rId3"/>
          <a:stretch>
            <a:fillRect/>
          </a:stretch>
        </p:blipFill>
        <p:spPr>
          <a:xfrm>
            <a:off x="6259686" y="1510030"/>
            <a:ext cx="4043263" cy="5266208"/>
          </a:xfrm>
          <a:prstGeom prst="rect">
            <a:avLst/>
          </a:prstGeom>
        </p:spPr>
      </p:pic>
      <p:pic>
        <p:nvPicPr>
          <p:cNvPr id="6" name="Picture 5">
            <a:extLst>
              <a:ext uri="{FF2B5EF4-FFF2-40B4-BE49-F238E27FC236}">
                <a16:creationId xmlns:a16="http://schemas.microsoft.com/office/drawing/2014/main" id="{05EF655E-F952-4D8B-969F-37D0D94E12C6}"/>
              </a:ext>
            </a:extLst>
          </p:cNvPr>
          <p:cNvPicPr>
            <a:picLocks noChangeAspect="1"/>
          </p:cNvPicPr>
          <p:nvPr/>
        </p:nvPicPr>
        <p:blipFill>
          <a:blip r:embed="rId4"/>
          <a:stretch>
            <a:fillRect/>
          </a:stretch>
        </p:blipFill>
        <p:spPr>
          <a:xfrm>
            <a:off x="1377230" y="1510030"/>
            <a:ext cx="3885236" cy="5161359"/>
          </a:xfrm>
          <a:prstGeom prst="rect">
            <a:avLst/>
          </a:prstGeom>
        </p:spPr>
      </p:pic>
    </p:spTree>
    <p:extLst>
      <p:ext uri="{BB962C8B-B14F-4D97-AF65-F5344CB8AC3E}">
        <p14:creationId xmlns:p14="http://schemas.microsoft.com/office/powerpoint/2010/main" val="3126235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38B433FA-D03F-417D-BE87-773A5611900C}"/>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4286" t="4360" r="5431"/>
          <a:stretch/>
        </p:blipFill>
        <p:spPr>
          <a:xfrm>
            <a:off x="1368490" y="615095"/>
            <a:ext cx="4117911" cy="5627811"/>
          </a:xfrm>
          <a:prstGeom prst="rect">
            <a:avLst/>
          </a:prstGeom>
        </p:spPr>
      </p:pic>
      <p:pic>
        <p:nvPicPr>
          <p:cNvPr id="6" name="Picture 5">
            <a:extLst>
              <a:ext uri="{FF2B5EF4-FFF2-40B4-BE49-F238E27FC236}">
                <a16:creationId xmlns:a16="http://schemas.microsoft.com/office/drawing/2014/main" id="{DD853295-48CA-4F99-BC8B-FC312C26834A}"/>
              </a:ext>
            </a:extLst>
          </p:cNvPr>
          <p:cNvPicPr>
            <a:picLocks noChangeAspect="1"/>
          </p:cNvPicPr>
          <p:nvPr/>
        </p:nvPicPr>
        <p:blipFill>
          <a:blip r:embed="rId4"/>
          <a:stretch>
            <a:fillRect/>
          </a:stretch>
        </p:blipFill>
        <p:spPr>
          <a:xfrm>
            <a:off x="6705603" y="615093"/>
            <a:ext cx="3829051" cy="5657851"/>
          </a:xfrm>
          <a:prstGeom prst="rect">
            <a:avLst/>
          </a:prstGeom>
        </p:spPr>
      </p:pic>
    </p:spTree>
    <p:extLst>
      <p:ext uri="{BB962C8B-B14F-4D97-AF65-F5344CB8AC3E}">
        <p14:creationId xmlns:p14="http://schemas.microsoft.com/office/powerpoint/2010/main" val="327809057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C92C626-AFC0-44A5-BC5F-D3DC3F6E554C}"/>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1291705" y="691634"/>
            <a:ext cx="4026744" cy="5681175"/>
          </a:xfrm>
          <a:prstGeom prst="rect">
            <a:avLst/>
          </a:prstGeom>
        </p:spPr>
      </p:pic>
      <p:pic>
        <p:nvPicPr>
          <p:cNvPr id="3" name="Picture 2">
            <a:extLst>
              <a:ext uri="{FF2B5EF4-FFF2-40B4-BE49-F238E27FC236}">
                <a16:creationId xmlns:a16="http://schemas.microsoft.com/office/drawing/2014/main" id="{4EF66124-69F8-432B-956A-DCC52C78AF02}"/>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5045" r="5235" b="2541"/>
          <a:stretch/>
        </p:blipFill>
        <p:spPr>
          <a:xfrm>
            <a:off x="6020009" y="354476"/>
            <a:ext cx="4165981" cy="6007545"/>
          </a:xfrm>
          <a:prstGeom prst="rect">
            <a:avLst/>
          </a:prstGeom>
        </p:spPr>
      </p:pic>
      <p:sp>
        <p:nvSpPr>
          <p:cNvPr id="6" name="TextBox 5"/>
          <p:cNvSpPr txBox="1"/>
          <p:nvPr/>
        </p:nvSpPr>
        <p:spPr>
          <a:xfrm>
            <a:off x="505084" y="229969"/>
            <a:ext cx="3728357"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Buy whole or in bulk. </a:t>
            </a:r>
          </a:p>
        </p:txBody>
      </p:sp>
    </p:spTree>
    <p:extLst>
      <p:ext uri="{BB962C8B-B14F-4D97-AF65-F5344CB8AC3E}">
        <p14:creationId xmlns:p14="http://schemas.microsoft.com/office/powerpoint/2010/main" val="4240275681"/>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3ECB064B-3292-4176-9DD2-0F953911A8F1}"/>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195435" y="641769"/>
            <a:ext cx="3855607" cy="5583683"/>
          </a:xfrm>
          <a:prstGeom prst="rect">
            <a:avLst/>
          </a:prstGeom>
        </p:spPr>
      </p:pic>
      <p:pic>
        <p:nvPicPr>
          <p:cNvPr id="3" name="Picture 2">
            <a:extLst>
              <a:ext uri="{FF2B5EF4-FFF2-40B4-BE49-F238E27FC236}">
                <a16:creationId xmlns:a16="http://schemas.microsoft.com/office/drawing/2014/main" id="{62271FCE-D6E8-49CB-A67F-9CEDCB0F5776}"/>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4221554" y="637158"/>
            <a:ext cx="4193457" cy="5588295"/>
          </a:xfrm>
          <a:prstGeom prst="rect">
            <a:avLst/>
          </a:prstGeom>
        </p:spPr>
      </p:pic>
      <p:pic>
        <p:nvPicPr>
          <p:cNvPr id="4" name="Picture 3">
            <a:extLst>
              <a:ext uri="{FF2B5EF4-FFF2-40B4-BE49-F238E27FC236}">
                <a16:creationId xmlns:a16="http://schemas.microsoft.com/office/drawing/2014/main" id="{556D98AE-0C5B-4ED2-8E9A-9D3978B7D75C}"/>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8137890" y="1704696"/>
            <a:ext cx="3579844" cy="1726609"/>
          </a:xfrm>
          <a:prstGeom prst="rect">
            <a:avLst/>
          </a:prstGeom>
        </p:spPr>
      </p:pic>
      <p:sp>
        <p:nvSpPr>
          <p:cNvPr id="7" name="TextBox 6"/>
          <p:cNvSpPr txBox="1"/>
          <p:nvPr/>
        </p:nvSpPr>
        <p:spPr>
          <a:xfrm>
            <a:off x="8718826" y="4728294"/>
            <a:ext cx="2902562" cy="1200329"/>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Buy frozen or canned, or when fresh is on sale. </a:t>
            </a:r>
          </a:p>
        </p:txBody>
      </p:sp>
    </p:spTree>
    <p:extLst>
      <p:ext uri="{BB962C8B-B14F-4D97-AF65-F5344CB8AC3E}">
        <p14:creationId xmlns:p14="http://schemas.microsoft.com/office/powerpoint/2010/main" val="2153374585"/>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786810" y="442653"/>
            <a:ext cx="12978809" cy="584775"/>
          </a:xfrm>
          <a:prstGeom prst="rect">
            <a:avLst/>
          </a:prstGeom>
        </p:spPr>
        <p:txBody>
          <a:bodyPr wrap="square">
            <a:spAutoFit/>
          </a:bodyPr>
          <a:lstStyle/>
          <a:p>
            <a:pPr algn="ctr"/>
            <a:r>
              <a:rPr lang="en-US" sz="3200" dirty="0" smtClean="0">
                <a:solidFill>
                  <a:srgbClr val="6FBE44"/>
                </a:solidFill>
                <a:latin typeface="Arial" charset="0"/>
                <a:cs typeface="Arial" charset="0"/>
              </a:rPr>
              <a:t>Other Sources of Protein</a:t>
            </a:r>
            <a:endParaRPr lang="en-US" sz="3200" dirty="0"/>
          </a:p>
        </p:txBody>
      </p:sp>
      <p:pic>
        <p:nvPicPr>
          <p:cNvPr id="2" name="Picture 1"/>
          <p:cNvPicPr>
            <a:picLocks noChangeAspect="1"/>
          </p:cNvPicPr>
          <p:nvPr/>
        </p:nvPicPr>
        <p:blipFill>
          <a:blip r:embed="rId3"/>
          <a:stretch>
            <a:fillRect/>
          </a:stretch>
        </p:blipFill>
        <p:spPr>
          <a:xfrm>
            <a:off x="7278624" y="852207"/>
            <a:ext cx="4768787" cy="5506683"/>
          </a:xfrm>
          <a:prstGeom prst="rect">
            <a:avLst/>
          </a:prstGeom>
        </p:spPr>
      </p:pic>
      <p:pic>
        <p:nvPicPr>
          <p:cNvPr id="6" name="Picture 5"/>
          <p:cNvPicPr>
            <a:picLocks noChangeAspect="1"/>
          </p:cNvPicPr>
          <p:nvPr/>
        </p:nvPicPr>
        <p:blipFill>
          <a:blip r:embed="rId4"/>
          <a:stretch>
            <a:fillRect/>
          </a:stretch>
        </p:blipFill>
        <p:spPr>
          <a:xfrm>
            <a:off x="1182625" y="1199276"/>
            <a:ext cx="4568738" cy="5159614"/>
          </a:xfrm>
          <a:prstGeom prst="rect">
            <a:avLst/>
          </a:prstGeom>
        </p:spPr>
      </p:pic>
      <p:pic>
        <p:nvPicPr>
          <p:cNvPr id="3" name="Picture 2">
            <a:extLst>
              <a:ext uri="{FF2B5EF4-FFF2-40B4-BE49-F238E27FC236}">
                <a16:creationId xmlns:a16="http://schemas.microsoft.com/office/drawing/2014/main" id="{433D4389-95A2-4704-8AA4-292F6A66E9EB}"/>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a:stretch/>
        </p:blipFill>
        <p:spPr>
          <a:xfrm>
            <a:off x="-658369" y="1436982"/>
            <a:ext cx="2537373" cy="3255264"/>
          </a:xfrm>
          <a:prstGeom prst="rect">
            <a:avLst/>
          </a:prstGeom>
        </p:spPr>
      </p:pic>
      <p:pic>
        <p:nvPicPr>
          <p:cNvPr id="4" name="Picture 3">
            <a:extLst>
              <a:ext uri="{FF2B5EF4-FFF2-40B4-BE49-F238E27FC236}">
                <a16:creationId xmlns:a16="http://schemas.microsoft.com/office/drawing/2014/main" id="{BF5EC6A8-D159-43BA-9CF9-2CD0C08EA89C}"/>
              </a:ext>
            </a:extLst>
          </p:cNvPr>
          <p:cNvPicPr>
            <a:picLocks noChangeAspect="1"/>
          </p:cNvPicPr>
          <p:nvPr/>
        </p:nvPicPr>
        <p:blipFill rotWithShape="1">
          <a:blip r:embed="rId6" cstate="email">
            <a:extLst>
              <a:ext uri="{28A0092B-C50C-407E-A947-70E740481C1C}">
                <a14:useLocalDpi xmlns:a14="http://schemas.microsoft.com/office/drawing/2010/main"/>
              </a:ext>
            </a:extLst>
          </a:blip>
          <a:srcRect/>
          <a:stretch/>
        </p:blipFill>
        <p:spPr>
          <a:xfrm>
            <a:off x="5291328" y="1436982"/>
            <a:ext cx="2382934" cy="3495921"/>
          </a:xfrm>
          <a:prstGeom prst="rect">
            <a:avLst/>
          </a:prstGeom>
        </p:spPr>
      </p:pic>
    </p:spTree>
    <p:extLst>
      <p:ext uri="{BB962C8B-B14F-4D97-AF65-F5344CB8AC3E}">
        <p14:creationId xmlns:p14="http://schemas.microsoft.com/office/powerpoint/2010/main" val="364126098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C2BBB9FC-BA22-4D2C-8F01-26A2B6C84EDD}"/>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20631" t="14422" r="22222" b="55012"/>
          <a:stretch/>
        </p:blipFill>
        <p:spPr>
          <a:xfrm>
            <a:off x="2296098" y="1111576"/>
            <a:ext cx="2987040" cy="2156965"/>
          </a:xfrm>
          <a:prstGeom prst="rect">
            <a:avLst/>
          </a:prstGeom>
        </p:spPr>
      </p:pic>
      <p:pic>
        <p:nvPicPr>
          <p:cNvPr id="9" name="Picture 8">
            <a:extLst>
              <a:ext uri="{FF2B5EF4-FFF2-40B4-BE49-F238E27FC236}">
                <a16:creationId xmlns:a16="http://schemas.microsoft.com/office/drawing/2014/main" id="{4D743216-C8A8-4F8D-9B14-EF4107417CB5}"/>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a:stretch/>
        </p:blipFill>
        <p:spPr>
          <a:xfrm>
            <a:off x="6994019" y="3936595"/>
            <a:ext cx="2100999" cy="2328425"/>
          </a:xfrm>
          <a:prstGeom prst="rect">
            <a:avLst/>
          </a:prstGeom>
        </p:spPr>
      </p:pic>
      <p:sp>
        <p:nvSpPr>
          <p:cNvPr id="10" name="Rectangle 9"/>
          <p:cNvSpPr/>
          <p:nvPr/>
        </p:nvSpPr>
        <p:spPr>
          <a:xfrm>
            <a:off x="-786810" y="442653"/>
            <a:ext cx="12978809" cy="584775"/>
          </a:xfrm>
          <a:prstGeom prst="rect">
            <a:avLst/>
          </a:prstGeom>
        </p:spPr>
        <p:txBody>
          <a:bodyPr wrap="square">
            <a:spAutoFit/>
          </a:bodyPr>
          <a:lstStyle/>
          <a:p>
            <a:pPr algn="ctr"/>
            <a:r>
              <a:rPr lang="en-US" sz="3200" dirty="0" smtClean="0">
                <a:solidFill>
                  <a:srgbClr val="6FBE44"/>
                </a:solidFill>
                <a:latin typeface="Arial" charset="0"/>
                <a:cs typeface="Arial" charset="0"/>
              </a:rPr>
              <a:t>Other Sources of Protein</a:t>
            </a:r>
            <a:endParaRPr lang="en-US" sz="3200" dirty="0"/>
          </a:p>
        </p:txBody>
      </p:sp>
      <p:pic>
        <p:nvPicPr>
          <p:cNvPr id="11" name="Picture 10"/>
          <p:cNvPicPr>
            <a:picLocks noChangeAspect="1"/>
          </p:cNvPicPr>
          <p:nvPr/>
        </p:nvPicPr>
        <p:blipFill>
          <a:blip r:embed="rId5"/>
          <a:stretch>
            <a:fillRect/>
          </a:stretch>
        </p:blipFill>
        <p:spPr>
          <a:xfrm>
            <a:off x="7901940" y="908946"/>
            <a:ext cx="2362200" cy="2562225"/>
          </a:xfrm>
          <a:prstGeom prst="rect">
            <a:avLst/>
          </a:prstGeom>
        </p:spPr>
      </p:pic>
      <p:pic>
        <p:nvPicPr>
          <p:cNvPr id="12" name="Picture 11"/>
          <p:cNvPicPr>
            <a:picLocks noChangeAspect="1"/>
          </p:cNvPicPr>
          <p:nvPr/>
        </p:nvPicPr>
        <p:blipFill>
          <a:blip r:embed="rId6" cstate="email">
            <a:extLst>
              <a:ext uri="{28A0092B-C50C-407E-A947-70E740481C1C}">
                <a14:useLocalDpi xmlns:a14="http://schemas.microsoft.com/office/drawing/2010/main"/>
              </a:ext>
            </a:extLst>
          </a:blip>
          <a:stretch>
            <a:fillRect/>
          </a:stretch>
        </p:blipFill>
        <p:spPr>
          <a:xfrm>
            <a:off x="1186626" y="3352689"/>
            <a:ext cx="4318062" cy="2802645"/>
          </a:xfrm>
          <a:prstGeom prst="rect">
            <a:avLst/>
          </a:prstGeom>
        </p:spPr>
      </p:pic>
    </p:spTree>
    <p:extLst>
      <p:ext uri="{BB962C8B-B14F-4D97-AF65-F5344CB8AC3E}">
        <p14:creationId xmlns:p14="http://schemas.microsoft.com/office/powerpoint/2010/main" val="115110062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email">
            <a:extLst>
              <a:ext uri="{28A0092B-C50C-407E-A947-70E740481C1C}">
                <a14:useLocalDpi xmlns:a14="http://schemas.microsoft.com/office/drawing/2010/main"/>
              </a:ext>
            </a:extLst>
          </a:blip>
          <a:srcRect/>
          <a:stretch/>
        </p:blipFill>
        <p:spPr>
          <a:xfrm>
            <a:off x="1" y="2"/>
            <a:ext cx="12192001" cy="7014207"/>
          </a:xfrm>
          <a:prstGeom prst="rect">
            <a:avLst/>
          </a:prstGeom>
        </p:spPr>
      </p:pic>
      <p:sp>
        <p:nvSpPr>
          <p:cNvPr id="2" name="Rectangle 1"/>
          <p:cNvSpPr/>
          <p:nvPr/>
        </p:nvSpPr>
        <p:spPr>
          <a:xfrm>
            <a:off x="-314793" y="644577"/>
            <a:ext cx="6529435" cy="2179071"/>
          </a:xfrm>
          <a:prstGeom prst="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p>
        </p:txBody>
      </p:sp>
      <p:sp>
        <p:nvSpPr>
          <p:cNvPr id="10" name="TextBox 9">
            <a:extLst>
              <a:ext uri="{FF2B5EF4-FFF2-40B4-BE49-F238E27FC236}">
                <a16:creationId xmlns:a16="http://schemas.microsoft.com/office/drawing/2014/main" id="{76966D91-C37F-4647-941B-316BCEC175A3}"/>
              </a:ext>
            </a:extLst>
          </p:cNvPr>
          <p:cNvSpPr txBox="1"/>
          <p:nvPr/>
        </p:nvSpPr>
        <p:spPr>
          <a:xfrm>
            <a:off x="-533034" y="674457"/>
            <a:ext cx="6965915" cy="1938992"/>
          </a:xfrm>
          <a:prstGeom prst="rect">
            <a:avLst/>
          </a:prstGeom>
          <a:noFill/>
        </p:spPr>
        <p:txBody>
          <a:bodyPr wrap="square" rtlCol="0">
            <a:spAutoFit/>
          </a:bodyPr>
          <a:lstStyle/>
          <a:p>
            <a:pPr algn="ctr"/>
            <a:r>
              <a:rPr lang="en-US" sz="6000" b="1" dirty="0">
                <a:solidFill>
                  <a:schemeClr val="bg1"/>
                </a:solidFill>
              </a:rPr>
              <a:t>Thank you!</a:t>
            </a:r>
          </a:p>
          <a:p>
            <a:pPr algn="ctr"/>
            <a:r>
              <a:rPr lang="en-US" sz="6000" b="1" dirty="0">
                <a:solidFill>
                  <a:schemeClr val="bg1"/>
                </a:solidFill>
              </a:rPr>
              <a:t>Questions?</a:t>
            </a:r>
          </a:p>
        </p:txBody>
      </p:sp>
    </p:spTree>
    <p:extLst>
      <p:ext uri="{BB962C8B-B14F-4D97-AF65-F5344CB8AC3E}">
        <p14:creationId xmlns:p14="http://schemas.microsoft.com/office/powerpoint/2010/main" val="16242333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385316" y="261112"/>
            <a:ext cx="6688394" cy="941387"/>
          </a:xfrm>
        </p:spPr>
        <p:txBody>
          <a:bodyPr/>
          <a:lstStyle/>
          <a:p>
            <a:r>
              <a:rPr lang="en-US" b="0" dirty="0">
                <a:solidFill>
                  <a:srgbClr val="6FBE44"/>
                </a:solidFill>
                <a:latin typeface="Arial" panose="020B0604020202020204" pitchFamily="34" charset="0"/>
                <a:cs typeface="Arial" panose="020B0604020202020204" pitchFamily="34" charset="0"/>
              </a:rPr>
              <a:t>SURVEY and GIFTCARD</a:t>
            </a:r>
          </a:p>
        </p:txBody>
      </p:sp>
      <p:sp>
        <p:nvSpPr>
          <p:cNvPr id="5" name="Text Placeholder 4"/>
          <p:cNvSpPr>
            <a:spLocks noGrp="1"/>
          </p:cNvSpPr>
          <p:nvPr>
            <p:ph type="body" sz="quarter" idx="13"/>
          </p:nvPr>
        </p:nvSpPr>
        <p:spPr>
          <a:xfrm>
            <a:off x="512065" y="1202499"/>
            <a:ext cx="7863840" cy="1967421"/>
          </a:xfrm>
        </p:spPr>
        <p:txBody>
          <a:bodyPr vert="horz" lIns="91440" tIns="45720" rIns="91440" bIns="45720" rtlCol="0" anchor="t">
            <a:normAutofit/>
          </a:bodyPr>
          <a:lstStyle/>
          <a:p>
            <a:pPr marL="0" indent="0">
              <a:buNone/>
            </a:pPr>
            <a:r>
              <a:rPr lang="en-US" sz="2000" b="1" dirty="0" smtClean="0">
                <a:latin typeface="Arial"/>
                <a:cs typeface="Arial"/>
              </a:rPr>
              <a:t> Please take a moment to complete a short survey the link is in the chat box</a:t>
            </a:r>
          </a:p>
          <a:p>
            <a:pPr marL="0" indent="0">
              <a:buNone/>
            </a:pPr>
            <a:r>
              <a:rPr lang="en-US" sz="2000" b="1" dirty="0" smtClean="0">
                <a:latin typeface="Arial"/>
                <a:cs typeface="Arial"/>
              </a:rPr>
              <a:t>You will need the Program </a:t>
            </a:r>
            <a:r>
              <a:rPr lang="en-US" sz="2000" b="1" dirty="0">
                <a:latin typeface="Arial"/>
                <a:cs typeface="Arial"/>
              </a:rPr>
              <a:t>Code</a:t>
            </a:r>
            <a:r>
              <a:rPr lang="en-US" sz="2000" b="1" dirty="0" smtClean="0">
                <a:latin typeface="Arial"/>
                <a:cs typeface="Arial"/>
              </a:rPr>
              <a:t>:</a:t>
            </a:r>
            <a:endParaRPr lang="en-US" sz="1800" dirty="0" smtClean="0">
              <a:latin typeface="Arial"/>
              <a:cs typeface="Arial"/>
            </a:endParaRPr>
          </a:p>
          <a:p>
            <a:pPr marL="0" indent="0">
              <a:buNone/>
            </a:pPr>
            <a:endParaRPr lang="en-US" sz="1800" dirty="0" smtClean="0">
              <a:latin typeface="Arial"/>
              <a:cs typeface="Arial"/>
            </a:endParaRPr>
          </a:p>
          <a:p>
            <a:pPr marL="0" indent="0">
              <a:buNone/>
            </a:pPr>
            <a:endParaRPr lang="en-US" sz="1400" dirty="0">
              <a:latin typeface="Arial"/>
              <a:cs typeface="Arial"/>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pic>
        <p:nvPicPr>
          <p:cNvPr id="7" name="Picture 6"/>
          <p:cNvPicPr>
            <a:picLocks noChangeAspect="1"/>
          </p:cNvPicPr>
          <p:nvPr/>
        </p:nvPicPr>
        <p:blipFill>
          <a:blip r:embed="rId3"/>
          <a:stretch>
            <a:fillRect/>
          </a:stretch>
        </p:blipFill>
        <p:spPr>
          <a:xfrm>
            <a:off x="2008251" y="3344239"/>
            <a:ext cx="4591050" cy="2971800"/>
          </a:xfrm>
          <a:prstGeom prst="rect">
            <a:avLst/>
          </a:prstGeom>
        </p:spPr>
      </p:pic>
      <p:sp>
        <p:nvSpPr>
          <p:cNvPr id="8" name="TextBox 7"/>
          <p:cNvSpPr txBox="1"/>
          <p:nvPr/>
        </p:nvSpPr>
        <p:spPr>
          <a:xfrm>
            <a:off x="4729513" y="1982175"/>
            <a:ext cx="2073624" cy="646331"/>
          </a:xfrm>
          <a:prstGeom prst="rect">
            <a:avLst/>
          </a:prstGeom>
          <a:solidFill>
            <a:srgbClr val="FFFF00"/>
          </a:solidFill>
        </p:spPr>
        <p:txBody>
          <a:bodyPr wrap="square" rtlCol="0">
            <a:spAutoFit/>
          </a:bodyPr>
          <a:lstStyle/>
          <a:p>
            <a:r>
              <a:rPr lang="en-US" sz="3600" dirty="0" smtClean="0"/>
              <a:t>T1#####</a:t>
            </a:r>
            <a:endParaRPr lang="en-US" sz="3600" dirty="0"/>
          </a:p>
        </p:txBody>
      </p:sp>
    </p:spTree>
    <p:extLst>
      <p:ext uri="{BB962C8B-B14F-4D97-AF65-F5344CB8AC3E}">
        <p14:creationId xmlns:p14="http://schemas.microsoft.com/office/powerpoint/2010/main" val="418588839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3243</Words>
  <Application>Microsoft Office PowerPoint</Application>
  <PresentationFormat>Widescreen</PresentationFormat>
  <Paragraphs>254</Paragraphs>
  <Slides>41</Slides>
  <Notes>41</Notes>
  <HiddenSlides>1</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41</vt:i4>
      </vt:variant>
    </vt:vector>
  </HeadingPairs>
  <TitlesOfParts>
    <vt:vector size="45" baseType="lpstr">
      <vt:lpstr>Arial</vt:lpstr>
      <vt:lpstr>Calibri</vt:lpstr>
      <vt:lpstr>Calibri Light</vt:lpstr>
      <vt:lpstr>Office Theme</vt:lpstr>
      <vt:lpstr>PowerPoint Presentation</vt:lpstr>
      <vt:lpstr>PowerPoint Presentation</vt:lpstr>
      <vt:lpstr>PRODUCE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DAIRY</vt:lpstr>
      <vt:lpstr>Dairy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GRAINS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PROTEINS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SURVEY and GIFTCARD</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Denise Gaudette</dc:creator>
  <cp:lastModifiedBy>Denise Gaudette</cp:lastModifiedBy>
  <cp:revision>2</cp:revision>
  <dcterms:created xsi:type="dcterms:W3CDTF">2021-06-28T15:26:51Z</dcterms:created>
  <dcterms:modified xsi:type="dcterms:W3CDTF">2021-06-28T16:02:10Z</dcterms:modified>
</cp:coreProperties>
</file>