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gif" ContentType="image/gi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9"/>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 id="280" r:id="rId26"/>
    <p:sldId id="281" r:id="rId27"/>
    <p:sldId id="282" r:id="rId28"/>
    <p:sldId id="283" r:id="rId29"/>
    <p:sldId id="284" r:id="rId30"/>
    <p:sldId id="285" r:id="rId31"/>
    <p:sldId id="286" r:id="rId32"/>
    <p:sldId id="287" r:id="rId33"/>
    <p:sldId id="288" r:id="rId34"/>
    <p:sldId id="289" r:id="rId35"/>
    <p:sldId id="290" r:id="rId36"/>
    <p:sldId id="291" r:id="rId37"/>
    <p:sldId id="292" r:id="rId38"/>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7" autoAdjust="0"/>
    <p:restoredTop sz="94660"/>
  </p:normalViewPr>
  <p:slideViewPr>
    <p:cSldViewPr snapToGrid="0">
      <p:cViewPr varScale="1">
        <p:scale>
          <a:sx n="115" d="100"/>
          <a:sy n="115" d="100"/>
        </p:scale>
        <p:origin x="372" y="10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tableStyles" Target="tableStyles.xml"/></Relationships>
</file>

<file path=ppt/diagrams/colors1.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53D35282-8B0B-4B47-AF0B-10E37C943957}" type="doc">
      <dgm:prSet loTypeId="urn:microsoft.com/office/officeart/2005/8/layout/process2" loCatId="process" qsTypeId="urn:microsoft.com/office/officeart/2005/8/quickstyle/simple1" qsCatId="simple" csTypeId="urn:microsoft.com/office/officeart/2005/8/colors/colorful5" csCatId="colorful" phldr="1"/>
      <dgm:spPr/>
    </dgm:pt>
    <dgm:pt modelId="{1C093AAB-6A61-4D2D-9124-72D08051A539}">
      <dgm:prSet phldrT="[Text]" phldr="0"/>
      <dgm:spPr/>
      <dgm:t>
        <a:bodyPr/>
        <a:lstStyle/>
        <a:p>
          <a:pPr rtl="0"/>
          <a:r>
            <a:rPr lang="en-US">
              <a:latin typeface="Calibri Light" panose="020F0302020204030204"/>
            </a:rPr>
            <a:t> </a:t>
          </a:r>
          <a:r>
            <a:rPr lang="en-US" b="0" i="0" u="none" strike="noStrike" cap="none" baseline="0" noProof="0">
              <a:latin typeface="Calibri Light"/>
              <a:cs typeface="Calibri Light"/>
            </a:rPr>
            <a:t>EXPLORING</a:t>
          </a:r>
          <a:endParaRPr lang="en-US"/>
        </a:p>
      </dgm:t>
    </dgm:pt>
    <dgm:pt modelId="{4E3A7DB2-56D9-4877-AABB-7A3DA9898A05}" type="parTrans" cxnId="{0ED871FC-E9F6-4F25-B3E9-3B960F84C382}">
      <dgm:prSet/>
      <dgm:spPr/>
    </dgm:pt>
    <dgm:pt modelId="{05C6CB8B-ECF5-407E-BED7-A413C0641B87}" type="sibTrans" cxnId="{0ED871FC-E9F6-4F25-B3E9-3B960F84C382}">
      <dgm:prSet/>
      <dgm:spPr/>
      <dgm:t>
        <a:bodyPr/>
        <a:lstStyle/>
        <a:p>
          <a:endParaRPr lang="en-US"/>
        </a:p>
      </dgm:t>
    </dgm:pt>
    <dgm:pt modelId="{3F075E36-9E4F-4272-97A9-258E032B0C85}">
      <dgm:prSet phldrT="[Text]" phldr="0"/>
      <dgm:spPr/>
      <dgm:t>
        <a:bodyPr/>
        <a:lstStyle/>
        <a:p>
          <a:r>
            <a:rPr lang="en-US">
              <a:latin typeface="Calibri Light" panose="020F0302020204030204"/>
            </a:rPr>
            <a:t>FAMILIARITY</a:t>
          </a:r>
          <a:endParaRPr lang="en-US"/>
        </a:p>
      </dgm:t>
    </dgm:pt>
    <dgm:pt modelId="{EF835535-2F89-4197-8E39-6BA53E407D22}" type="parTrans" cxnId="{8544DBB4-AAC6-4188-8188-69C175ED936A}">
      <dgm:prSet/>
      <dgm:spPr/>
    </dgm:pt>
    <dgm:pt modelId="{DA828D3E-9893-49FE-B702-4CCC548F632E}" type="sibTrans" cxnId="{8544DBB4-AAC6-4188-8188-69C175ED936A}">
      <dgm:prSet/>
      <dgm:spPr/>
      <dgm:t>
        <a:bodyPr/>
        <a:lstStyle/>
        <a:p>
          <a:endParaRPr lang="en-US"/>
        </a:p>
      </dgm:t>
    </dgm:pt>
    <dgm:pt modelId="{3D1EBD4F-7B97-4B39-8AC4-3D1C38A49695}">
      <dgm:prSet phldrT="[Text]" phldr="0"/>
      <dgm:spPr/>
      <dgm:t>
        <a:bodyPr/>
        <a:lstStyle/>
        <a:p>
          <a:r>
            <a:rPr lang="en-US">
              <a:latin typeface="Calibri Light" panose="020F0302020204030204"/>
            </a:rPr>
            <a:t>INTAKE</a:t>
          </a:r>
          <a:endParaRPr lang="en-US"/>
        </a:p>
      </dgm:t>
    </dgm:pt>
    <dgm:pt modelId="{F03A5541-580D-46B7-8B57-38CC9D861843}" type="parTrans" cxnId="{A664037D-7462-41B6-A1CB-9342EA887C8A}">
      <dgm:prSet/>
      <dgm:spPr/>
    </dgm:pt>
    <dgm:pt modelId="{FB6469DC-FCC8-4537-BF5C-00A6F057BD35}" type="sibTrans" cxnId="{A664037D-7462-41B6-A1CB-9342EA887C8A}">
      <dgm:prSet/>
      <dgm:spPr/>
      <dgm:t>
        <a:bodyPr/>
        <a:lstStyle/>
        <a:p>
          <a:endParaRPr lang="en-US"/>
        </a:p>
      </dgm:t>
    </dgm:pt>
    <dgm:pt modelId="{140B00B0-F322-4633-BBD7-AB7443CD78A9}">
      <dgm:prSet phldr="0"/>
      <dgm:spPr/>
      <dgm:t>
        <a:bodyPr/>
        <a:lstStyle/>
        <a:p>
          <a:r>
            <a:rPr lang="en-US">
              <a:latin typeface="Calibri Light" panose="020F0302020204030204"/>
            </a:rPr>
            <a:t>PREFERENCE</a:t>
          </a:r>
        </a:p>
      </dgm:t>
    </dgm:pt>
    <dgm:pt modelId="{33B4C1BC-EDBF-4877-80E9-842391051238}" type="parTrans" cxnId="{29FDD42B-2B76-4144-B8DD-0D1D29838382}">
      <dgm:prSet/>
      <dgm:spPr/>
    </dgm:pt>
    <dgm:pt modelId="{07541460-B8C6-46CE-BCDD-014369C057AA}" type="sibTrans" cxnId="{29FDD42B-2B76-4144-B8DD-0D1D29838382}">
      <dgm:prSet/>
      <dgm:spPr/>
    </dgm:pt>
    <dgm:pt modelId="{23479973-78F9-4B00-9F4A-F78FAB769D4D}" type="pres">
      <dgm:prSet presAssocID="{53D35282-8B0B-4B47-AF0B-10E37C943957}" presName="linearFlow" presStyleCnt="0">
        <dgm:presLayoutVars>
          <dgm:resizeHandles val="exact"/>
        </dgm:presLayoutVars>
      </dgm:prSet>
      <dgm:spPr/>
    </dgm:pt>
    <dgm:pt modelId="{56276394-63D1-419B-A7C9-BBC906861A68}" type="pres">
      <dgm:prSet presAssocID="{1C093AAB-6A61-4D2D-9124-72D08051A539}" presName="node" presStyleLbl="node1" presStyleIdx="0" presStyleCnt="4">
        <dgm:presLayoutVars>
          <dgm:bulletEnabled val="1"/>
        </dgm:presLayoutVars>
      </dgm:prSet>
      <dgm:spPr/>
      <dgm:t>
        <a:bodyPr/>
        <a:lstStyle/>
        <a:p>
          <a:endParaRPr lang="en-US"/>
        </a:p>
      </dgm:t>
    </dgm:pt>
    <dgm:pt modelId="{1F9A8D96-9322-4972-90A4-0B03F415171A}" type="pres">
      <dgm:prSet presAssocID="{05C6CB8B-ECF5-407E-BED7-A413C0641B87}" presName="sibTrans" presStyleLbl="sibTrans2D1" presStyleIdx="0" presStyleCnt="3"/>
      <dgm:spPr/>
      <dgm:t>
        <a:bodyPr/>
        <a:lstStyle/>
        <a:p>
          <a:endParaRPr lang="en-US"/>
        </a:p>
      </dgm:t>
    </dgm:pt>
    <dgm:pt modelId="{388CB84C-8B9E-467C-BE90-CB153FA9262E}" type="pres">
      <dgm:prSet presAssocID="{05C6CB8B-ECF5-407E-BED7-A413C0641B87}" presName="connectorText" presStyleLbl="sibTrans2D1" presStyleIdx="0" presStyleCnt="3"/>
      <dgm:spPr/>
      <dgm:t>
        <a:bodyPr/>
        <a:lstStyle/>
        <a:p>
          <a:endParaRPr lang="en-US"/>
        </a:p>
      </dgm:t>
    </dgm:pt>
    <dgm:pt modelId="{E42CACE6-B39D-46FF-9C5B-F996AAFE38BB}" type="pres">
      <dgm:prSet presAssocID="{3F075E36-9E4F-4272-97A9-258E032B0C85}" presName="node" presStyleLbl="node1" presStyleIdx="1" presStyleCnt="4">
        <dgm:presLayoutVars>
          <dgm:bulletEnabled val="1"/>
        </dgm:presLayoutVars>
      </dgm:prSet>
      <dgm:spPr/>
      <dgm:t>
        <a:bodyPr/>
        <a:lstStyle/>
        <a:p>
          <a:endParaRPr lang="en-US"/>
        </a:p>
      </dgm:t>
    </dgm:pt>
    <dgm:pt modelId="{D7F12FD3-F5F4-4367-AF2A-55585532E89F}" type="pres">
      <dgm:prSet presAssocID="{DA828D3E-9893-49FE-B702-4CCC548F632E}" presName="sibTrans" presStyleLbl="sibTrans2D1" presStyleIdx="1" presStyleCnt="3"/>
      <dgm:spPr/>
      <dgm:t>
        <a:bodyPr/>
        <a:lstStyle/>
        <a:p>
          <a:endParaRPr lang="en-US"/>
        </a:p>
      </dgm:t>
    </dgm:pt>
    <dgm:pt modelId="{FCF7C97E-CE98-436E-8542-D1B2075E4269}" type="pres">
      <dgm:prSet presAssocID="{DA828D3E-9893-49FE-B702-4CCC548F632E}" presName="connectorText" presStyleLbl="sibTrans2D1" presStyleIdx="1" presStyleCnt="3"/>
      <dgm:spPr/>
      <dgm:t>
        <a:bodyPr/>
        <a:lstStyle/>
        <a:p>
          <a:endParaRPr lang="en-US"/>
        </a:p>
      </dgm:t>
    </dgm:pt>
    <dgm:pt modelId="{30CA6209-B67B-4B9F-ADA9-6A9838471D5C}" type="pres">
      <dgm:prSet presAssocID="{3D1EBD4F-7B97-4B39-8AC4-3D1C38A49695}" presName="node" presStyleLbl="node1" presStyleIdx="2" presStyleCnt="4">
        <dgm:presLayoutVars>
          <dgm:bulletEnabled val="1"/>
        </dgm:presLayoutVars>
      </dgm:prSet>
      <dgm:spPr/>
      <dgm:t>
        <a:bodyPr/>
        <a:lstStyle/>
        <a:p>
          <a:endParaRPr lang="en-US"/>
        </a:p>
      </dgm:t>
    </dgm:pt>
    <dgm:pt modelId="{A6EDA593-77AF-4FA5-9C38-C75E388C8086}" type="pres">
      <dgm:prSet presAssocID="{FB6469DC-FCC8-4537-BF5C-00A6F057BD35}" presName="sibTrans" presStyleLbl="sibTrans2D1" presStyleIdx="2" presStyleCnt="3"/>
      <dgm:spPr/>
      <dgm:t>
        <a:bodyPr/>
        <a:lstStyle/>
        <a:p>
          <a:endParaRPr lang="en-US"/>
        </a:p>
      </dgm:t>
    </dgm:pt>
    <dgm:pt modelId="{301E6E21-DCA1-4EDC-B151-B330B19D42B5}" type="pres">
      <dgm:prSet presAssocID="{FB6469DC-FCC8-4537-BF5C-00A6F057BD35}" presName="connectorText" presStyleLbl="sibTrans2D1" presStyleIdx="2" presStyleCnt="3"/>
      <dgm:spPr/>
      <dgm:t>
        <a:bodyPr/>
        <a:lstStyle/>
        <a:p>
          <a:endParaRPr lang="en-US"/>
        </a:p>
      </dgm:t>
    </dgm:pt>
    <dgm:pt modelId="{A369A5C7-78BB-496B-AC44-4E583971E23A}" type="pres">
      <dgm:prSet presAssocID="{140B00B0-F322-4633-BBD7-AB7443CD78A9}" presName="node" presStyleLbl="node1" presStyleIdx="3" presStyleCnt="4">
        <dgm:presLayoutVars>
          <dgm:bulletEnabled val="1"/>
        </dgm:presLayoutVars>
      </dgm:prSet>
      <dgm:spPr/>
      <dgm:t>
        <a:bodyPr/>
        <a:lstStyle/>
        <a:p>
          <a:endParaRPr lang="en-US"/>
        </a:p>
      </dgm:t>
    </dgm:pt>
  </dgm:ptLst>
  <dgm:cxnLst>
    <dgm:cxn modelId="{FE371E5C-C7F7-40A5-990D-34EAB6025B28}" type="presOf" srcId="{53D35282-8B0B-4B47-AF0B-10E37C943957}" destId="{23479973-78F9-4B00-9F4A-F78FAB769D4D}" srcOrd="0" destOrd="0" presId="urn:microsoft.com/office/officeart/2005/8/layout/process2"/>
    <dgm:cxn modelId="{0ED871FC-E9F6-4F25-B3E9-3B960F84C382}" srcId="{53D35282-8B0B-4B47-AF0B-10E37C943957}" destId="{1C093AAB-6A61-4D2D-9124-72D08051A539}" srcOrd="0" destOrd="0" parTransId="{4E3A7DB2-56D9-4877-AABB-7A3DA9898A05}" sibTransId="{05C6CB8B-ECF5-407E-BED7-A413C0641B87}"/>
    <dgm:cxn modelId="{85D5A6E1-8EAE-4CCC-ADF6-ED2DA25F1098}" type="presOf" srcId="{05C6CB8B-ECF5-407E-BED7-A413C0641B87}" destId="{1F9A8D96-9322-4972-90A4-0B03F415171A}" srcOrd="0" destOrd="0" presId="urn:microsoft.com/office/officeart/2005/8/layout/process2"/>
    <dgm:cxn modelId="{AE58FB8E-483F-413B-95F6-9E2ED47B9E51}" type="presOf" srcId="{3D1EBD4F-7B97-4B39-8AC4-3D1C38A49695}" destId="{30CA6209-B67B-4B9F-ADA9-6A9838471D5C}" srcOrd="0" destOrd="0" presId="urn:microsoft.com/office/officeart/2005/8/layout/process2"/>
    <dgm:cxn modelId="{30AB3BE1-2DF7-4D5C-9CFB-AA6C335DDC08}" type="presOf" srcId="{DA828D3E-9893-49FE-B702-4CCC548F632E}" destId="{FCF7C97E-CE98-436E-8542-D1B2075E4269}" srcOrd="1" destOrd="0" presId="urn:microsoft.com/office/officeart/2005/8/layout/process2"/>
    <dgm:cxn modelId="{3F096407-EFE9-42B1-914A-96B03B752D57}" type="presOf" srcId="{FB6469DC-FCC8-4537-BF5C-00A6F057BD35}" destId="{301E6E21-DCA1-4EDC-B151-B330B19D42B5}" srcOrd="1" destOrd="0" presId="urn:microsoft.com/office/officeart/2005/8/layout/process2"/>
    <dgm:cxn modelId="{A664037D-7462-41B6-A1CB-9342EA887C8A}" srcId="{53D35282-8B0B-4B47-AF0B-10E37C943957}" destId="{3D1EBD4F-7B97-4B39-8AC4-3D1C38A49695}" srcOrd="2" destOrd="0" parTransId="{F03A5541-580D-46B7-8B57-38CC9D861843}" sibTransId="{FB6469DC-FCC8-4537-BF5C-00A6F057BD35}"/>
    <dgm:cxn modelId="{600A6A8A-642D-476D-93B2-228504168382}" type="presOf" srcId="{1C093AAB-6A61-4D2D-9124-72D08051A539}" destId="{56276394-63D1-419B-A7C9-BBC906861A68}" srcOrd="0" destOrd="0" presId="urn:microsoft.com/office/officeart/2005/8/layout/process2"/>
    <dgm:cxn modelId="{29FDD42B-2B76-4144-B8DD-0D1D29838382}" srcId="{53D35282-8B0B-4B47-AF0B-10E37C943957}" destId="{140B00B0-F322-4633-BBD7-AB7443CD78A9}" srcOrd="3" destOrd="0" parTransId="{33B4C1BC-EDBF-4877-80E9-842391051238}" sibTransId="{07541460-B8C6-46CE-BCDD-014369C057AA}"/>
    <dgm:cxn modelId="{46F57CA4-D40E-4327-A444-B87614B6908A}" type="presOf" srcId="{05C6CB8B-ECF5-407E-BED7-A413C0641B87}" destId="{388CB84C-8B9E-467C-BE90-CB153FA9262E}" srcOrd="1" destOrd="0" presId="urn:microsoft.com/office/officeart/2005/8/layout/process2"/>
    <dgm:cxn modelId="{F394D1B2-47F0-4BE7-9243-8EEAF6281528}" type="presOf" srcId="{FB6469DC-FCC8-4537-BF5C-00A6F057BD35}" destId="{A6EDA593-77AF-4FA5-9C38-C75E388C8086}" srcOrd="0" destOrd="0" presId="urn:microsoft.com/office/officeart/2005/8/layout/process2"/>
    <dgm:cxn modelId="{5A9D35C1-9EE8-4CC4-8CBC-3EF19E76ECB3}" type="presOf" srcId="{3F075E36-9E4F-4272-97A9-258E032B0C85}" destId="{E42CACE6-B39D-46FF-9C5B-F996AAFE38BB}" srcOrd="0" destOrd="0" presId="urn:microsoft.com/office/officeart/2005/8/layout/process2"/>
    <dgm:cxn modelId="{3D22A951-8C1F-4572-BB0F-91F1761C16C5}" type="presOf" srcId="{DA828D3E-9893-49FE-B702-4CCC548F632E}" destId="{D7F12FD3-F5F4-4367-AF2A-55585532E89F}" srcOrd="0" destOrd="0" presId="urn:microsoft.com/office/officeart/2005/8/layout/process2"/>
    <dgm:cxn modelId="{8544DBB4-AAC6-4188-8188-69C175ED936A}" srcId="{53D35282-8B0B-4B47-AF0B-10E37C943957}" destId="{3F075E36-9E4F-4272-97A9-258E032B0C85}" srcOrd="1" destOrd="0" parTransId="{EF835535-2F89-4197-8E39-6BA53E407D22}" sibTransId="{DA828D3E-9893-49FE-B702-4CCC548F632E}"/>
    <dgm:cxn modelId="{23159FD9-7334-4A83-A2D8-DF854ACA4944}" type="presOf" srcId="{140B00B0-F322-4633-BBD7-AB7443CD78A9}" destId="{A369A5C7-78BB-496B-AC44-4E583971E23A}" srcOrd="0" destOrd="0" presId="urn:microsoft.com/office/officeart/2005/8/layout/process2"/>
    <dgm:cxn modelId="{DC456F6D-30CA-42BE-825C-E015C290784D}" type="presParOf" srcId="{23479973-78F9-4B00-9F4A-F78FAB769D4D}" destId="{56276394-63D1-419B-A7C9-BBC906861A68}" srcOrd="0" destOrd="0" presId="urn:microsoft.com/office/officeart/2005/8/layout/process2"/>
    <dgm:cxn modelId="{8D43E4F7-2F14-4E35-B523-B95E756E9C04}" type="presParOf" srcId="{23479973-78F9-4B00-9F4A-F78FAB769D4D}" destId="{1F9A8D96-9322-4972-90A4-0B03F415171A}" srcOrd="1" destOrd="0" presId="urn:microsoft.com/office/officeart/2005/8/layout/process2"/>
    <dgm:cxn modelId="{B750FB28-313E-4922-AB49-407F1BD35E0C}" type="presParOf" srcId="{1F9A8D96-9322-4972-90A4-0B03F415171A}" destId="{388CB84C-8B9E-467C-BE90-CB153FA9262E}" srcOrd="0" destOrd="0" presId="urn:microsoft.com/office/officeart/2005/8/layout/process2"/>
    <dgm:cxn modelId="{0D2FDD33-022E-4D7B-89E3-71E101FAA55B}" type="presParOf" srcId="{23479973-78F9-4B00-9F4A-F78FAB769D4D}" destId="{E42CACE6-B39D-46FF-9C5B-F996AAFE38BB}" srcOrd="2" destOrd="0" presId="urn:microsoft.com/office/officeart/2005/8/layout/process2"/>
    <dgm:cxn modelId="{C8223B45-F333-4AF0-AAA2-4807D1CCBE58}" type="presParOf" srcId="{23479973-78F9-4B00-9F4A-F78FAB769D4D}" destId="{D7F12FD3-F5F4-4367-AF2A-55585532E89F}" srcOrd="3" destOrd="0" presId="urn:microsoft.com/office/officeart/2005/8/layout/process2"/>
    <dgm:cxn modelId="{A59F937F-EB26-4CEB-AD95-4EF782DB40A9}" type="presParOf" srcId="{D7F12FD3-F5F4-4367-AF2A-55585532E89F}" destId="{FCF7C97E-CE98-436E-8542-D1B2075E4269}" srcOrd="0" destOrd="0" presId="urn:microsoft.com/office/officeart/2005/8/layout/process2"/>
    <dgm:cxn modelId="{1A97EC98-E7D0-4BB0-BC7C-DAF69DB2B2F1}" type="presParOf" srcId="{23479973-78F9-4B00-9F4A-F78FAB769D4D}" destId="{30CA6209-B67B-4B9F-ADA9-6A9838471D5C}" srcOrd="4" destOrd="0" presId="urn:microsoft.com/office/officeart/2005/8/layout/process2"/>
    <dgm:cxn modelId="{B11D8123-B820-4EC6-ACB0-BA90FD229599}" type="presParOf" srcId="{23479973-78F9-4B00-9F4A-F78FAB769D4D}" destId="{A6EDA593-77AF-4FA5-9C38-C75E388C8086}" srcOrd="5" destOrd="0" presId="urn:microsoft.com/office/officeart/2005/8/layout/process2"/>
    <dgm:cxn modelId="{F52F1170-E8E0-4A79-B6C5-3075122CEACF}" type="presParOf" srcId="{A6EDA593-77AF-4FA5-9C38-C75E388C8086}" destId="{301E6E21-DCA1-4EDC-B151-B330B19D42B5}" srcOrd="0" destOrd="0" presId="urn:microsoft.com/office/officeart/2005/8/layout/process2"/>
    <dgm:cxn modelId="{87C54680-832F-403E-8D3F-BE97FFDC47C4}" type="presParOf" srcId="{23479973-78F9-4B00-9F4A-F78FAB769D4D}" destId="{A369A5C7-78BB-496B-AC44-4E583971E23A}" srcOrd="6" destOrd="0" presId="urn:microsoft.com/office/officeart/2005/8/layout/process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56276394-63D1-419B-A7C9-BBC906861A68}">
      <dsp:nvSpPr>
        <dsp:cNvPr id="0" name=""/>
        <dsp:cNvSpPr/>
      </dsp:nvSpPr>
      <dsp:spPr>
        <a:xfrm>
          <a:off x="3022319" y="2412"/>
          <a:ext cx="1615464" cy="897480"/>
        </a:xfrm>
        <a:prstGeom prst="roundRect">
          <a:avLst>
            <a:gd name="adj" fmla="val 10000"/>
          </a:avLst>
        </a:prstGeom>
        <a:solidFill>
          <a:schemeClr val="accent5">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rtl="0">
            <a:lnSpc>
              <a:spcPct val="90000"/>
            </a:lnSpc>
            <a:spcBef>
              <a:spcPct val="0"/>
            </a:spcBef>
            <a:spcAft>
              <a:spcPct val="35000"/>
            </a:spcAft>
          </a:pPr>
          <a:r>
            <a:rPr lang="en-US" sz="2100" kern="1200">
              <a:latin typeface="Calibri Light" panose="020F0302020204030204"/>
            </a:rPr>
            <a:t> </a:t>
          </a:r>
          <a:r>
            <a:rPr lang="en-US" sz="2100" b="0" i="0" u="none" strike="noStrike" kern="1200" cap="none" baseline="0" noProof="0">
              <a:latin typeface="Calibri Light"/>
              <a:cs typeface="Calibri Light"/>
            </a:rPr>
            <a:t>EXPLORING</a:t>
          </a:r>
          <a:endParaRPr lang="en-US" sz="2100" kern="1200"/>
        </a:p>
      </dsp:txBody>
      <dsp:txXfrm>
        <a:off x="3048605" y="28698"/>
        <a:ext cx="1562892" cy="844908"/>
      </dsp:txXfrm>
    </dsp:sp>
    <dsp:sp modelId="{1F9A8D96-9322-4972-90A4-0B03F415171A}">
      <dsp:nvSpPr>
        <dsp:cNvPr id="0" name=""/>
        <dsp:cNvSpPr/>
      </dsp:nvSpPr>
      <dsp:spPr>
        <a:xfrm rot="5400000">
          <a:off x="3661774" y="922329"/>
          <a:ext cx="336555" cy="403866"/>
        </a:xfrm>
        <a:prstGeom prst="rightArrow">
          <a:avLst>
            <a:gd name="adj1" fmla="val 60000"/>
            <a:gd name="adj2" fmla="val 50000"/>
          </a:avLst>
        </a:prstGeom>
        <a:solidFill>
          <a:schemeClr val="accent5">
            <a:hueOff val="0"/>
            <a:satOff val="0"/>
            <a:lumOff val="0"/>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US" sz="1600" kern="1200"/>
        </a:p>
      </dsp:txBody>
      <dsp:txXfrm rot="-5400000">
        <a:off x="3708892" y="955984"/>
        <a:ext cx="242320" cy="235589"/>
      </dsp:txXfrm>
    </dsp:sp>
    <dsp:sp modelId="{E42CACE6-B39D-46FF-9C5B-F996AAFE38BB}">
      <dsp:nvSpPr>
        <dsp:cNvPr id="0" name=""/>
        <dsp:cNvSpPr/>
      </dsp:nvSpPr>
      <dsp:spPr>
        <a:xfrm>
          <a:off x="3022319" y="1348633"/>
          <a:ext cx="1615464" cy="897480"/>
        </a:xfrm>
        <a:prstGeom prst="roundRect">
          <a:avLst>
            <a:gd name="adj" fmla="val 10000"/>
          </a:avLst>
        </a:prstGeom>
        <a:solidFill>
          <a:schemeClr val="accent5">
            <a:hueOff val="-2451115"/>
            <a:satOff val="-3409"/>
            <a:lumOff val="-1307"/>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a:latin typeface="Calibri Light" panose="020F0302020204030204"/>
            </a:rPr>
            <a:t>FAMILIARITY</a:t>
          </a:r>
          <a:endParaRPr lang="en-US" sz="2100" kern="1200"/>
        </a:p>
      </dsp:txBody>
      <dsp:txXfrm>
        <a:off x="3048605" y="1374919"/>
        <a:ext cx="1562892" cy="844908"/>
      </dsp:txXfrm>
    </dsp:sp>
    <dsp:sp modelId="{D7F12FD3-F5F4-4367-AF2A-55585532E89F}">
      <dsp:nvSpPr>
        <dsp:cNvPr id="0" name=""/>
        <dsp:cNvSpPr/>
      </dsp:nvSpPr>
      <dsp:spPr>
        <a:xfrm rot="5400000">
          <a:off x="3661774" y="2268550"/>
          <a:ext cx="336555" cy="403866"/>
        </a:xfrm>
        <a:prstGeom prst="rightArrow">
          <a:avLst>
            <a:gd name="adj1" fmla="val 60000"/>
            <a:gd name="adj2" fmla="val 50000"/>
          </a:avLst>
        </a:prstGeom>
        <a:solidFill>
          <a:schemeClr val="accent5">
            <a:hueOff val="-3676672"/>
            <a:satOff val="-5114"/>
            <a:lumOff val="-1961"/>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US" sz="1600" kern="1200"/>
        </a:p>
      </dsp:txBody>
      <dsp:txXfrm rot="-5400000">
        <a:off x="3708892" y="2302205"/>
        <a:ext cx="242320" cy="235589"/>
      </dsp:txXfrm>
    </dsp:sp>
    <dsp:sp modelId="{30CA6209-B67B-4B9F-ADA9-6A9838471D5C}">
      <dsp:nvSpPr>
        <dsp:cNvPr id="0" name=""/>
        <dsp:cNvSpPr/>
      </dsp:nvSpPr>
      <dsp:spPr>
        <a:xfrm>
          <a:off x="3022319" y="2694853"/>
          <a:ext cx="1615464" cy="897480"/>
        </a:xfrm>
        <a:prstGeom prst="roundRect">
          <a:avLst>
            <a:gd name="adj" fmla="val 10000"/>
          </a:avLst>
        </a:prstGeom>
        <a:solidFill>
          <a:schemeClr val="accent5">
            <a:hueOff val="-4902230"/>
            <a:satOff val="-6819"/>
            <a:lumOff val="-2615"/>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a:latin typeface="Calibri Light" panose="020F0302020204030204"/>
            </a:rPr>
            <a:t>INTAKE</a:t>
          </a:r>
          <a:endParaRPr lang="en-US" sz="2100" kern="1200"/>
        </a:p>
      </dsp:txBody>
      <dsp:txXfrm>
        <a:off x="3048605" y="2721139"/>
        <a:ext cx="1562892" cy="844908"/>
      </dsp:txXfrm>
    </dsp:sp>
    <dsp:sp modelId="{A6EDA593-77AF-4FA5-9C38-C75E388C8086}">
      <dsp:nvSpPr>
        <dsp:cNvPr id="0" name=""/>
        <dsp:cNvSpPr/>
      </dsp:nvSpPr>
      <dsp:spPr>
        <a:xfrm rot="5400000">
          <a:off x="3661774" y="3614770"/>
          <a:ext cx="336555" cy="403866"/>
        </a:xfrm>
        <a:prstGeom prst="rightArrow">
          <a:avLst>
            <a:gd name="adj1" fmla="val 60000"/>
            <a:gd name="adj2" fmla="val 50000"/>
          </a:avLst>
        </a:prstGeom>
        <a:solidFill>
          <a:schemeClr val="accent5">
            <a:hueOff val="-7353344"/>
            <a:satOff val="-10228"/>
            <a:lumOff val="-3922"/>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US" sz="1600" kern="1200"/>
        </a:p>
      </dsp:txBody>
      <dsp:txXfrm rot="-5400000">
        <a:off x="3708892" y="3648425"/>
        <a:ext cx="242320" cy="235589"/>
      </dsp:txXfrm>
    </dsp:sp>
    <dsp:sp modelId="{A369A5C7-78BB-496B-AC44-4E583971E23A}">
      <dsp:nvSpPr>
        <dsp:cNvPr id="0" name=""/>
        <dsp:cNvSpPr/>
      </dsp:nvSpPr>
      <dsp:spPr>
        <a:xfrm>
          <a:off x="3022319" y="4041074"/>
          <a:ext cx="1615464" cy="897480"/>
        </a:xfrm>
        <a:prstGeom prst="roundRect">
          <a:avLst>
            <a:gd name="adj" fmla="val 10000"/>
          </a:avLst>
        </a:prstGeom>
        <a:solidFill>
          <a:schemeClr val="accent5">
            <a:hueOff val="-7353344"/>
            <a:satOff val="-10228"/>
            <a:lumOff val="-3922"/>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a:latin typeface="Calibri Light" panose="020F0302020204030204"/>
            </a:rPr>
            <a:t>PREFERENCE</a:t>
          </a:r>
        </a:p>
      </dsp:txBody>
      <dsp:txXfrm>
        <a:off x="3048605" y="4067360"/>
        <a:ext cx="1562892" cy="844908"/>
      </dsp:txXfrm>
    </dsp:sp>
  </dsp:spTree>
</dsp:drawing>
</file>

<file path=ppt/diagrams/layout1.xml><?xml version="1.0" encoding="utf-8"?>
<dgm:layoutDef xmlns:dgm="http://schemas.openxmlformats.org/drawingml/2006/diagram" xmlns:a="http://schemas.openxmlformats.org/drawingml/2006/main" uniqueId="urn:microsoft.com/office/officeart/2005/8/layout/process2">
  <dgm:title val=""/>
  <dgm:desc val=""/>
  <dgm:catLst>
    <dgm:cat type="process" pri="13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Flow">
    <dgm:varLst>
      <dgm:resizeHandles val="exact"/>
    </dgm:varLst>
    <dgm:alg type="lin">
      <dgm:param type="linDir" val="fromT"/>
    </dgm:alg>
    <dgm:shape xmlns:r="http://schemas.openxmlformats.org/officeDocument/2006/relationships" r:blip="">
      <dgm:adjLst/>
    </dgm:shape>
    <dgm:presOf/>
    <dgm:constrLst>
      <dgm:constr type="h" for="ch" ptType="node" refType="h"/>
      <dgm:constr type="h" for="ch" ptType="sibTrans" refType="h" refFor="ch" refPtType="node" fact="0.5"/>
      <dgm:constr type="w" for="ch" ptType="node" op="equ"/>
      <dgm:constr type="primFontSz" for="ch" ptType="node" op="equ" val="65"/>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choose name="Name0">
          <dgm:if name="Name1" axis="root des" ptType="all node" func="maxDepth" op="gt" val="1">
            <dgm:alg type="tx">
              <dgm:param type="parTxLTRAlign" val="l"/>
              <dgm:param type="parTxRTLAlign" val="r"/>
              <dgm:param type="txAnchorVertCh" val="mid"/>
            </dgm:alg>
          </dgm:if>
          <dgm:else name="Name2">
            <dgm:alg type="tx"/>
          </dgm:else>
        </dgm:choose>
        <dgm:shape xmlns:r="http://schemas.openxmlformats.org/officeDocument/2006/relationships" type="roundRect" r:blip="">
          <dgm:adjLst>
            <dgm:adj idx="1" val="0.1"/>
          </dgm:adjLst>
        </dgm:shape>
        <dgm:presOf axis="desOrSelf" ptType="node"/>
        <dgm:constrLst>
          <dgm:constr type="w" refType="h" fact="1.8"/>
          <dgm:constr type="tMarg" refType="primFontSz" fact="0.3"/>
          <dgm:constr type="bMarg" refType="primFontSz" fact="0.3"/>
          <dgm:constr type="lMarg" refType="primFontSz" fact="0.3"/>
          <dgm:constr type="rMarg" refType="primFontSz" fact="0.3"/>
        </dgm:constrLst>
        <dgm:ruleLst>
          <dgm:rule type="primFontSz" val="18" fact="NaN" max="NaN"/>
          <dgm:rule type="w" val="NaN" fact="4" max="NaN"/>
          <dgm:rule type="primFontSz" val="5" fact="NaN" max="NaN"/>
        </dgm:ruleLst>
      </dgm:layoutNode>
      <dgm:forEach name="sibTransForEach" axis="followSib" ptType="sibTrans" cnt="1">
        <dgm:layoutNode name="sibTrans">
          <dgm:alg type="conn">
            <dgm:param type="begPts" val="auto"/>
            <dgm:param type="endPts" val="auto"/>
          </dgm:alg>
          <dgm:shape xmlns:r="http://schemas.openxmlformats.org/officeDocument/2006/relationships" type="conn" r:blip="">
            <dgm:adjLst/>
          </dgm:shape>
          <dgm:presOf axis="self"/>
          <dgm:constrLst>
            <dgm:constr type="w" refType="h" fact="0.9"/>
            <dgm:constr type="connDist"/>
            <dgm:constr type="wArH" refType="w" fact="0.5"/>
            <dgm:constr type="hArH" refType="w"/>
            <dgm:constr type="stemThick" refType="w" fact="0.6"/>
            <dgm:constr type="begPad" refType="connDist" fact="0.125"/>
            <dgm:constr type="endPad" refType="connDist" fact="0.125"/>
          </dgm:constrLst>
          <dgm:ruleLst/>
          <dgm:layoutNode name="connectorText">
            <dgm:alg type="tx">
              <dgm:param type="autoTxRot" val="upr"/>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7D71FF1F-7950-4BAE-8391-5B02B781C38C}" type="datetimeFigureOut">
              <a:rPr lang="en-US" smtClean="0"/>
              <a:t>6/28/2021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A239CD00-A17C-43D7-AECC-D590C1F2C64E}" type="slidenum">
              <a:rPr lang="en-US" smtClean="0"/>
              <a:t>‹#›</a:t>
            </a:fld>
            <a:endParaRPr lang="en-US"/>
          </a:p>
        </p:txBody>
      </p:sp>
    </p:spTree>
    <p:extLst>
      <p:ext uri="{BB962C8B-B14F-4D97-AF65-F5344CB8AC3E}">
        <p14:creationId xmlns:p14="http://schemas.microsoft.com/office/powerpoint/2010/main" val="278404267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3" Type="http://schemas.openxmlformats.org/officeDocument/2006/relationships/hyperlink" Target="https://www.cdc.gov/ncbddd/childdevelopment/early-brain-development.html" TargetMode="External"/><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3" Type="http://schemas.openxmlformats.org/officeDocument/2006/relationships/hyperlink" Target="https://developingchild.harvard.edu/science/key-concepts/brain-architecture/" TargetMode="External"/><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3" Type="http://schemas.openxmlformats.org/officeDocument/2006/relationships/hyperlink" Target="http://Yhttps:/www.youtube.com/channel/UC4Q2dNW_z5sGPXlNrnVGCWA/videos" TargetMode="External"/><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3" Type="http://schemas.openxmlformats.org/officeDocument/2006/relationships/hyperlink" Target="https://shareourstrength.az1.qualtrics.com/jfe/form/SV_bKrHXjTwPhQWMkZ" TargetMode="External"/><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a:solidFill>
                  <a:schemeClr val="tx1"/>
                </a:solidFill>
                <a:effectLst/>
                <a:latin typeface="+mn-lt"/>
                <a:ea typeface="+mn-ea"/>
                <a:cs typeface="+mn-cs"/>
              </a:rPr>
              <a:t>Creating Positive Mealtime Attitudes handouts;</a:t>
            </a:r>
            <a:endParaRPr lang="en-US" sz="1200" kern="1200">
              <a:solidFill>
                <a:schemeClr val="tx1"/>
              </a:solidFill>
              <a:effectLst/>
              <a:latin typeface="+mn-lt"/>
              <a:ea typeface="+mn-ea"/>
              <a:cs typeface="+mn-cs"/>
            </a:endParaRPr>
          </a:p>
          <a:p>
            <a:r>
              <a:rPr lang="en-US" sz="1200" kern="1200">
                <a:solidFill>
                  <a:schemeClr val="tx1"/>
                </a:solidFill>
                <a:effectLst/>
                <a:latin typeface="+mn-lt"/>
                <a:ea typeface="+mn-ea"/>
                <a:cs typeface="+mn-cs"/>
              </a:rPr>
              <a:t>Nurturing Healthy Eaters (</a:t>
            </a:r>
            <a:r>
              <a:rPr lang="en-US" sz="1200" kern="1200" err="1">
                <a:solidFill>
                  <a:schemeClr val="tx1"/>
                </a:solidFill>
                <a:effectLst/>
                <a:latin typeface="+mn-lt"/>
                <a:ea typeface="+mn-ea"/>
                <a:cs typeface="+mn-cs"/>
              </a:rPr>
              <a:t>pg</a:t>
            </a:r>
            <a:r>
              <a:rPr lang="en-US" sz="1200" kern="1200">
                <a:solidFill>
                  <a:schemeClr val="tx1"/>
                </a:solidFill>
                <a:effectLst/>
                <a:latin typeface="+mn-lt"/>
                <a:ea typeface="+mn-ea"/>
                <a:cs typeface="+mn-cs"/>
              </a:rPr>
              <a:t> 4-5)</a:t>
            </a:r>
          </a:p>
          <a:p>
            <a:r>
              <a:rPr lang="en-US" sz="1200" kern="1200">
                <a:solidFill>
                  <a:schemeClr val="tx1"/>
                </a:solidFill>
                <a:effectLst/>
                <a:latin typeface="+mn-lt"/>
                <a:ea typeface="+mn-ea"/>
                <a:cs typeface="+mn-cs"/>
              </a:rPr>
              <a:t>Ellyn </a:t>
            </a:r>
            <a:r>
              <a:rPr lang="en-US" sz="1200" kern="1200" err="1">
                <a:solidFill>
                  <a:schemeClr val="tx1"/>
                </a:solidFill>
                <a:effectLst/>
                <a:latin typeface="+mn-lt"/>
                <a:ea typeface="+mn-ea"/>
                <a:cs typeface="+mn-cs"/>
              </a:rPr>
              <a:t>Satter</a:t>
            </a:r>
            <a:r>
              <a:rPr lang="en-US" sz="1200" kern="1200">
                <a:solidFill>
                  <a:schemeClr val="tx1"/>
                </a:solidFill>
                <a:effectLst/>
                <a:latin typeface="+mn-lt"/>
                <a:ea typeface="+mn-ea"/>
                <a:cs typeface="+mn-cs"/>
              </a:rPr>
              <a:t> (PDF)</a:t>
            </a:r>
          </a:p>
          <a:p>
            <a:r>
              <a:rPr lang="en-US" sz="1200" kern="1200">
                <a:solidFill>
                  <a:schemeClr val="tx1"/>
                </a:solidFill>
                <a:effectLst/>
                <a:latin typeface="+mn-lt"/>
                <a:ea typeface="+mn-ea"/>
                <a:cs typeface="+mn-cs"/>
              </a:rPr>
              <a:t>Stages of Feeding 1 pager (EXTRA)</a:t>
            </a:r>
          </a:p>
          <a:p>
            <a:r>
              <a:rPr lang="en-US" sz="1200" kern="1200">
                <a:solidFill>
                  <a:schemeClr val="tx1"/>
                </a:solidFill>
                <a:effectLst/>
                <a:latin typeface="+mn-lt"/>
                <a:ea typeface="+mn-ea"/>
                <a:cs typeface="+mn-cs"/>
              </a:rPr>
              <a:t>Snacks in a Snap (</a:t>
            </a:r>
            <a:r>
              <a:rPr lang="en-US" sz="1200" kern="1200" err="1">
                <a:solidFill>
                  <a:schemeClr val="tx1"/>
                </a:solidFill>
                <a:effectLst/>
                <a:latin typeface="+mn-lt"/>
                <a:ea typeface="+mn-ea"/>
                <a:cs typeface="+mn-cs"/>
              </a:rPr>
              <a:t>pg</a:t>
            </a:r>
            <a:r>
              <a:rPr lang="en-US" sz="1200" kern="1200">
                <a:solidFill>
                  <a:schemeClr val="tx1"/>
                </a:solidFill>
                <a:effectLst/>
                <a:latin typeface="+mn-lt"/>
                <a:ea typeface="+mn-ea"/>
                <a:cs typeface="+mn-cs"/>
              </a:rPr>
              <a:t> 2)</a:t>
            </a:r>
          </a:p>
          <a:p>
            <a:r>
              <a:rPr lang="en-US" sz="1200" kern="1200">
                <a:solidFill>
                  <a:schemeClr val="tx1"/>
                </a:solidFill>
                <a:effectLst/>
                <a:latin typeface="+mn-lt"/>
                <a:ea typeface="+mn-ea"/>
                <a:cs typeface="+mn-cs"/>
              </a:rPr>
              <a:t>GOAL setting (</a:t>
            </a:r>
            <a:r>
              <a:rPr lang="en-US" sz="1200" kern="1200" err="1">
                <a:solidFill>
                  <a:schemeClr val="tx1"/>
                </a:solidFill>
                <a:effectLst/>
                <a:latin typeface="+mn-lt"/>
                <a:ea typeface="+mn-ea"/>
                <a:cs typeface="+mn-cs"/>
              </a:rPr>
              <a:t>pg</a:t>
            </a:r>
            <a:r>
              <a:rPr lang="en-US" sz="1200" kern="1200">
                <a:solidFill>
                  <a:schemeClr val="tx1"/>
                </a:solidFill>
                <a:effectLst/>
                <a:latin typeface="+mn-lt"/>
                <a:ea typeface="+mn-ea"/>
                <a:cs typeface="+mn-cs"/>
              </a:rPr>
              <a:t> 9)</a:t>
            </a:r>
          </a:p>
        </p:txBody>
      </p:sp>
      <p:sp>
        <p:nvSpPr>
          <p:cNvPr id="4" name="Slide Number Placeholder 3"/>
          <p:cNvSpPr>
            <a:spLocks noGrp="1"/>
          </p:cNvSpPr>
          <p:nvPr>
            <p:ph type="sldNum" sz="quarter" idx="10"/>
          </p:nvPr>
        </p:nvSpPr>
        <p:spPr/>
        <p:txBody>
          <a:bodyPr/>
          <a:lstStyle/>
          <a:p>
            <a:fld id="{4C6709D6-93C5-D64F-9800-896F699C4456}" type="slidenum">
              <a:rPr lang="en-US" smtClean="0"/>
              <a:t>1</a:t>
            </a:fld>
            <a:endParaRPr lang="en-US"/>
          </a:p>
        </p:txBody>
      </p:sp>
    </p:spTree>
    <p:extLst>
      <p:ext uri="{BB962C8B-B14F-4D97-AF65-F5344CB8AC3E}">
        <p14:creationId xmlns:p14="http://schemas.microsoft.com/office/powerpoint/2010/main" val="228818462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t>Introduction </a:t>
            </a:r>
            <a:r>
              <a:rPr lang="en-US" b="1" dirty="0"/>
              <a:t>(5 minutes):</a:t>
            </a:r>
            <a:endParaRPr lang="en-US" dirty="0"/>
          </a:p>
          <a:p>
            <a:pPr rtl="0" fontAlgn="base"/>
            <a:r>
              <a:rPr lang="en-US" sz="1200" b="1" i="0" kern="1200" dirty="0">
                <a:solidFill>
                  <a:srgbClr val="FF0000"/>
                </a:solidFill>
                <a:effectLst/>
                <a:latin typeface="+mn-lt"/>
                <a:ea typeface="+mn-ea"/>
                <a:cs typeface="+mn-cs"/>
              </a:rPr>
              <a:t>Share if this session will be recorded or not!</a:t>
            </a:r>
            <a:endParaRPr lang="en-US" sz="1200" b="1" i="0" kern="1200" dirty="0">
              <a:solidFill>
                <a:srgbClr val="FF0000"/>
              </a:solidFill>
              <a:effectLst/>
              <a:latin typeface="+mn-lt"/>
              <a:cs typeface="Calibri"/>
            </a:endParaRPr>
          </a:p>
          <a:p>
            <a:pPr rtl="0" fontAlgn="base"/>
            <a:r>
              <a:rPr lang="en-US" sz="1200" b="1" i="0" kern="1200" dirty="0">
                <a:solidFill>
                  <a:schemeClr val="tx1"/>
                </a:solidFill>
                <a:effectLst/>
                <a:latin typeface="+mn-lt"/>
                <a:ea typeface="+mn-ea"/>
                <a:cs typeface="+mn-cs"/>
              </a:rPr>
              <a:t>Welcome caregivers. </a:t>
            </a:r>
            <a:r>
              <a:rPr lang="en-US" sz="1200" b="0" i="0" kern="1200" dirty="0">
                <a:solidFill>
                  <a:schemeClr val="tx1"/>
                </a:solidFill>
                <a:effectLst/>
                <a:latin typeface="+mn-lt"/>
                <a:ea typeface="+mn-ea"/>
                <a:cs typeface="+mn-cs"/>
              </a:rPr>
              <a:t>Introduce instructors and any other volunteers or helpers. </a:t>
            </a:r>
            <a:endParaRPr lang="en-US" sz="1200" b="0" i="0" kern="1200" dirty="0">
              <a:solidFill>
                <a:schemeClr val="tx1"/>
              </a:solidFill>
              <a:effectLst/>
              <a:latin typeface="+mn-lt"/>
              <a:cs typeface="Calibri"/>
            </a:endParaRPr>
          </a:p>
          <a:p>
            <a:pPr fontAlgn="base"/>
            <a:r>
              <a:rPr lang="en-US" sz="1200" b="1" i="0" kern="1200" dirty="0">
                <a:solidFill>
                  <a:schemeClr val="tx1"/>
                </a:solidFill>
                <a:effectLst/>
                <a:latin typeface="+mn-lt"/>
                <a:ea typeface="+mn-ea"/>
                <a:cs typeface="+mn-cs"/>
              </a:rPr>
              <a:t>Set expectations and open environment. </a:t>
            </a:r>
            <a:r>
              <a:rPr lang="en-US" b="0" i="0" kern="1200" dirty="0">
                <a:effectLst/>
              </a:rPr>
              <a:t>Explain that caregivers will learn how to </a:t>
            </a:r>
            <a:r>
              <a:rPr lang="en-US" dirty="0"/>
              <a:t>prepare quick and healthy snacks at home with </a:t>
            </a:r>
            <a:r>
              <a:rPr lang="en-US" b="0" i="0" kern="1200" dirty="0">
                <a:effectLst/>
              </a:rPr>
              <a:t>their kids, </a:t>
            </a:r>
            <a:r>
              <a:rPr lang="en-US" dirty="0"/>
              <a:t>and get some tips on </a:t>
            </a:r>
            <a:r>
              <a:rPr lang="en-US" b="0" i="0" kern="1200" dirty="0">
                <a:effectLst/>
              </a:rPr>
              <a:t>saving time and money.</a:t>
            </a:r>
            <a:endParaRPr lang="en-US" b="0" i="0" kern="1200" dirty="0">
              <a:effectLst/>
              <a:cs typeface="Calibri"/>
            </a:endParaRPr>
          </a:p>
          <a:p>
            <a:pPr rtl="0" fontAlgn="base"/>
            <a:r>
              <a:rPr lang="en-US" sz="1200" b="1" i="0" kern="1200" dirty="0">
                <a:solidFill>
                  <a:schemeClr val="tx1"/>
                </a:solidFill>
                <a:effectLst/>
                <a:latin typeface="+mn-lt"/>
                <a:ea typeface="+mn-ea"/>
                <a:cs typeface="+mn-cs"/>
              </a:rPr>
              <a:t>Virtual logistics. </a:t>
            </a:r>
            <a:r>
              <a:rPr lang="en-US" sz="1200" b="0" i="0" kern="1200" dirty="0">
                <a:solidFill>
                  <a:schemeClr val="tx1"/>
                </a:solidFill>
                <a:effectLst/>
                <a:latin typeface="+mn-lt"/>
                <a:ea typeface="+mn-ea"/>
                <a:cs typeface="+mn-cs"/>
              </a:rPr>
              <a:t> </a:t>
            </a:r>
            <a:endParaRPr lang="en-US" sz="1200" b="0" i="0" kern="1200" dirty="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dirty="0">
                <a:solidFill>
                  <a:schemeClr val="tx1"/>
                </a:solidFill>
                <a:effectLst/>
                <a:latin typeface="+mn-lt"/>
                <a:ea typeface="+mn-ea"/>
                <a:cs typeface="+mn-cs"/>
              </a:rPr>
              <a:t>Mute your audio when you aren’t speaking. While we’d love your input, muting your audio at other times minimizes background noise so that everyone can hear clearly. </a:t>
            </a:r>
            <a:endParaRPr lang="en-US" sz="1200" b="0" i="0" kern="1200" dirty="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dirty="0">
                <a:solidFill>
                  <a:schemeClr val="tx1"/>
                </a:solidFill>
                <a:effectLst/>
                <a:latin typeface="+mn-lt"/>
                <a:ea typeface="+mn-ea"/>
                <a:cs typeface="+mn-cs"/>
              </a:rPr>
              <a:t>Be respectful of presenters and other attendees. Try not to interrupt others when they’re speaking. </a:t>
            </a:r>
            <a:endParaRPr lang="en-US" sz="1200" b="0" i="0" kern="1200" dirty="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dirty="0">
                <a:solidFill>
                  <a:schemeClr val="tx1"/>
                </a:solidFill>
                <a:effectLst/>
                <a:latin typeface="+mn-lt"/>
                <a:ea typeface="+mn-ea"/>
                <a:cs typeface="+mn-cs"/>
              </a:rPr>
              <a:t>Please participate! We want to make this tour relevant to you, so please respond with your comments or questions. If speaking is disabled or you feel more comfortable, you can also type your responses or questions into the chat box as well. Enabling your camera is optional. </a:t>
            </a:r>
            <a:endParaRPr lang="en-US" sz="1200" b="0" i="0" kern="1200" dirty="0">
              <a:solidFill>
                <a:schemeClr val="tx1"/>
              </a:solidFill>
              <a:effectLst/>
              <a:latin typeface="+mn-lt"/>
              <a:cs typeface="Calibri"/>
            </a:endParaRPr>
          </a:p>
          <a:p>
            <a:pPr fontAlgn="base"/>
            <a:r>
              <a:rPr lang="en-US" sz="1200" b="0" i="0" kern="1200" dirty="0">
                <a:solidFill>
                  <a:schemeClr val="tx1"/>
                </a:solidFill>
                <a:effectLst/>
                <a:latin typeface="+mn-lt"/>
                <a:ea typeface="+mn-ea"/>
                <a:cs typeface="+mn-cs"/>
              </a:rPr>
              <a:t> </a:t>
            </a:r>
            <a:r>
              <a:rPr lang="en-US" b="1" dirty="0"/>
              <a:t>Get to know each other</a:t>
            </a:r>
            <a:endParaRPr lang="en-US" sz="1200" b="0" i="0" kern="1200" dirty="0">
              <a:solidFill>
                <a:schemeClr val="tx1"/>
              </a:solidFill>
              <a:effectLst/>
              <a:latin typeface="+mn-lt"/>
              <a:cs typeface="Calibri"/>
            </a:endParaRPr>
          </a:p>
          <a:p>
            <a:pPr marL="285750" marR="0" lvl="0" indent="-285750" algn="l" defTabSz="914400" rtl="0" eaLnBrk="1" fontAlgn="auto" latinLnBrk="0" hangingPunct="1">
              <a:lnSpc>
                <a:spcPct val="100000"/>
              </a:lnSpc>
              <a:spcBef>
                <a:spcPts val="0"/>
              </a:spcBef>
              <a:spcAft>
                <a:spcPts val="0"/>
              </a:spcAft>
              <a:buClrTx/>
              <a:buSzTx/>
              <a:buFont typeface="Arial"/>
              <a:buChar char="•"/>
              <a:tabLst/>
              <a:defRPr/>
            </a:pPr>
            <a:r>
              <a:rPr lang="en-US" b="1" dirty="0"/>
              <a:t>ASK: </a:t>
            </a:r>
            <a:r>
              <a:rPr lang="en-US" b="0" dirty="0"/>
              <a:t>child ages, </a:t>
            </a:r>
            <a:r>
              <a:rPr lang="en-US" sz="1200" i="1" dirty="0">
                <a:solidFill>
                  <a:srgbClr val="414141"/>
                </a:solidFill>
                <a:latin typeface="Arial"/>
                <a:cs typeface="Arial"/>
              </a:rPr>
              <a:t>mealtime success or challenges?</a:t>
            </a:r>
          </a:p>
          <a:p>
            <a:pPr marL="285750" indent="-285750">
              <a:buFont typeface="Arial"/>
              <a:buChar char="•"/>
            </a:pPr>
            <a:r>
              <a:rPr lang="en-US" dirty="0"/>
              <a:t>Make note of this information so you can focus on sharing tips that are most relevant for the age groups represented.</a:t>
            </a:r>
            <a:endParaRPr lang="en-US" b="1" dirty="0">
              <a:cs typeface="Calibri"/>
            </a:endParaRPr>
          </a:p>
          <a:p>
            <a:pPr marL="285750" indent="-285750">
              <a:buFont typeface="Arial"/>
              <a:buChar char="•"/>
            </a:pPr>
            <a:endParaRPr lang="en-US" dirty="0">
              <a:cs typeface="Calibri" panose="020F0502020204030204"/>
            </a:endParaRPr>
          </a:p>
          <a:p>
            <a:endParaRPr lang="en-US" dirty="0">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a:t>
            </a:fld>
            <a:endParaRPr lang="en-US"/>
          </a:p>
        </p:txBody>
      </p:sp>
    </p:spTree>
    <p:extLst>
      <p:ext uri="{BB962C8B-B14F-4D97-AF65-F5344CB8AC3E}">
        <p14:creationId xmlns:p14="http://schemas.microsoft.com/office/powerpoint/2010/main" val="374108203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t>Goal</a:t>
            </a:r>
            <a:r>
              <a:rPr lang="en-US" b="1" dirty="0"/>
              <a:t>: </a:t>
            </a:r>
            <a:r>
              <a:rPr lang="en-US" dirty="0"/>
              <a:t>Help providers</a:t>
            </a:r>
            <a:r>
              <a:rPr lang="en-US" baseline="0" dirty="0"/>
              <a:t> recognize their role in establishing healthy attitudes and behaviors towards food among the children in their care</a:t>
            </a:r>
            <a:endParaRPr lang="en-US" dirty="0"/>
          </a:p>
          <a:p>
            <a:endParaRPr lang="en-US" b="1" dirty="0"/>
          </a:p>
        </p:txBody>
      </p:sp>
      <p:sp>
        <p:nvSpPr>
          <p:cNvPr id="4" name="Slide Number Placeholder 3"/>
          <p:cNvSpPr>
            <a:spLocks noGrp="1"/>
          </p:cNvSpPr>
          <p:nvPr>
            <p:ph type="sldNum" sz="quarter" idx="10"/>
          </p:nvPr>
        </p:nvSpPr>
        <p:spPr/>
        <p:txBody>
          <a:bodyPr/>
          <a:lstStyle/>
          <a:p>
            <a:fld id="{4C6709D6-93C5-D64F-9800-896F699C4456}" type="slidenum">
              <a:rPr lang="en-US" smtClean="0"/>
              <a:t>3</a:t>
            </a:fld>
            <a:endParaRPr lang="en-US"/>
          </a:p>
        </p:txBody>
      </p:sp>
    </p:spTree>
    <p:extLst>
      <p:ext uri="{BB962C8B-B14F-4D97-AF65-F5344CB8AC3E}">
        <p14:creationId xmlns:p14="http://schemas.microsoft.com/office/powerpoint/2010/main" val="418687739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t>Share</a:t>
            </a:r>
            <a:r>
              <a:rPr lang="en-US" dirty="0"/>
              <a:t>:</a:t>
            </a:r>
            <a:r>
              <a:rPr lang="en-US" baseline="0" dirty="0"/>
              <a:t> Early childhood experiences have a significant impact on shaping a child’s health and development. Eating behaviors begin to form in these early years and have lasting health effects on children in the future. As child care providers, we have the opportunity to create positive and healthy eating environments for kids to develop healthy eating behaviors and strong brain development.</a:t>
            </a:r>
            <a:r>
              <a:rPr lang="en-US" dirty="0"/>
              <a:t> </a:t>
            </a:r>
            <a:endParaRPr lang="en-US" dirty="0">
              <a:cs typeface="Calibri"/>
            </a:endParaRPr>
          </a:p>
          <a:p>
            <a:endParaRPr lang="en-US" baseline="0" dirty="0"/>
          </a:p>
          <a:p>
            <a:r>
              <a:rPr lang="en-US" baseline="0" dirty="0"/>
              <a:t>Additional resource: </a:t>
            </a:r>
            <a:r>
              <a:rPr lang="en-US" dirty="0">
                <a:hlinkClick r:id="rId3"/>
              </a:rPr>
              <a:t>https://www.cdc.gov/ncbddd/childdevelopment/early-brain-development.html</a:t>
            </a:r>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4</a:t>
            </a:fld>
            <a:endParaRPr lang="en-US"/>
          </a:p>
        </p:txBody>
      </p:sp>
    </p:spTree>
    <p:extLst>
      <p:ext uri="{BB962C8B-B14F-4D97-AF65-F5344CB8AC3E}">
        <p14:creationId xmlns:p14="http://schemas.microsoft.com/office/powerpoint/2010/main" val="192103550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8083">
              <a:defRPr/>
            </a:pPr>
            <a:r>
              <a:rPr lang="en-US" b="1" baseline="0" dirty="0" smtClean="0"/>
              <a:t>Share</a:t>
            </a:r>
            <a:r>
              <a:rPr lang="en-US" b="1" baseline="0" dirty="0"/>
              <a:t>: </a:t>
            </a:r>
            <a:r>
              <a:rPr lang="en-US" b="0" baseline="0" dirty="0"/>
              <a:t>We know that the early years in a child’s life offer an opportunity for increased growth and development. This chart shows how flexible a child’s brain is in those early years and how the brain becomes less flexible to change as we grow older. At young ages, children are constantly making new connections in their brain. Not only this, but we want to ensure that kids in our care are also getting the key nutrients needed for development in these early years.</a:t>
            </a:r>
            <a:r>
              <a:rPr lang="en-US" dirty="0"/>
              <a:t> </a:t>
            </a:r>
            <a:endParaRPr lang="en-US" b="1" baseline="0" dirty="0">
              <a:cs typeface="Calibri"/>
            </a:endParaRPr>
          </a:p>
          <a:p>
            <a:pPr defTabSz="938083">
              <a:defRPr/>
            </a:pPr>
            <a:endParaRPr lang="en-US" b="1" baseline="0" dirty="0"/>
          </a:p>
          <a:p>
            <a:pPr defTabSz="938083">
              <a:defRPr/>
            </a:pPr>
            <a:r>
              <a:rPr lang="en-US" b="1" baseline="0" dirty="0"/>
              <a:t>Share</a:t>
            </a:r>
            <a:r>
              <a:rPr lang="en-US" b="0" baseline="0" dirty="0"/>
              <a:t>: </a:t>
            </a:r>
            <a:r>
              <a:rPr lang="en-US" sz="1200" b="0" i="0" kern="1200" dirty="0">
                <a:solidFill>
                  <a:schemeClr val="tx1"/>
                </a:solidFill>
                <a:effectLst/>
                <a:latin typeface="+mn-lt"/>
                <a:ea typeface="+mn-ea"/>
                <a:cs typeface="+mn-cs"/>
              </a:rPr>
              <a:t>Science tells us that the interactions between genes and the environment shape human development. Despite the misconception that genes are “set in stone,” research shows that early experiences can determine how genes are turned on and off — and even whether some are expressed at all. The experiences that children have early in life, therefore, play a crucial role in the development of </a:t>
            </a:r>
            <a:r>
              <a:rPr lang="en-US" sz="1200" b="0" i="0" kern="1200" dirty="0">
                <a:solidFill>
                  <a:schemeClr val="tx1"/>
                </a:solidFill>
                <a:effectLst/>
                <a:latin typeface="+mn-lt"/>
                <a:ea typeface="+mn-ea"/>
                <a:cs typeface="+mn-cs"/>
                <a:hlinkClick r:id="rId3"/>
              </a:rPr>
              <a:t>brain architecture</a:t>
            </a:r>
            <a:r>
              <a:rPr lang="en-US" sz="1200" b="0" i="0" kern="1200" dirty="0">
                <a:solidFill>
                  <a:schemeClr val="tx1"/>
                </a:solidFill>
                <a:effectLst/>
                <a:latin typeface="+mn-lt"/>
                <a:ea typeface="+mn-ea"/>
                <a:cs typeface="+mn-cs"/>
              </a:rPr>
              <a:t>. Ensuring that children have appropriate, growth-promoting early experiences is an investment in their ability to become healthy, productive members of society.</a:t>
            </a:r>
          </a:p>
          <a:p>
            <a:pPr defTabSz="938083">
              <a:defRPr/>
            </a:pPr>
            <a:endParaRPr lang="en-US" sz="1200" b="0" i="0" kern="1200" baseline="0" dirty="0">
              <a:solidFill>
                <a:schemeClr val="tx1"/>
              </a:solidFill>
              <a:effectLst/>
              <a:latin typeface="+mn-lt"/>
              <a:ea typeface="+mn-ea"/>
              <a:cs typeface="+mn-cs"/>
            </a:endParaRPr>
          </a:p>
          <a:p>
            <a:pPr defTabSz="938083">
              <a:defRPr/>
            </a:pPr>
            <a:r>
              <a:rPr lang="en-US" sz="1200" b="0" i="0" kern="1200" baseline="0" dirty="0">
                <a:solidFill>
                  <a:schemeClr val="tx1"/>
                </a:solidFill>
                <a:effectLst/>
                <a:latin typeface="+mn-lt"/>
                <a:ea typeface="+mn-ea"/>
                <a:cs typeface="+mn-cs"/>
              </a:rPr>
              <a:t>Mealtimes provide not only the nutrition that grow healthy kids and attribute to long-term health, but also the social interactions and experiences that lead to healthy brain development. </a:t>
            </a:r>
            <a:r>
              <a:rPr lang="en-US" b="0" baseline="0" dirty="0"/>
              <a:t>You have the opportunity to improve children’s eating patterns and lifelong health because of your influence over their mealtime environments. Positive early childhood experiences surrounding food and the social environment are critical for shaping healthy eating behaviors later in life. </a:t>
            </a:r>
          </a:p>
          <a:p>
            <a:pPr defTabSz="938083">
              <a:defRPr/>
            </a:pPr>
            <a:endParaRPr lang="en-US" b="0" baseline="0" dirty="0"/>
          </a:p>
          <a:p>
            <a:pPr defTabSz="938083">
              <a:defRPr/>
            </a:pPr>
            <a:r>
              <a:rPr lang="en-US" b="0" baseline="0" dirty="0"/>
              <a:t>In this module, we will discuss strategies that support positive experiences and environments surrounding food for the children in your care.</a:t>
            </a:r>
          </a:p>
          <a:p>
            <a:pPr defTabSz="938083">
              <a:defRPr/>
            </a:pPr>
            <a:endParaRPr lang="en-US" b="0" baseline="0" dirty="0"/>
          </a:p>
          <a:p>
            <a:pPr defTabSz="938083">
              <a:defRPr/>
            </a:pPr>
            <a:r>
              <a:rPr lang="en-US" b="0" baseline="0" dirty="0"/>
              <a:t>--</a:t>
            </a:r>
          </a:p>
          <a:p>
            <a:pPr marL="0" marR="0" lvl="0" indent="0" algn="l" defTabSz="938083" rtl="0" eaLnBrk="1" fontAlgn="auto" latinLnBrk="0" hangingPunct="1">
              <a:lnSpc>
                <a:spcPct val="100000"/>
              </a:lnSpc>
              <a:spcBef>
                <a:spcPts val="0"/>
              </a:spcBef>
              <a:spcAft>
                <a:spcPts val="0"/>
              </a:spcAft>
              <a:buClrTx/>
              <a:buSzTx/>
              <a:buFontTx/>
              <a:buNone/>
              <a:tabLst/>
              <a:defRPr/>
            </a:pPr>
            <a:r>
              <a:rPr lang="en-US" dirty="0">
                <a:hlinkClick r:id="rId3"/>
              </a:rPr>
              <a:t>https://developingchild.harvard.edu/science/key-concepts/brain-architecture/</a:t>
            </a:r>
            <a:endParaRPr lang="en-US" dirty="0"/>
          </a:p>
          <a:p>
            <a:pPr marL="0" marR="0" lvl="0" indent="0" algn="l" defTabSz="938083" rtl="0" eaLnBrk="1" fontAlgn="auto" latinLnBrk="0" hangingPunct="1">
              <a:lnSpc>
                <a:spcPct val="100000"/>
              </a:lnSpc>
              <a:spcBef>
                <a:spcPts val="0"/>
              </a:spcBef>
              <a:spcAft>
                <a:spcPts val="0"/>
              </a:spcAft>
              <a:buClrTx/>
              <a:buSzTx/>
              <a:buFontTx/>
              <a:buNone/>
              <a:tabLst/>
              <a:defRPr/>
            </a:pPr>
            <a:r>
              <a:rPr lang="en-US" b="0" baseline="0" dirty="0"/>
              <a:t>https://developingchild.harvard.edu/science/deep-dives/gene-environment-interaction/</a:t>
            </a:r>
          </a:p>
          <a:p>
            <a:pPr marL="0" marR="0" lvl="0" indent="0" algn="l" defTabSz="938083" rtl="0" eaLnBrk="1" fontAlgn="auto" latinLnBrk="0" hangingPunct="1">
              <a:lnSpc>
                <a:spcPct val="100000"/>
              </a:lnSpc>
              <a:spcBef>
                <a:spcPts val="0"/>
              </a:spcBef>
              <a:spcAft>
                <a:spcPts val="0"/>
              </a:spcAft>
              <a:buClrTx/>
              <a:buSzTx/>
              <a:buFontTx/>
              <a:buNone/>
              <a:tabLst/>
              <a:defRPr/>
            </a:pPr>
            <a:endParaRPr lang="en-US" b="0" dirty="0"/>
          </a:p>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5</a:t>
            </a:fld>
            <a:endParaRPr lang="en-US"/>
          </a:p>
        </p:txBody>
      </p:sp>
    </p:spTree>
    <p:extLst>
      <p:ext uri="{BB962C8B-B14F-4D97-AF65-F5344CB8AC3E}">
        <p14:creationId xmlns:p14="http://schemas.microsoft.com/office/powerpoint/2010/main" val="9770337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8083">
              <a:spcBef>
                <a:spcPct val="30000"/>
              </a:spcBef>
              <a:spcAft>
                <a:spcPct val="0"/>
              </a:spcAft>
              <a:defRPr/>
            </a:pPr>
            <a:r>
              <a:rPr lang="en-US" b="1" dirty="0" smtClean="0"/>
              <a:t>Share</a:t>
            </a:r>
            <a:r>
              <a:rPr lang="en-US" b="1" dirty="0"/>
              <a:t>:</a:t>
            </a:r>
            <a:r>
              <a:rPr lang="en-US" b="1" baseline="0" dirty="0">
                <a:solidFill>
                  <a:srgbClr val="FF0000"/>
                </a:solidFill>
              </a:rPr>
              <a:t> </a:t>
            </a:r>
            <a:r>
              <a:rPr lang="en-US" dirty="0"/>
              <a:t>Children develop in an environment of relationships.</a:t>
            </a:r>
            <a:r>
              <a:rPr lang="en-US" baseline="0" dirty="0"/>
              <a:t> As an early childhood professional, you influence children’s early environments and relationships. Safe, stable, and nurturing relationships and environments are critical to children’s healthy growth and development.</a:t>
            </a:r>
            <a:r>
              <a:rPr lang="en-US" dirty="0"/>
              <a:t> </a:t>
            </a:r>
          </a:p>
          <a:p>
            <a:pPr marL="0" marR="0" lvl="0" indent="0" algn="l" defTabSz="938083" rtl="0" eaLnBrk="0" fontAlgn="base" latinLnBrk="0" hangingPunct="0">
              <a:lnSpc>
                <a:spcPct val="100000"/>
              </a:lnSpc>
              <a:spcBef>
                <a:spcPct val="30000"/>
              </a:spcBef>
              <a:spcAft>
                <a:spcPct val="0"/>
              </a:spcAft>
              <a:buClrTx/>
              <a:buSzTx/>
              <a:buFontTx/>
              <a:buNone/>
              <a:tabLst/>
              <a:defRPr/>
            </a:pPr>
            <a:endParaRPr lang="en-US" baseline="0" dirty="0"/>
          </a:p>
          <a:p>
            <a:pPr marL="0" marR="0" lvl="0" indent="0" algn="l" defTabSz="938083" rtl="0" eaLnBrk="0" fontAlgn="base" latinLnBrk="0" hangingPunct="0">
              <a:lnSpc>
                <a:spcPct val="100000"/>
              </a:lnSpc>
              <a:spcBef>
                <a:spcPct val="30000"/>
              </a:spcBef>
              <a:spcAft>
                <a:spcPct val="0"/>
              </a:spcAft>
              <a:buClrTx/>
              <a:buSzTx/>
              <a:buFontTx/>
              <a:buNone/>
              <a:tabLst/>
              <a:defRPr/>
            </a:pPr>
            <a:r>
              <a:rPr lang="en-US" b="1" dirty="0"/>
              <a:t>Ask</a:t>
            </a:r>
            <a:r>
              <a:rPr lang="en-US" dirty="0"/>
              <a:t>: What would safe, stable, nurturing relationships look like in the context of mealtimes or feeding interactions?</a:t>
            </a:r>
          </a:p>
          <a:p>
            <a:pPr defTabSz="938083">
              <a:defRPr/>
            </a:pPr>
            <a:r>
              <a:rPr lang="en-US" dirty="0"/>
              <a:t>                                                          </a:t>
            </a:r>
          </a:p>
          <a:p>
            <a:pPr marL="171450" indent="-171450" defTabSz="942289" eaLnBrk="0" fontAlgn="base" hangingPunct="0">
              <a:spcBef>
                <a:spcPct val="30000"/>
              </a:spcBef>
              <a:spcAft>
                <a:spcPct val="0"/>
              </a:spcAft>
              <a:buFont typeface="Arial" panose="020B0604020202020204" pitchFamily="34" charset="0"/>
              <a:buChar char="•"/>
              <a:defRPr/>
            </a:pPr>
            <a:r>
              <a:rPr lang="en-US" b="1" dirty="0"/>
              <a:t>Safe:</a:t>
            </a:r>
            <a:r>
              <a:rPr lang="en-US" b="1" baseline="0" dirty="0"/>
              <a:t> </a:t>
            </a:r>
            <a:r>
              <a:rPr lang="en-US" dirty="0"/>
              <a:t>Free from fear and secure from physical or psychological harm</a:t>
            </a:r>
          </a:p>
          <a:p>
            <a:pPr marL="628650" marR="0" lvl="1" indent="-171450" algn="l" defTabSz="942289" rtl="0" eaLnBrk="0" fontAlgn="base" latinLnBrk="0" hangingPunct="0">
              <a:lnSpc>
                <a:spcPct val="100000"/>
              </a:lnSpc>
              <a:spcBef>
                <a:spcPct val="30000"/>
              </a:spcBef>
              <a:spcAft>
                <a:spcPct val="0"/>
              </a:spcAft>
              <a:buClrTx/>
              <a:buSzTx/>
              <a:buFont typeface="Arial" panose="020B0604020202020204" pitchFamily="34" charset="0"/>
              <a:buChar char="•"/>
              <a:tabLst/>
              <a:defRPr/>
            </a:pPr>
            <a:r>
              <a:rPr lang="en-US" u="sng" dirty="0"/>
              <a:t>Answers: </a:t>
            </a:r>
            <a:r>
              <a:rPr lang="en-US" dirty="0"/>
              <a:t>Safe</a:t>
            </a:r>
            <a:r>
              <a:rPr lang="en-US" baseline="0" dirty="0"/>
              <a:t> physical mealtime environment (e.g. child-size chairs, sanitation, choking hazards minimized). Safe emotional environment (e.g. don’t pressure kids to eat food, don’t get mad if they spill)</a:t>
            </a:r>
            <a:endParaRPr lang="en-US" dirty="0"/>
          </a:p>
          <a:p>
            <a:pPr marL="171450" indent="-171450" defTabSz="942289" eaLnBrk="0" fontAlgn="base" hangingPunct="0">
              <a:spcBef>
                <a:spcPct val="30000"/>
              </a:spcBef>
              <a:spcAft>
                <a:spcPct val="0"/>
              </a:spcAft>
              <a:buFont typeface="Arial" panose="020B0604020202020204" pitchFamily="34" charset="0"/>
              <a:buChar char="•"/>
              <a:defRPr/>
            </a:pPr>
            <a:r>
              <a:rPr lang="en-US" b="1" dirty="0"/>
              <a:t>Stable:</a:t>
            </a:r>
            <a:r>
              <a:rPr lang="en-US" b="1" baseline="0" dirty="0"/>
              <a:t> </a:t>
            </a:r>
            <a:r>
              <a:rPr lang="en-US" dirty="0"/>
              <a:t>Predictability and consistency in a child’s social, emotional and physical environment</a:t>
            </a:r>
          </a:p>
          <a:p>
            <a:pPr marL="628650" marR="0" lvl="1" indent="-171450" algn="l" defTabSz="942289" rtl="0" eaLnBrk="0" fontAlgn="base" latinLnBrk="0" hangingPunct="0">
              <a:lnSpc>
                <a:spcPct val="100000"/>
              </a:lnSpc>
              <a:spcBef>
                <a:spcPct val="30000"/>
              </a:spcBef>
              <a:spcAft>
                <a:spcPct val="0"/>
              </a:spcAft>
              <a:buClrTx/>
              <a:buSzTx/>
              <a:buFont typeface="Arial" panose="020B0604020202020204" pitchFamily="34" charset="0"/>
              <a:buChar char="•"/>
              <a:tabLst/>
              <a:defRPr/>
            </a:pPr>
            <a:r>
              <a:rPr lang="en-US" u="sng" dirty="0"/>
              <a:t>Answers: </a:t>
            </a:r>
            <a:r>
              <a:rPr lang="en-US" baseline="0" dirty="0"/>
              <a:t>Scheduled, structured / routine meal and snack times (or feeding on demand for infants.</a:t>
            </a:r>
            <a:endParaRPr lang="en-US" dirty="0"/>
          </a:p>
          <a:p>
            <a:pPr marL="171450" indent="-171450" defTabSz="942289" eaLnBrk="0" fontAlgn="base" hangingPunct="0">
              <a:spcBef>
                <a:spcPct val="30000"/>
              </a:spcBef>
              <a:spcAft>
                <a:spcPct val="0"/>
              </a:spcAft>
              <a:buFont typeface="Arial" panose="020B0604020202020204" pitchFamily="34" charset="0"/>
              <a:buChar char="•"/>
              <a:defRPr/>
            </a:pPr>
            <a:r>
              <a:rPr lang="en-US" b="1" dirty="0"/>
              <a:t>Nurturing:</a:t>
            </a:r>
            <a:r>
              <a:rPr lang="en-US" b="1" baseline="0" dirty="0"/>
              <a:t> </a:t>
            </a:r>
            <a:r>
              <a:rPr lang="en-US" dirty="0"/>
              <a:t>Sensitively and consistently respond to and meet the needs of children</a:t>
            </a:r>
          </a:p>
          <a:p>
            <a:pPr marL="628650" marR="0" lvl="1" indent="-171450" algn="l" defTabSz="942289" rtl="0" eaLnBrk="0" fontAlgn="base" latinLnBrk="0" hangingPunct="0">
              <a:lnSpc>
                <a:spcPct val="100000"/>
              </a:lnSpc>
              <a:spcBef>
                <a:spcPct val="30000"/>
              </a:spcBef>
              <a:spcAft>
                <a:spcPct val="0"/>
              </a:spcAft>
              <a:buClrTx/>
              <a:buSzTx/>
              <a:buFont typeface="Arial" panose="020B0604020202020204" pitchFamily="34" charset="0"/>
              <a:buChar char="•"/>
              <a:tabLst/>
              <a:defRPr/>
            </a:pPr>
            <a:r>
              <a:rPr lang="en-US" u="sng" dirty="0"/>
              <a:t>Answers: </a:t>
            </a:r>
            <a:r>
              <a:rPr lang="en-US" baseline="0" dirty="0"/>
              <a:t>Being attuned to and following children’s cues. Allowing children to set the pace in trying a new food.</a:t>
            </a:r>
          </a:p>
          <a:p>
            <a:pPr marL="0" indent="0" defTabSz="942289" eaLnBrk="0" fontAlgn="base" hangingPunct="0">
              <a:spcBef>
                <a:spcPct val="30000"/>
              </a:spcBef>
              <a:spcAft>
                <a:spcPct val="0"/>
              </a:spcAft>
              <a:buFont typeface="Arial" panose="020B0604020202020204" pitchFamily="34" charset="0"/>
              <a:buNone/>
              <a:defRPr/>
            </a:pPr>
            <a:r>
              <a:rPr lang="en-US" baseline="0" dirty="0"/>
              <a:t>--</a:t>
            </a:r>
          </a:p>
          <a:p>
            <a:pPr marL="0" indent="0" defTabSz="942289" eaLnBrk="0" fontAlgn="base" hangingPunct="0">
              <a:spcBef>
                <a:spcPct val="30000"/>
              </a:spcBef>
              <a:spcAft>
                <a:spcPct val="0"/>
              </a:spcAft>
              <a:buFont typeface="Arial" panose="020B0604020202020204" pitchFamily="34" charset="0"/>
              <a:buNone/>
              <a:defRPr/>
            </a:pPr>
            <a:r>
              <a:rPr lang="en-US" baseline="0" dirty="0"/>
              <a:t>Source: https://www.cdc.gov/violenceprevention/pdf/essentials_for_childhood_framework.pdf</a:t>
            </a:r>
            <a:endParaRPr lang="en-US" dirty="0"/>
          </a:p>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6</a:t>
            </a:fld>
            <a:endParaRPr lang="en-US"/>
          </a:p>
        </p:txBody>
      </p:sp>
    </p:spTree>
    <p:extLst>
      <p:ext uri="{BB962C8B-B14F-4D97-AF65-F5344CB8AC3E}">
        <p14:creationId xmlns:p14="http://schemas.microsoft.com/office/powerpoint/2010/main" val="188428962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t>Share</a:t>
            </a:r>
            <a:r>
              <a:rPr lang="en-US" b="1" baseline="0" dirty="0" smtClean="0"/>
              <a:t> </a:t>
            </a:r>
            <a:r>
              <a:rPr lang="en-US" b="0" baseline="0" dirty="0"/>
              <a:t>a personal mealtime ritual from adulthood or childhood</a:t>
            </a:r>
            <a:endParaRPr lang="en-US" dirty="0"/>
          </a:p>
          <a:p>
            <a:r>
              <a:rPr lang="en-US" b="1" baseline="0" dirty="0"/>
              <a:t>Ask</a:t>
            </a:r>
            <a:r>
              <a:rPr lang="en-US" b="0" baseline="0" dirty="0"/>
              <a:t> participants to share: Describe a mealtime ritual from your childhood or adulthood and how that ritual has influenced them</a:t>
            </a:r>
          </a:p>
          <a:p>
            <a:endParaRPr lang="en-US" b="0" baseline="0" dirty="0"/>
          </a:p>
          <a:p>
            <a:r>
              <a:rPr lang="en-US" b="1" baseline="0" dirty="0"/>
              <a:t>Share: </a:t>
            </a:r>
            <a:r>
              <a:rPr lang="en-US" b="0" baseline="0" dirty="0"/>
              <a:t>Rituals provide powerful ways of bringing people together. For children, rituals are comforting and provide stability. They reinforce a bond or sense of identity and belonging. Engaging children in rituals can support their sense of safety, belonging, and esteem, which are basic and higher level needs (as per Maslow’s Hierarchy of Needs). Rituals do this through:</a:t>
            </a:r>
          </a:p>
          <a:p>
            <a:pPr marL="171450" indent="-171450">
              <a:buFont typeface="Arial" panose="020B0604020202020204" pitchFamily="34" charset="0"/>
              <a:buChar char="•"/>
            </a:pPr>
            <a:r>
              <a:rPr lang="en-US" b="0" baseline="0" dirty="0"/>
              <a:t>Providing routine</a:t>
            </a:r>
          </a:p>
          <a:p>
            <a:pPr marL="171450" indent="-171450">
              <a:buFont typeface="Arial" panose="020B0604020202020204" pitchFamily="34" charset="0"/>
              <a:buChar char="•"/>
            </a:pPr>
            <a:r>
              <a:rPr lang="en-US" b="0" baseline="0" dirty="0"/>
              <a:t>Creating opportunities for children to form relationships</a:t>
            </a:r>
          </a:p>
          <a:p>
            <a:pPr marL="171450" indent="-171450">
              <a:buFont typeface="Arial" panose="020B0604020202020204" pitchFamily="34" charset="0"/>
              <a:buChar char="•"/>
            </a:pPr>
            <a:r>
              <a:rPr lang="en-US" b="0" baseline="0" dirty="0"/>
              <a:t>Providing children with positive feedback and encouragement to take risks - through getting involved in mealtime activities</a:t>
            </a:r>
          </a:p>
        </p:txBody>
      </p:sp>
      <p:sp>
        <p:nvSpPr>
          <p:cNvPr id="4" name="Slide Number Placeholder 3"/>
          <p:cNvSpPr>
            <a:spLocks noGrp="1"/>
          </p:cNvSpPr>
          <p:nvPr>
            <p:ph type="sldNum" sz="quarter" idx="10"/>
          </p:nvPr>
        </p:nvSpPr>
        <p:spPr/>
        <p:txBody>
          <a:bodyPr/>
          <a:lstStyle/>
          <a:p>
            <a:fld id="{4C6709D6-93C5-D64F-9800-896F699C4456}" type="slidenum">
              <a:rPr lang="en-US" smtClean="0"/>
              <a:t>7</a:t>
            </a:fld>
            <a:endParaRPr lang="en-US"/>
          </a:p>
        </p:txBody>
      </p:sp>
    </p:spTree>
    <p:extLst>
      <p:ext uri="{BB962C8B-B14F-4D97-AF65-F5344CB8AC3E}">
        <p14:creationId xmlns:p14="http://schemas.microsoft.com/office/powerpoint/2010/main" val="71417192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baseline="0" dirty="0" smtClean="0"/>
              <a:t>Ask</a:t>
            </a:r>
            <a:r>
              <a:rPr lang="en-US" b="1" baseline="0" dirty="0"/>
              <a:t>: </a:t>
            </a:r>
            <a:r>
              <a:rPr lang="en-US" b="0" baseline="0" dirty="0"/>
              <a:t>Is this a ritual or routine: Every morning, I get up and brush my teeth</a:t>
            </a:r>
            <a:r>
              <a:rPr lang="en-US" b="0" baseline="0" dirty="0" smtClean="0"/>
              <a:t>?</a:t>
            </a:r>
            <a:endParaRPr lang="en-US" dirty="0"/>
          </a:p>
          <a:p>
            <a:r>
              <a:rPr lang="en-US" b="1" baseline="0" dirty="0"/>
              <a:t>Share: </a:t>
            </a:r>
            <a:r>
              <a:rPr lang="en-US" b="0" baseline="0" dirty="0"/>
              <a:t>Routine. It is a positive behavior, but not tied to strong emotions. </a:t>
            </a:r>
          </a:p>
          <a:p>
            <a:r>
              <a:rPr lang="en-US" b="1" baseline="0" dirty="0"/>
              <a:t>Ask: </a:t>
            </a:r>
            <a:r>
              <a:rPr lang="en-US" b="0" baseline="0" dirty="0"/>
              <a:t>Can tooth-brushing be a ritual in your classroom? What would that look like? How can you create emotional value / meaning for children</a:t>
            </a:r>
            <a:r>
              <a:rPr lang="en-US" b="0" baseline="0" dirty="0" smtClean="0"/>
              <a:t>? Singing while brushing, make up a song or poem</a:t>
            </a:r>
            <a:endParaRPr lang="en-US" b="0" baseline="0" dirty="0"/>
          </a:p>
          <a:p>
            <a:endParaRPr lang="en-US" b="0" baseline="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b="1" baseline="0" dirty="0"/>
              <a:t>Share: </a:t>
            </a:r>
            <a:r>
              <a:rPr lang="en-US" b="0" baseline="0" dirty="0"/>
              <a:t>Although both rituals and routines can contribute to positive behaviors and safety / stability, a ritual differs from a routine in that it creates emotional value. Mealtime is an ideal opportunity to establish rituals that creative positive associations and emotions around eating / food.</a:t>
            </a:r>
          </a:p>
          <a:p>
            <a:endParaRPr lang="en-US" b="0" baseline="0" dirty="0"/>
          </a:p>
          <a:p>
            <a:r>
              <a:rPr lang="en-US" b="1" u="sng" baseline="0" dirty="0"/>
              <a:t>To-do (Activity): </a:t>
            </a:r>
            <a:r>
              <a:rPr lang="en-US" u="sng" baseline="0" dirty="0"/>
              <a:t>Lead participants in the </a:t>
            </a:r>
            <a:r>
              <a:rPr lang="en-US" b="1" u="sng" baseline="0" dirty="0"/>
              <a:t>Ritual Brainstorming Activity </a:t>
            </a:r>
            <a:r>
              <a:rPr lang="en-US" b="0" u="sng" baseline="0" dirty="0"/>
              <a:t>on </a:t>
            </a:r>
            <a:r>
              <a:rPr lang="en-US" b="1" u="sng" baseline="0" dirty="0"/>
              <a:t>p. I-6 </a:t>
            </a:r>
            <a:r>
              <a:rPr lang="en-US" u="sng" baseline="0" dirty="0"/>
              <a:t>of your instructor guide (next slide)</a:t>
            </a:r>
          </a:p>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8</a:t>
            </a:fld>
            <a:endParaRPr lang="en-US"/>
          </a:p>
        </p:txBody>
      </p:sp>
    </p:spTree>
    <p:extLst>
      <p:ext uri="{BB962C8B-B14F-4D97-AF65-F5344CB8AC3E}">
        <p14:creationId xmlns:p14="http://schemas.microsoft.com/office/powerpoint/2010/main" val="238816008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(Amber)</a:t>
            </a:r>
          </a:p>
          <a:p>
            <a:r>
              <a:rPr lang="en-US" b="1">
                <a:cs typeface="Calibri"/>
              </a:rPr>
              <a:t>Share: </a:t>
            </a:r>
            <a:r>
              <a:rPr lang="en-US">
                <a:cs typeface="Calibri"/>
              </a:rPr>
              <a:t>We're going to break into smaller groups to brainstorms some rituals we can incorporate into our mealtimes with the children in our care. </a:t>
            </a:r>
            <a:endParaRPr lang="en-US"/>
          </a:p>
          <a:p>
            <a:endParaRPr lang="en-US">
              <a:cs typeface="Calibri"/>
            </a:endParaRPr>
          </a:p>
          <a:p>
            <a:r>
              <a:rPr lang="en-US">
                <a:cs typeface="Calibri"/>
              </a:rPr>
              <a:t>Let's break into 4 groups. Each group will focus on one assigned mealtime activity. In your group, brainstorm rituals you can establish for your specific activity. </a:t>
            </a:r>
            <a:r>
              <a:rPr lang="en-US"/>
              <a:t>Consider what would get kids excited about that activity, and to include elements that would be particularly meaningful to children.</a:t>
            </a:r>
            <a:endParaRPr lang="en-US">
              <a:cs typeface="Calibri"/>
            </a:endParaRPr>
          </a:p>
          <a:p>
            <a:endParaRPr lang="en-US">
              <a:cs typeface="Calibri"/>
            </a:endParaRPr>
          </a:p>
          <a:p>
            <a:r>
              <a:rPr lang="en-US">
                <a:cs typeface="Calibri"/>
              </a:rPr>
              <a:t>We'll spend about 5 to 7 minutes in our small groups, then have you all share back 1 or 2 ideas that you came up with. Please nominate one person to share from each group. </a:t>
            </a:r>
          </a:p>
          <a:p>
            <a:endParaRPr lang="en-US"/>
          </a:p>
          <a:p>
            <a:r>
              <a:rPr lang="en-US">
                <a:cs typeface="Calibri"/>
              </a:rPr>
              <a:t>Group 1: </a:t>
            </a:r>
            <a:r>
              <a:rPr lang="en-US"/>
              <a:t>Setting the table</a:t>
            </a:r>
            <a:endParaRPr lang="en-US">
              <a:cs typeface="Calibri" panose="020F0502020204030204"/>
            </a:endParaRPr>
          </a:p>
          <a:p>
            <a:r>
              <a:rPr lang="en-US"/>
              <a:t>Group 2: Mealtime Discussion</a:t>
            </a:r>
          </a:p>
          <a:p>
            <a:r>
              <a:rPr lang="en-US">
                <a:cs typeface="Calibri"/>
              </a:rPr>
              <a:t>Group 3: Cleanup</a:t>
            </a:r>
          </a:p>
          <a:p>
            <a:r>
              <a:rPr lang="en-US">
                <a:cs typeface="Calibri"/>
              </a:rPr>
              <a:t>Group 4: Mealtime Preparation</a:t>
            </a:r>
          </a:p>
          <a:p>
            <a:endParaRPr lang="en-US"/>
          </a:p>
          <a:p>
            <a:r>
              <a:rPr lang="en-US"/>
              <a:t>In your group, brainstorm rituals you can establish for your specific activity. Consider what would get kids excited about that activity, and to include elements that would be particularly meaningful to children.</a:t>
            </a:r>
            <a:endParaRPr lang="en-US">
              <a:cs typeface="Calibri"/>
            </a:endParaRPr>
          </a:p>
          <a:p>
            <a:endParaRPr lang="en-US" b="1">
              <a:cs typeface="Calibri"/>
            </a:endParaRPr>
          </a:p>
        </p:txBody>
      </p:sp>
      <p:sp>
        <p:nvSpPr>
          <p:cNvPr id="4" name="Slide Number Placeholder 3"/>
          <p:cNvSpPr>
            <a:spLocks noGrp="1"/>
          </p:cNvSpPr>
          <p:nvPr>
            <p:ph type="sldNum" sz="quarter" idx="10"/>
          </p:nvPr>
        </p:nvSpPr>
        <p:spPr/>
        <p:txBody>
          <a:bodyPr/>
          <a:lstStyle/>
          <a:p>
            <a:fld id="{02DE4C5A-AFA1-4934-9C92-024218511DDE}" type="slidenum">
              <a:rPr lang="en-US" smtClean="0"/>
              <a:t>9</a:t>
            </a:fld>
            <a:endParaRPr lang="en-US"/>
          </a:p>
        </p:txBody>
      </p:sp>
    </p:spTree>
    <p:extLst>
      <p:ext uri="{BB962C8B-B14F-4D97-AF65-F5344CB8AC3E}">
        <p14:creationId xmlns:p14="http://schemas.microsoft.com/office/powerpoint/2010/main" val="110170323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b="1" dirty="0" smtClean="0"/>
              <a:t>Share</a:t>
            </a:r>
            <a:r>
              <a:rPr lang="en-US" b="1" dirty="0"/>
              <a:t>: </a:t>
            </a:r>
            <a:r>
              <a:rPr lang="en-US" dirty="0"/>
              <a:t>You all just discussed how incorporating</a:t>
            </a:r>
            <a:r>
              <a:rPr lang="en-US" baseline="0" dirty="0"/>
              <a:t> rituals can create fun, positive emotions and attitudes for children around mealtimes.</a:t>
            </a:r>
            <a:r>
              <a:rPr lang="en-US" dirty="0"/>
              <a:t> </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1" baseline="0" dirty="0"/>
              <a:t>Ask: </a:t>
            </a:r>
            <a:r>
              <a:rPr lang="en-US" baseline="0" dirty="0"/>
              <a:t>How can positive </a:t>
            </a:r>
            <a:r>
              <a:rPr lang="en-US" sz="1200" dirty="0"/>
              <a:t>attitudes and emotions around mealtimes lead to healthy food habits and positive mealtime behaviors?</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1" dirty="0"/>
              <a:t>Potential answers:</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b="0" dirty="0"/>
              <a:t>Children learn to appreciate new foods by engaging in the mealtime process</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b="0" dirty="0"/>
              <a:t>By observing others, kids learn to make healthy choices and figure out</a:t>
            </a:r>
            <a:r>
              <a:rPr lang="en-US" sz="1200" b="0" baseline="0" dirty="0"/>
              <a:t> how much to eat</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b="0" baseline="0" dirty="0"/>
              <a:t>Children learn to eat meals and snacks at set times, rather than grazing throughout the day</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b="0" baseline="0" dirty="0"/>
              <a:t>Children learn cooperation and responsibility by contributing to mealtime tasks</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b="0" baseline="0" dirty="0"/>
              <a:t>Children learn the value of eating together, and the conversation helps them develop social skills and good manners</a:t>
            </a:r>
            <a:endParaRPr lang="en-US" sz="1200" b="0" dirty="0"/>
          </a:p>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10</a:t>
            </a:fld>
            <a:endParaRPr lang="en-US"/>
          </a:p>
        </p:txBody>
      </p:sp>
    </p:spTree>
    <p:extLst>
      <p:ext uri="{BB962C8B-B14F-4D97-AF65-F5344CB8AC3E}">
        <p14:creationId xmlns:p14="http://schemas.microsoft.com/office/powerpoint/2010/main" val="13074699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cs typeface="Calibri"/>
              </a:rPr>
              <a:t>Share</a:t>
            </a:r>
            <a:r>
              <a:rPr lang="en-US" b="1" dirty="0">
                <a:cs typeface="Calibri"/>
              </a:rPr>
              <a:t>: </a:t>
            </a:r>
            <a:r>
              <a:rPr lang="en-US" dirty="0">
                <a:cs typeface="Calibri"/>
              </a:rPr>
              <a:t>These snacks are included in the handout packet for this session and also on our website.  Many of them are ideas on how the children can be involved in the preparation or assembly of their own snack</a:t>
            </a:r>
            <a:r>
              <a:rPr lang="en-US" dirty="0" smtClean="0">
                <a:cs typeface="Calibri"/>
              </a:rPr>
              <a:t>.</a:t>
            </a:r>
          </a:p>
          <a:p>
            <a:pPr marL="0" indent="0">
              <a:buFontTx/>
              <a:buNone/>
            </a:pPr>
            <a:endParaRPr lang="en-US" b="0" dirty="0" smtClean="0">
              <a:cs typeface="Calibri"/>
            </a:endParaRPr>
          </a:p>
          <a:p>
            <a:pPr marL="0" indent="0">
              <a:buFontTx/>
              <a:buNone/>
            </a:pPr>
            <a:r>
              <a:rPr lang="en-US" b="0" dirty="0" smtClean="0">
                <a:cs typeface="Calibri"/>
              </a:rPr>
              <a:t>Examples</a:t>
            </a:r>
          </a:p>
          <a:p>
            <a:pPr marL="171450" indent="-171450">
              <a:buFontTx/>
              <a:buChar char="-"/>
            </a:pPr>
            <a:r>
              <a:rPr lang="en-US" b="0" dirty="0" smtClean="0">
                <a:cs typeface="Calibri"/>
              </a:rPr>
              <a:t>Mashing</a:t>
            </a:r>
            <a:r>
              <a:rPr lang="en-US" b="0" baseline="0" dirty="0" smtClean="0">
                <a:cs typeface="Calibri"/>
              </a:rPr>
              <a:t> avocado or banana</a:t>
            </a:r>
          </a:p>
          <a:p>
            <a:pPr marL="171450" indent="-171450">
              <a:buFontTx/>
              <a:buChar char="-"/>
            </a:pPr>
            <a:r>
              <a:rPr lang="en-US" b="0" baseline="0" dirty="0" smtClean="0">
                <a:cs typeface="Calibri"/>
              </a:rPr>
              <a:t>Making a fruit kabob</a:t>
            </a:r>
          </a:p>
          <a:p>
            <a:pPr marL="171450" indent="-171450">
              <a:buFontTx/>
              <a:buChar char="-"/>
            </a:pPr>
            <a:r>
              <a:rPr lang="en-US" b="0" baseline="0" dirty="0" smtClean="0">
                <a:cs typeface="Calibri"/>
              </a:rPr>
              <a:t>Choosing fruit for a smoothie</a:t>
            </a:r>
          </a:p>
          <a:p>
            <a:pPr marL="171450" indent="-171450">
              <a:buFontTx/>
              <a:buChar char="-"/>
            </a:pPr>
            <a:endParaRPr lang="en-US" b="1" dirty="0">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11</a:t>
            </a:fld>
            <a:endParaRPr lang="en-US"/>
          </a:p>
        </p:txBody>
      </p:sp>
    </p:spTree>
    <p:extLst>
      <p:ext uri="{BB962C8B-B14F-4D97-AF65-F5344CB8AC3E}">
        <p14:creationId xmlns:p14="http://schemas.microsoft.com/office/powerpoint/2010/main" val="1304468389"/>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t>Ask</a:t>
            </a:r>
            <a:r>
              <a:rPr lang="en-US" b="1" dirty="0"/>
              <a:t>: </a:t>
            </a:r>
            <a:r>
              <a:rPr lang="en-US" dirty="0"/>
              <a:t>Do you sit</a:t>
            </a:r>
            <a:r>
              <a:rPr lang="en-US" baseline="0" dirty="0"/>
              <a:t> and </a:t>
            </a:r>
            <a:r>
              <a:rPr lang="en-US" baseline="0" dirty="0" smtClean="0"/>
              <a:t>eat meals with the </a:t>
            </a:r>
            <a:r>
              <a:rPr lang="en-US" baseline="0" dirty="0"/>
              <a:t>children in your classroom or home? Why or why not?</a:t>
            </a:r>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12</a:t>
            </a:fld>
            <a:endParaRPr lang="en-US"/>
          </a:p>
        </p:txBody>
      </p:sp>
    </p:spTree>
    <p:extLst>
      <p:ext uri="{BB962C8B-B14F-4D97-AF65-F5344CB8AC3E}">
        <p14:creationId xmlns:p14="http://schemas.microsoft.com/office/powerpoint/2010/main" val="1271471364"/>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t>Share</a:t>
            </a:r>
            <a:r>
              <a:rPr lang="en-US" b="1" dirty="0"/>
              <a:t>: </a:t>
            </a:r>
            <a:r>
              <a:rPr lang="en-US" dirty="0"/>
              <a:t>In addition to establishing mealtime rituals, providers can help foster positive eating habits among children</a:t>
            </a:r>
            <a:r>
              <a:rPr lang="en-US" baseline="0" dirty="0"/>
              <a:t> by modeling healthy attitudes and behaviors. As children watch and interact with providers, they learn and form habits, attitudes, and beliefs about food.</a:t>
            </a:r>
            <a:endParaRPr lang="en-US" dirty="0"/>
          </a:p>
          <a:p>
            <a:endParaRPr lang="en-US" baseline="0" dirty="0"/>
          </a:p>
          <a:p>
            <a:r>
              <a:rPr lang="en-US" b="1" baseline="0" dirty="0"/>
              <a:t>Ask: </a:t>
            </a:r>
            <a:r>
              <a:rPr lang="en-US" b="0" baseline="0" dirty="0"/>
              <a:t>What are some ways we might be modeling poor food behaviors or attitudes?</a:t>
            </a:r>
          </a:p>
          <a:p>
            <a:pPr marL="171450" indent="-171450">
              <a:buFont typeface="Arial" panose="020B0604020202020204" pitchFamily="34" charset="0"/>
              <a:buChar char="•"/>
            </a:pPr>
            <a:r>
              <a:rPr lang="en-US" b="0" baseline="0" dirty="0"/>
              <a:t>Not eating the same food, not trying foods, bad-mouthing food, negative body language, rewarding with food, etc.</a:t>
            </a:r>
          </a:p>
          <a:p>
            <a:pPr marL="0" indent="0">
              <a:buFont typeface="Arial" panose="020B0604020202020204" pitchFamily="34" charset="0"/>
              <a:buNone/>
            </a:pPr>
            <a:endParaRPr lang="en-US" b="0" baseline="0" dirty="0"/>
          </a:p>
          <a:p>
            <a:r>
              <a:rPr lang="en-US" b="1" baseline="0" dirty="0"/>
              <a:t>Ask: </a:t>
            </a:r>
            <a:r>
              <a:rPr lang="en-US" b="0" baseline="0" dirty="0"/>
              <a:t>What positive behaviors or attitudes can we model instead? How may our opinions about food influence kids?</a:t>
            </a:r>
          </a:p>
          <a:p>
            <a:endParaRPr lang="en-US" b="0" baseline="0" dirty="0"/>
          </a:p>
          <a:p>
            <a:r>
              <a:rPr lang="en-US" b="0" baseline="0" dirty="0"/>
              <a:t>Tip: Use this discussion to stress the importance of adults not imposing their own food preferences on kids.</a:t>
            </a:r>
          </a:p>
        </p:txBody>
      </p:sp>
      <p:sp>
        <p:nvSpPr>
          <p:cNvPr id="4" name="Slide Number Placeholder 3"/>
          <p:cNvSpPr>
            <a:spLocks noGrp="1"/>
          </p:cNvSpPr>
          <p:nvPr>
            <p:ph type="sldNum" sz="quarter" idx="10"/>
          </p:nvPr>
        </p:nvSpPr>
        <p:spPr/>
        <p:txBody>
          <a:bodyPr/>
          <a:lstStyle/>
          <a:p>
            <a:fld id="{4C6709D6-93C5-D64F-9800-896F699C4456}" type="slidenum">
              <a:rPr lang="en-US" smtClean="0"/>
              <a:t>13</a:t>
            </a:fld>
            <a:endParaRPr lang="en-US"/>
          </a:p>
        </p:txBody>
      </p:sp>
    </p:spTree>
    <p:extLst>
      <p:ext uri="{BB962C8B-B14F-4D97-AF65-F5344CB8AC3E}">
        <p14:creationId xmlns:p14="http://schemas.microsoft.com/office/powerpoint/2010/main" val="1467430"/>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8083">
              <a:defRPr/>
            </a:pPr>
            <a:r>
              <a:rPr lang="en-US" b="1" dirty="0" smtClean="0"/>
              <a:t>Share</a:t>
            </a:r>
            <a:r>
              <a:rPr lang="en-US" b="1" dirty="0"/>
              <a:t>: </a:t>
            </a:r>
            <a:r>
              <a:rPr lang="en-US" dirty="0"/>
              <a:t>Another way to help kids establish healthy eating patterns is to provide healthy food options, then let kids make their own choices about which foods to try and how much to eat. </a:t>
            </a:r>
            <a:endParaRPr lang="en-US" dirty="0" smtClean="0"/>
          </a:p>
          <a:p>
            <a:pPr defTabSz="938083">
              <a:defRPr/>
            </a:pPr>
            <a:r>
              <a:rPr lang="en-US" dirty="0" smtClean="0"/>
              <a:t> </a:t>
            </a:r>
            <a:endParaRPr lang="en-US" dirty="0"/>
          </a:p>
          <a:p>
            <a:pPr defTabSz="938083">
              <a:defRPr/>
            </a:pPr>
            <a:r>
              <a:rPr lang="en-US" b="1" dirty="0"/>
              <a:t>Ask: </a:t>
            </a:r>
            <a:r>
              <a:rPr lang="en-US" dirty="0"/>
              <a:t>What do you think of this practice? How can it help promote children’s development of healthy eating behaviors and attitudes?</a:t>
            </a:r>
          </a:p>
          <a:p>
            <a:pPr defTabSz="938083">
              <a:defRPr/>
            </a:pPr>
            <a:endParaRPr lang="en-US" dirty="0"/>
          </a:p>
          <a:p>
            <a:pPr defTabSz="938083">
              <a:defRPr/>
            </a:pPr>
            <a:r>
              <a:rPr lang="en-US" b="1" dirty="0"/>
              <a:t>Share:</a:t>
            </a:r>
            <a:r>
              <a:rPr lang="en-US" dirty="0"/>
              <a:t> Allowing children to make their own choices from the healthy foods offered enable them to develop healthy habits and attitudes. Being patient and consistent with children as they learn to make healthy choices is a more effective long-term strategy than using pressure.</a:t>
            </a:r>
          </a:p>
          <a:p>
            <a:pPr defTabSz="938083">
              <a:defRPr/>
            </a:pPr>
            <a:endParaRPr lang="en-US" dirty="0"/>
          </a:p>
          <a:p>
            <a:pPr defTabSz="938083">
              <a:defRPr/>
            </a:pPr>
            <a:r>
              <a:rPr lang="en-US" dirty="0"/>
              <a:t>Tip: Suggest participants make copies of these handouts (including division of responsibility) to share with parents.</a:t>
            </a:r>
          </a:p>
          <a:p>
            <a:pPr defTabSz="938083">
              <a:defRPr/>
            </a:pPr>
            <a:endParaRPr lang="en-US" b="1" i="0" baseline="0" dirty="0"/>
          </a:p>
          <a:p>
            <a:pPr defTabSz="938083">
              <a:defRPr/>
            </a:pPr>
            <a:r>
              <a:rPr lang="en-US" b="1" i="0" baseline="0" dirty="0"/>
              <a:t>Share</a:t>
            </a:r>
            <a:r>
              <a:rPr lang="en-US" b="0" i="0" baseline="0" dirty="0"/>
              <a:t>: </a:t>
            </a:r>
          </a:p>
          <a:p>
            <a:pPr marL="171450" indent="-171450" defTabSz="938083">
              <a:buFont typeface="Arial" panose="020B0604020202020204" pitchFamily="34" charset="0"/>
              <a:buChar char="•"/>
              <a:defRPr/>
            </a:pPr>
            <a:r>
              <a:rPr lang="en-US" b="0" i="0" baseline="0" dirty="0"/>
              <a:t>Fundamental to adults’ jobs is trusting children to determine how much and whether to eat from the healthy choices offered. When adults do their jobs with feeding, children can do their jobs with eating. </a:t>
            </a:r>
          </a:p>
          <a:p>
            <a:pPr marL="171450" indent="-171450">
              <a:buFont typeface="Arial" panose="020B0604020202020204" pitchFamily="34" charset="0"/>
              <a:buChar char="•"/>
            </a:pPr>
            <a:r>
              <a:rPr lang="en-US" sz="1200" dirty="0">
                <a:latin typeface="+mn-lt"/>
              </a:rPr>
              <a:t>Be considerate of children’s lack of food experience without catering to likes and dislikes – children will learn to eat the food their caregivers eat.</a:t>
            </a:r>
          </a:p>
          <a:p>
            <a:pPr marL="171450" indent="-171450" eaLnBrk="0" fontAlgn="base" hangingPunct="0">
              <a:spcBef>
                <a:spcPct val="30000"/>
              </a:spcBef>
              <a:spcAft>
                <a:spcPct val="0"/>
              </a:spcAft>
              <a:buFont typeface="Arial" panose="020B0604020202020204" pitchFamily="34" charset="0"/>
              <a:buChar char="•"/>
              <a:defRPr/>
            </a:pPr>
            <a:r>
              <a:rPr lang="en-US" sz="1200" dirty="0">
                <a:latin typeface="+mn-lt"/>
              </a:rPr>
              <a:t>Consistently offer a </a:t>
            </a:r>
            <a:r>
              <a:rPr lang="en-US" sz="1200" i="1" dirty="0">
                <a:latin typeface="+mn-lt"/>
              </a:rPr>
              <a:t>variety</a:t>
            </a:r>
            <a:r>
              <a:rPr lang="en-US" sz="1200" dirty="0">
                <a:latin typeface="+mn-lt"/>
              </a:rPr>
              <a:t> of new foods! Variety</a:t>
            </a:r>
            <a:r>
              <a:rPr lang="en-US" sz="1200" baseline="0" dirty="0">
                <a:latin typeface="+mn-lt"/>
              </a:rPr>
              <a:t> of foods – as well as serving the same food different ways – can help children overcome their tendency to reject foods and lead to more healthful eating patterns.</a:t>
            </a:r>
            <a:r>
              <a:rPr lang="en-US" dirty="0"/>
              <a:t> </a:t>
            </a:r>
            <a:endParaRPr lang="en-US" sz="1200" baseline="0" dirty="0">
              <a:latin typeface="+mn-lt"/>
              <a:cs typeface="Calibri" panose="020F0502020204030204"/>
            </a:endParaRPr>
          </a:p>
          <a:p>
            <a:pPr marL="171450" indent="-171450">
              <a:spcBef>
                <a:spcPct val="30000"/>
              </a:spcBef>
              <a:spcAft>
                <a:spcPct val="0"/>
              </a:spcAft>
              <a:buChar char="•"/>
              <a:defRPr/>
            </a:pPr>
            <a:endParaRPr lang="en-US" dirty="0"/>
          </a:p>
          <a:p>
            <a:pPr>
              <a:spcBef>
                <a:spcPct val="30000"/>
              </a:spcBef>
              <a:spcAft>
                <a:spcPct val="0"/>
              </a:spcAft>
              <a:defRPr/>
            </a:pPr>
            <a:r>
              <a:rPr lang="en-US" b="1" dirty="0">
                <a:cs typeface="Calibri" panose="020F0502020204030204"/>
              </a:rPr>
              <a:t>Share: </a:t>
            </a:r>
            <a:r>
              <a:rPr lang="en-US" dirty="0">
                <a:cs typeface="Calibri" panose="020F0502020204030204"/>
              </a:rPr>
              <a:t>A one-pager about this is included in your handout packet.</a:t>
            </a:r>
          </a:p>
          <a:p>
            <a:pPr marL="0" marR="0" lvl="0" indent="0" algn="l" defTabSz="914400" rtl="0" eaLnBrk="0" fontAlgn="base" latinLnBrk="0" hangingPunct="0">
              <a:lnSpc>
                <a:spcPct val="100000"/>
              </a:lnSpc>
              <a:spcBef>
                <a:spcPct val="30000"/>
              </a:spcBef>
              <a:spcAft>
                <a:spcPct val="0"/>
              </a:spcAft>
              <a:buClrTx/>
              <a:buSzTx/>
              <a:buFont typeface="Arial" panose="020B0604020202020204" pitchFamily="34" charset="0"/>
              <a:buNone/>
              <a:tabLst/>
              <a:defRPr/>
            </a:pPr>
            <a:r>
              <a:rPr lang="en-US" sz="1200" baseline="0" dirty="0">
                <a:latin typeface="+mn-lt"/>
              </a:rPr>
              <a:t>-- </a:t>
            </a:r>
          </a:p>
          <a:p>
            <a:pPr marL="0" marR="0" lvl="0" indent="0" algn="l" defTabSz="914400" rtl="0" eaLnBrk="0" fontAlgn="base" latinLnBrk="0" hangingPunct="0">
              <a:lnSpc>
                <a:spcPct val="100000"/>
              </a:lnSpc>
              <a:spcBef>
                <a:spcPct val="30000"/>
              </a:spcBef>
              <a:spcAft>
                <a:spcPct val="0"/>
              </a:spcAft>
              <a:buClrTx/>
              <a:buSzTx/>
              <a:buFont typeface="Arial" panose="020B0604020202020204" pitchFamily="34" charset="0"/>
              <a:buNone/>
              <a:tabLst/>
              <a:defRPr/>
            </a:pPr>
            <a:endParaRPr lang="en-US" sz="1200" baseline="0" dirty="0">
              <a:latin typeface="+mn-lt"/>
            </a:endParaRPr>
          </a:p>
          <a:p>
            <a:pPr marL="0" marR="0" lvl="0" indent="0" algn="l" defTabSz="914400" rtl="0" eaLnBrk="0" fontAlgn="base" latinLnBrk="0" hangingPunct="0">
              <a:lnSpc>
                <a:spcPct val="100000"/>
              </a:lnSpc>
              <a:spcBef>
                <a:spcPct val="30000"/>
              </a:spcBef>
              <a:spcAft>
                <a:spcPct val="0"/>
              </a:spcAft>
              <a:buClrTx/>
              <a:buSzTx/>
              <a:buFont typeface="Arial" panose="020B0604020202020204" pitchFamily="34" charset="0"/>
              <a:buNone/>
              <a:tabLst/>
              <a:defRPr/>
            </a:pPr>
            <a:r>
              <a:rPr lang="en-US" sz="1200" baseline="0" dirty="0">
                <a:latin typeface="+mn-lt"/>
              </a:rPr>
              <a:t>Source: https://www.ellynsatterinstitute.org/how-to-feed/the-division-of-responsibility-in-feeding/</a:t>
            </a:r>
            <a:endParaRPr lang="en-US" sz="1200" dirty="0">
              <a:latin typeface="+mn-lt"/>
            </a:endParaRPr>
          </a:p>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14</a:t>
            </a:fld>
            <a:endParaRPr lang="en-US"/>
          </a:p>
        </p:txBody>
      </p:sp>
    </p:spTree>
    <p:extLst>
      <p:ext uri="{BB962C8B-B14F-4D97-AF65-F5344CB8AC3E}">
        <p14:creationId xmlns:p14="http://schemas.microsoft.com/office/powerpoint/2010/main" val="219533069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1709275">
              <a:defRPr/>
            </a:pPr>
            <a:r>
              <a:rPr lang="en-US" b="1" baseline="0" dirty="0" smtClean="0"/>
              <a:t>Share</a:t>
            </a:r>
            <a:r>
              <a:rPr lang="en-US" baseline="0" dirty="0"/>
              <a:t>: Helpful language can encourage healthful choices while still allowing kids to make their own decisions about food.</a:t>
            </a:r>
            <a:endParaRPr lang="en-US" b="1" baseline="0" dirty="0">
              <a:cs typeface="Calibri"/>
            </a:endParaRPr>
          </a:p>
          <a:p>
            <a:pPr defTabSz="1709275">
              <a:defRPr/>
            </a:pPr>
            <a:r>
              <a:rPr lang="en-US" b="1" baseline="0" dirty="0"/>
              <a:t>Ask</a:t>
            </a:r>
            <a:r>
              <a:rPr lang="en-US" dirty="0"/>
              <a:t> Look at some of the</a:t>
            </a:r>
            <a:r>
              <a:rPr lang="en-US" sz="2200" dirty="0"/>
              <a:t> </a:t>
            </a:r>
            <a:r>
              <a:rPr lang="en-US" dirty="0"/>
              <a:t>phrases on the left, and then on the right how they’re rephrased. </a:t>
            </a:r>
          </a:p>
          <a:p>
            <a:pPr defTabSz="1709275">
              <a:defRPr/>
            </a:pPr>
            <a:endParaRPr lang="en-US" dirty="0"/>
          </a:p>
          <a:p>
            <a:pPr defTabSz="1709275">
              <a:defRPr/>
            </a:pPr>
            <a:r>
              <a:rPr lang="en-US" dirty="0"/>
              <a:t>Give them a minute</a:t>
            </a:r>
          </a:p>
          <a:p>
            <a:pPr defTabSz="1709275">
              <a:defRPr/>
            </a:pPr>
            <a:endParaRPr lang="en-US" dirty="0">
              <a:cs typeface="Calibri"/>
            </a:endParaRPr>
          </a:p>
          <a:p>
            <a:pPr defTabSz="1709275">
              <a:defRPr/>
            </a:pPr>
            <a:r>
              <a:rPr lang="en-US" b="1" dirty="0">
                <a:cs typeface="Calibri"/>
              </a:rPr>
              <a:t>Share: </a:t>
            </a:r>
            <a:r>
              <a:rPr lang="en-US" dirty="0">
                <a:cs typeface="Calibri"/>
              </a:rPr>
              <a:t>Common example; "You're such a big girl. You finished all your peas." That sounds positive, right? But this type of praise for finishing all of our food, can create an association between praise and a clean plate and teach children to ignore the fullness cues from their bodies. We want children to make that mind body connection to know when they are full and know when they are hungry. Sometimes we still want to acknowledge that a child finished all their peas—what we might say instead is, "Your body must have been really hungry for peas today." And then maybe we can talk about all good things peas give our bodies. </a:t>
            </a:r>
          </a:p>
          <a:p>
            <a:pPr defTabSz="1709275">
              <a:defRPr/>
            </a:pPr>
            <a:endParaRPr lang="en-US" dirty="0">
              <a:cs typeface="Calibri"/>
            </a:endParaRPr>
          </a:p>
          <a:p>
            <a:pPr defTabSz="1709275">
              <a:defRPr/>
            </a:pPr>
            <a:r>
              <a:rPr lang="en-US" dirty="0">
                <a:cs typeface="Calibri"/>
              </a:rPr>
              <a:t>(continued on next slide)</a:t>
            </a:r>
          </a:p>
          <a:p>
            <a:endParaRPr lang="en-US" dirty="0">
              <a:cs typeface="Calibri"/>
            </a:endParaRPr>
          </a:p>
          <a:p>
            <a:endParaRPr lang="en-US" dirty="0">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15</a:t>
            </a:fld>
            <a:endParaRPr lang="en-US"/>
          </a:p>
        </p:txBody>
      </p:sp>
    </p:spTree>
    <p:extLst>
      <p:ext uri="{BB962C8B-B14F-4D97-AF65-F5344CB8AC3E}">
        <p14:creationId xmlns:p14="http://schemas.microsoft.com/office/powerpoint/2010/main" val="2403564301"/>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t>Share</a:t>
            </a:r>
            <a:r>
              <a:rPr lang="en-US" b="1" dirty="0"/>
              <a:t>: </a:t>
            </a:r>
            <a:r>
              <a:rPr lang="en-US" b="0" dirty="0"/>
              <a:t>a few more, I will give you a minute…</a:t>
            </a:r>
            <a:endParaRPr lang="en-US" dirty="0"/>
          </a:p>
          <a:p>
            <a:endParaRPr lang="en-US" b="0" dirty="0"/>
          </a:p>
          <a:p>
            <a:r>
              <a:rPr lang="en-US" b="0" dirty="0"/>
              <a:t>The one we all might be the most familiar with is on the bottom “no dessert until you eat your broccoli.”</a:t>
            </a:r>
          </a:p>
          <a:p>
            <a:endParaRPr lang="en-US" b="0" dirty="0"/>
          </a:p>
          <a:p>
            <a:r>
              <a:rPr lang="en-US" dirty="0"/>
              <a:t>Again, our goal is for children to listen to their own body cues of hunger and satiety, not to ignore those feelings to please us, and favoring certain food groups over another, sweets for example.</a:t>
            </a:r>
          </a:p>
          <a:p>
            <a:endParaRPr lang="en-US" dirty="0">
              <a:cs typeface="Calibri"/>
            </a:endParaRPr>
          </a:p>
          <a:p>
            <a:r>
              <a:rPr lang="en-US" b="1" dirty="0">
                <a:cs typeface="Calibri"/>
              </a:rPr>
              <a:t>Share: Nurturing Healthy Eaters </a:t>
            </a:r>
            <a:r>
              <a:rPr lang="en-US" dirty="0">
                <a:cs typeface="Calibri"/>
              </a:rPr>
              <a:t>handout will be included in your packet.</a:t>
            </a:r>
          </a:p>
        </p:txBody>
      </p:sp>
      <p:sp>
        <p:nvSpPr>
          <p:cNvPr id="4" name="Slide Number Placeholder 3"/>
          <p:cNvSpPr>
            <a:spLocks noGrp="1"/>
          </p:cNvSpPr>
          <p:nvPr>
            <p:ph type="sldNum" sz="quarter" idx="5"/>
          </p:nvPr>
        </p:nvSpPr>
        <p:spPr/>
        <p:txBody>
          <a:bodyPr/>
          <a:lstStyle/>
          <a:p>
            <a:fld id="{4C6709D6-93C5-D64F-9800-896F699C4456}" type="slidenum">
              <a:rPr lang="en-US" smtClean="0"/>
              <a:t>16</a:t>
            </a:fld>
            <a:endParaRPr lang="en-US"/>
          </a:p>
        </p:txBody>
      </p:sp>
    </p:spTree>
    <p:extLst>
      <p:ext uri="{BB962C8B-B14F-4D97-AF65-F5344CB8AC3E}">
        <p14:creationId xmlns:p14="http://schemas.microsoft.com/office/powerpoint/2010/main" val="1745874864"/>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17</a:t>
            </a:fld>
            <a:endParaRPr lang="en-US"/>
          </a:p>
        </p:txBody>
      </p:sp>
    </p:spTree>
    <p:extLst>
      <p:ext uri="{BB962C8B-B14F-4D97-AF65-F5344CB8AC3E}">
        <p14:creationId xmlns:p14="http://schemas.microsoft.com/office/powerpoint/2010/main" val="224409059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8083">
              <a:defRPr/>
            </a:pPr>
            <a:r>
              <a:rPr lang="en-US" b="1" dirty="0" smtClean="0"/>
              <a:t>Share</a:t>
            </a:r>
            <a:r>
              <a:rPr lang="en-US" b="1" dirty="0"/>
              <a:t>:</a:t>
            </a:r>
            <a:r>
              <a:rPr lang="en-US" b="1" baseline="0" dirty="0"/>
              <a:t> </a:t>
            </a:r>
            <a:r>
              <a:rPr lang="en-US" b="0" baseline="0" dirty="0"/>
              <a:t>Now we will visit how to support children as it relates to feeding in infancy through school-age. </a:t>
            </a:r>
            <a:r>
              <a:rPr lang="en-US" b="1" baseline="0" dirty="0"/>
              <a:t>Stages of Feeding </a:t>
            </a:r>
            <a:r>
              <a:rPr lang="en-US" b="0" baseline="0" dirty="0"/>
              <a:t>handout</a:t>
            </a:r>
            <a:r>
              <a:rPr lang="en-US" b="1" dirty="0"/>
              <a:t> </a:t>
            </a:r>
            <a:r>
              <a:rPr lang="en-US" dirty="0"/>
              <a:t>included in your packet</a:t>
            </a:r>
            <a:r>
              <a:rPr lang="en-US" b="1" dirty="0"/>
              <a:t> </a:t>
            </a:r>
            <a:r>
              <a:rPr lang="en-US" dirty="0"/>
              <a:t>outlines</a:t>
            </a:r>
            <a:r>
              <a:rPr lang="en-US" b="0" baseline="0" dirty="0"/>
              <a:t> key developmental features at different ages, how they relate to feeding, and what adults can do to engage in developmentally-appropriate mealtime interactions.</a:t>
            </a:r>
            <a:endParaRPr lang="en-US" dirty="0"/>
          </a:p>
          <a:p>
            <a:endParaRPr lang="en-US" baseline="0" dirty="0"/>
          </a:p>
          <a:p>
            <a:r>
              <a:rPr lang="en-US" b="1" baseline="0" dirty="0"/>
              <a:t>Share: </a:t>
            </a:r>
            <a:r>
              <a:rPr lang="en-US" b="0" baseline="0" dirty="0"/>
              <a:t>Promote an infant’s sense of trust through feeding on demand</a:t>
            </a:r>
          </a:p>
          <a:p>
            <a:r>
              <a:rPr lang="en-US" dirty="0"/>
              <a:t>Look for early signs of hunger, such as stirring and stretching, sucking motions and lip movements. Fussing and crying are later cues. The sooner you begin each feeding, the less likely you'll need to soothe a frantic baby.</a:t>
            </a:r>
          </a:p>
          <a:p>
            <a:endParaRPr lang="en-US" dirty="0"/>
          </a:p>
          <a:p>
            <a:pPr marL="0" marR="0" lvl="0" indent="0" algn="l" defTabSz="914400" rtl="0" eaLnBrk="0" fontAlgn="base" latinLnBrk="0" hangingPunct="0">
              <a:lnSpc>
                <a:spcPct val="100000"/>
              </a:lnSpc>
              <a:spcBef>
                <a:spcPct val="30000"/>
              </a:spcBef>
              <a:spcAft>
                <a:spcPct val="0"/>
              </a:spcAft>
              <a:buClrTx/>
              <a:buSzTx/>
              <a:buFontTx/>
              <a:buNone/>
              <a:tabLst/>
              <a:defRPr/>
            </a:pPr>
            <a:r>
              <a:rPr lang="en-US" b="0" baseline="0" dirty="0"/>
              <a:t>Responsive feeding interactions allow children to learn that their needs will be met, and develop a sense of trust in the world.</a:t>
            </a:r>
          </a:p>
          <a:p>
            <a:endParaRPr lang="en-US" dirty="0"/>
          </a:p>
          <a:p>
            <a:r>
              <a:rPr lang="en-US" b="1" dirty="0"/>
              <a:t>Share: </a:t>
            </a:r>
            <a:r>
              <a:rPr lang="en-US" b="0" dirty="0">
                <a:sym typeface="Wingdings" panose="05000000000000000000" pitchFamily="2" charset="2"/>
              </a:rPr>
              <a:t>Allow the infant to set feeding pace</a:t>
            </a:r>
            <a:endParaRPr lang="en-US" b="0" dirty="0"/>
          </a:p>
          <a:p>
            <a:r>
              <a:rPr lang="en-US" dirty="0"/>
              <a:t>When your baby stops sucking, closes his or her mouth, or turns away from the nipple or bottle, he or she might be full — or simply taking a break. Try burping your baby or waiting a minute before offering your breast or the bottle again.</a:t>
            </a:r>
            <a:endParaRPr lang="en-US" b="1" baseline="0" dirty="0"/>
          </a:p>
          <a:p>
            <a:endParaRPr lang="en-US" b="0" baseline="0" dirty="0"/>
          </a:p>
          <a:p>
            <a:r>
              <a:rPr lang="en-US" b="1" baseline="0" dirty="0"/>
              <a:t>Share: </a:t>
            </a:r>
            <a:r>
              <a:rPr lang="en-US" b="0" baseline="0" dirty="0"/>
              <a:t>Support children’s attachment through </a:t>
            </a:r>
            <a:r>
              <a:rPr lang="en-US" b="0" baseline="0" dirty="0">
                <a:sym typeface="Wingdings" panose="05000000000000000000" pitchFamily="2" charset="2"/>
              </a:rPr>
              <a:t>one-on-one feeding interactions</a:t>
            </a:r>
          </a:p>
          <a:p>
            <a:r>
              <a:rPr lang="en-US" b="0" baseline="0" dirty="0"/>
              <a:t>Early feeding interactions are an opportune time to bond and promote secure attachments between an infant and primary caregiver. Use this time to hold the infant (don’t prop bottles), make eye contact, talk, coo, etc. Feedings are a good opportunity for serve-and-return interactions!</a:t>
            </a:r>
          </a:p>
          <a:p>
            <a:endParaRPr lang="en-US" b="1" dirty="0"/>
          </a:p>
        </p:txBody>
      </p:sp>
      <p:sp>
        <p:nvSpPr>
          <p:cNvPr id="4" name="Slide Number Placeholder 3"/>
          <p:cNvSpPr>
            <a:spLocks noGrp="1"/>
          </p:cNvSpPr>
          <p:nvPr>
            <p:ph type="sldNum" sz="quarter" idx="10"/>
          </p:nvPr>
        </p:nvSpPr>
        <p:spPr/>
        <p:txBody>
          <a:bodyPr/>
          <a:lstStyle/>
          <a:p>
            <a:fld id="{4C6709D6-93C5-D64F-9800-896F699C4456}" type="slidenum">
              <a:rPr lang="en-US" smtClean="0"/>
              <a:t>18</a:t>
            </a:fld>
            <a:endParaRPr lang="en-US"/>
          </a:p>
        </p:txBody>
      </p:sp>
    </p:spTree>
    <p:extLst>
      <p:ext uri="{BB962C8B-B14F-4D97-AF65-F5344CB8AC3E}">
        <p14:creationId xmlns:p14="http://schemas.microsoft.com/office/powerpoint/2010/main" val="3695533704"/>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1"/>
        <p:cNvGrpSpPr/>
        <p:nvPr/>
      </p:nvGrpSpPr>
      <p:grpSpPr>
        <a:xfrm>
          <a:off x="0" y="0"/>
          <a:ext cx="0" cy="0"/>
          <a:chOff x="0" y="0"/>
          <a:chExt cx="0" cy="0"/>
        </a:xfrm>
      </p:grpSpPr>
      <p:sp>
        <p:nvSpPr>
          <p:cNvPr id="142" name="Google Shape;142;p14: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a:noFill/>
          <a:ln>
            <a:noFill/>
          </a:ln>
        </p:spPr>
      </p:sp>
      <p:sp>
        <p:nvSpPr>
          <p:cNvPr id="143" name="Google Shape;143;p14:notes"/>
          <p:cNvSpPr txBox="1">
            <a:spLocks noGrp="1"/>
          </p:cNvSpPr>
          <p:nvPr>
            <p:ph type="body" idx="1"/>
          </p:nvPr>
        </p:nvSpPr>
        <p:spPr>
          <a:xfrm>
            <a:off x="914400" y="4343400"/>
            <a:ext cx="5029200" cy="4114800"/>
          </a:xfrm>
          <a:prstGeom prst="rect">
            <a:avLst/>
          </a:prstGeom>
          <a:noFill/>
          <a:ln>
            <a:noFill/>
          </a:ln>
        </p:spPr>
        <p:txBody>
          <a:bodyPr spcFirstLastPara="1" wrap="square" lIns="91425" tIns="45700" rIns="91425" bIns="45700" anchor="t" anchorCtr="0">
            <a:noAutofit/>
          </a:bodyPr>
          <a:lstStyle/>
          <a:p>
            <a:pPr marL="0" marR="0" lvl="0" indent="0" algn="l">
              <a:lnSpc>
                <a:spcPct val="125000"/>
              </a:lnSpc>
              <a:spcBef>
                <a:spcPts val="0"/>
              </a:spcBef>
              <a:spcAft>
                <a:spcPts val="0"/>
              </a:spcAft>
              <a:buNone/>
            </a:pPr>
            <a:r>
              <a:rPr lang="en-US" b="1" dirty="0" smtClean="0">
                <a:sym typeface="Avenir"/>
              </a:rPr>
              <a:t>Share</a:t>
            </a:r>
            <a:r>
              <a:rPr lang="en-US" b="1" dirty="0">
                <a:sym typeface="Avenir"/>
              </a:rPr>
              <a:t>:</a:t>
            </a:r>
            <a:r>
              <a:rPr lang="en-US" dirty="0">
                <a:sym typeface="Avenir"/>
              </a:rPr>
              <a:t> ALL babies should be fed on demand in response to feeding cues and NOT on a schedule, whether they are breastfed or formula-fed.</a:t>
            </a:r>
            <a:endParaRPr dirty="0">
              <a:cs typeface="Calibri"/>
            </a:endParaRPr>
          </a:p>
          <a:p>
            <a:pPr marL="0" marR="0" lvl="0" indent="0" algn="l" rtl="0">
              <a:lnSpc>
                <a:spcPct val="125000"/>
              </a:lnSpc>
              <a:spcBef>
                <a:spcPts val="0"/>
              </a:spcBef>
              <a:spcAft>
                <a:spcPts val="0"/>
              </a:spcAft>
              <a:buNone/>
            </a:pPr>
            <a:endParaRPr lang="en-US" dirty="0">
              <a:sym typeface="Avenir"/>
            </a:endParaRPr>
          </a:p>
          <a:p>
            <a:pPr>
              <a:lnSpc>
                <a:spcPct val="125000"/>
              </a:lnSpc>
            </a:pPr>
            <a:r>
              <a:rPr lang="en-US" dirty="0">
                <a:sym typeface="Avenir"/>
              </a:rPr>
              <a:t>Since breast milk is digested faster and easier than formula, some breastfed babies may need to eat more often, usually ever 1.5 to 3 hours.</a:t>
            </a:r>
            <a:endParaRPr lang="en-US" dirty="0"/>
          </a:p>
          <a:p>
            <a:pPr>
              <a:lnSpc>
                <a:spcPct val="125000"/>
              </a:lnSpc>
            </a:pPr>
            <a:endParaRPr lang="en-US" dirty="0">
              <a:sym typeface="Avenir"/>
            </a:endParaRPr>
          </a:p>
          <a:p>
            <a:pPr>
              <a:lnSpc>
                <a:spcPct val="125000"/>
              </a:lnSpc>
            </a:pPr>
            <a:r>
              <a:rPr lang="en-US" dirty="0">
                <a:sym typeface="Avenir"/>
              </a:rPr>
              <a:t>Talk with your families regularly and know their schedule. If the parent or guardian asks, avoid feeding baby 1 to 1.5 hours before the scheduled pick up time. This can allow the parent or guardian the chance to arrive and feed their baby at your site. For breastfeeding this supports mom by providing her with a comfortable space to reconnect with her baby, to keep her comfortable (full breasts can be very uncomfortable to mom) and help to stimulate and keep up her milk supply. </a:t>
            </a:r>
            <a:endParaRPr lang="en-US" dirty="0"/>
          </a:p>
          <a:p>
            <a:pPr>
              <a:lnSpc>
                <a:spcPct val="125000"/>
              </a:lnSpc>
            </a:pPr>
            <a:endParaRPr lang="en-US" dirty="0">
              <a:sym typeface="Avenir"/>
            </a:endParaRPr>
          </a:p>
          <a:p>
            <a:pPr>
              <a:lnSpc>
                <a:spcPct val="125000"/>
              </a:lnSpc>
            </a:pPr>
            <a:r>
              <a:rPr lang="en-US" dirty="0">
                <a:sym typeface="Avenir"/>
              </a:rPr>
              <a:t>Encourage moms to breastfeed on site and provide a comfortable place for her to feed. If baby is acting hungry before mom arrives, try to sooth and distract rather than feed. </a:t>
            </a:r>
          </a:p>
        </p:txBody>
      </p:sp>
    </p:spTree>
    <p:extLst>
      <p:ext uri="{BB962C8B-B14F-4D97-AF65-F5344CB8AC3E}">
        <p14:creationId xmlns:p14="http://schemas.microsoft.com/office/powerpoint/2010/main" val="2436904233"/>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9"/>
        <p:cNvGrpSpPr/>
        <p:nvPr/>
      </p:nvGrpSpPr>
      <p:grpSpPr>
        <a:xfrm>
          <a:off x="0" y="0"/>
          <a:ext cx="0" cy="0"/>
          <a:chOff x="0" y="0"/>
          <a:chExt cx="0" cy="0"/>
        </a:xfrm>
      </p:grpSpPr>
      <p:sp>
        <p:nvSpPr>
          <p:cNvPr id="110" name="Google Shape;110;p11: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a:noFill/>
          <a:ln>
            <a:noFill/>
          </a:ln>
        </p:spPr>
      </p:sp>
      <p:sp>
        <p:nvSpPr>
          <p:cNvPr id="111" name="Google Shape;111;p11:notes"/>
          <p:cNvSpPr txBox="1">
            <a:spLocks noGrp="1"/>
          </p:cNvSpPr>
          <p:nvPr>
            <p:ph type="body" idx="1"/>
          </p:nvPr>
        </p:nvSpPr>
        <p:spPr>
          <a:xfrm>
            <a:off x="914400" y="4343400"/>
            <a:ext cx="5029200" cy="4114800"/>
          </a:xfrm>
          <a:prstGeom prst="rect">
            <a:avLst/>
          </a:prstGeom>
          <a:noFill/>
          <a:ln>
            <a:noFill/>
          </a:ln>
        </p:spPr>
        <p:txBody>
          <a:bodyPr spcFirstLastPara="1" wrap="square" lIns="91425" tIns="45700" rIns="91425" bIns="45700" anchor="t" anchorCtr="0">
            <a:noAutofit/>
          </a:bodyPr>
          <a:lstStyle/>
          <a:p>
            <a:pPr>
              <a:lnSpc>
                <a:spcPct val="125000"/>
              </a:lnSpc>
              <a:buClr>
                <a:srgbClr val="000000"/>
              </a:buClr>
              <a:buSzPts val="2200"/>
            </a:pPr>
            <a:r>
              <a:rPr lang="en-US" b="1" dirty="0" smtClean="0">
                <a:sym typeface="Avenir"/>
              </a:rPr>
              <a:t>Share</a:t>
            </a:r>
            <a:r>
              <a:rPr lang="en-US" b="1" dirty="0">
                <a:sym typeface="Avenir"/>
              </a:rPr>
              <a:t>:</a:t>
            </a:r>
            <a:r>
              <a:rPr lang="en-US" dirty="0">
                <a:sym typeface="Avenir"/>
              </a:rPr>
              <a:t> Breastfeeding not only benefits moms and babies, but it also can benefit you as child care professionals and the community and environment that we all live in. </a:t>
            </a:r>
            <a:r>
              <a:rPr lang="en-US" i="1" dirty="0">
                <a:sym typeface="Avenir"/>
              </a:rPr>
              <a:t>(For time saving, you can skip the mom and baby and only read child care and environment)</a:t>
            </a:r>
            <a:endParaRPr lang="en-US" i="1" dirty="0">
              <a:cs typeface="Calibri" panose="020F0502020204030204"/>
            </a:endParaRPr>
          </a:p>
          <a:p>
            <a:pPr>
              <a:lnSpc>
                <a:spcPct val="125000"/>
              </a:lnSpc>
              <a:buClr>
                <a:srgbClr val="000000"/>
              </a:buClr>
              <a:buSzPts val="2200"/>
            </a:pPr>
            <a:endParaRPr lang="en-US" dirty="0">
              <a:cs typeface="Calibri" panose="020F0502020204030204"/>
            </a:endParaRPr>
          </a:p>
          <a:p>
            <a:pPr>
              <a:lnSpc>
                <a:spcPct val="125000"/>
              </a:lnSpc>
              <a:buClr>
                <a:srgbClr val="000000"/>
              </a:buClr>
              <a:buSzPts val="2200"/>
            </a:pPr>
            <a:r>
              <a:rPr lang="en-US" dirty="0">
                <a:sym typeface="Avenir"/>
              </a:rPr>
              <a:t>Breastfeeding benefits babies beyond the acute and chronic conditions listed on the previous slide. </a:t>
            </a:r>
            <a:endParaRPr lang="en-US" dirty="0">
              <a:cs typeface="Calibri" panose="020F0502020204030204"/>
            </a:endParaRPr>
          </a:p>
          <a:p>
            <a:pPr marL="342900" indent="-342900">
              <a:lnSpc>
                <a:spcPct val="125000"/>
              </a:lnSpc>
              <a:buClr>
                <a:srgbClr val="000000"/>
              </a:buClr>
              <a:buSzPts val="2200"/>
              <a:buFont typeface="Arial"/>
              <a:buChar char="•"/>
            </a:pPr>
            <a:r>
              <a:rPr lang="en-US" dirty="0">
                <a:sym typeface="Avenir"/>
              </a:rPr>
              <a:t>Breast milk is the normal food for babies.</a:t>
            </a:r>
            <a:endParaRPr lang="en-US" dirty="0"/>
          </a:p>
          <a:p>
            <a:pPr marL="342900" indent="-342900">
              <a:lnSpc>
                <a:spcPct val="125000"/>
              </a:lnSpc>
              <a:buClr>
                <a:srgbClr val="000000"/>
              </a:buClr>
              <a:buSzPts val="2200"/>
              <a:buFont typeface="Arial"/>
              <a:buChar char="•"/>
            </a:pPr>
            <a:r>
              <a:rPr lang="en-US" dirty="0">
                <a:sym typeface="Avenir"/>
              </a:rPr>
              <a:t>Breastfed babies are healthier. </a:t>
            </a:r>
            <a:endParaRPr lang="en-US" dirty="0"/>
          </a:p>
          <a:p>
            <a:pPr marL="342900" indent="-342900">
              <a:lnSpc>
                <a:spcPct val="125000"/>
              </a:lnSpc>
              <a:buClr>
                <a:srgbClr val="000000"/>
              </a:buClr>
              <a:buSzPts val="2200"/>
              <a:buFont typeface="Arial"/>
              <a:buChar char="•"/>
            </a:pPr>
            <a:r>
              <a:rPr lang="en-US" dirty="0">
                <a:sym typeface="Avenir"/>
              </a:rPr>
              <a:t>Breast milk is easily digested, so babies may be less fussy.</a:t>
            </a:r>
            <a:endParaRPr lang="en-US" dirty="0"/>
          </a:p>
          <a:p>
            <a:pPr marL="342900" indent="-342900">
              <a:lnSpc>
                <a:spcPct val="125000"/>
              </a:lnSpc>
              <a:buClr>
                <a:srgbClr val="000000"/>
              </a:buClr>
              <a:buSzPts val="2200"/>
              <a:buFont typeface="Arial"/>
              <a:buChar char="•"/>
            </a:pPr>
            <a:r>
              <a:rPr lang="en-US" dirty="0">
                <a:sym typeface="Avenir"/>
              </a:rPr>
              <a:t>Breast milk helps development and learning ability. </a:t>
            </a:r>
            <a:endParaRPr lang="en-US" dirty="0"/>
          </a:p>
          <a:p>
            <a:pPr>
              <a:lnSpc>
                <a:spcPct val="125000"/>
              </a:lnSpc>
              <a:buClr>
                <a:srgbClr val="000000"/>
              </a:buClr>
              <a:buSzPts val="2200"/>
            </a:pPr>
            <a:endParaRPr lang="en-US" dirty="0">
              <a:cs typeface="Calibri" panose="020F0502020204030204"/>
            </a:endParaRPr>
          </a:p>
          <a:p>
            <a:pPr>
              <a:lnSpc>
                <a:spcPct val="125000"/>
              </a:lnSpc>
              <a:buClr>
                <a:srgbClr val="000000"/>
              </a:buClr>
              <a:buSzPts val="2200"/>
            </a:pPr>
            <a:r>
              <a:rPr lang="en-US" dirty="0">
                <a:sym typeface="Avenir"/>
              </a:rPr>
              <a:t>For mom, breastfeeding can:</a:t>
            </a:r>
            <a:endParaRPr lang="en-US" dirty="0">
              <a:cs typeface="Calibri" panose="020F0502020204030204"/>
            </a:endParaRPr>
          </a:p>
          <a:p>
            <a:pPr marL="342900" indent="-342900">
              <a:lnSpc>
                <a:spcPct val="125000"/>
              </a:lnSpc>
              <a:buClr>
                <a:srgbClr val="000000"/>
              </a:buClr>
              <a:buSzPts val="2200"/>
              <a:buFont typeface="Arial"/>
              <a:buChar char="•"/>
            </a:pPr>
            <a:r>
              <a:rPr lang="en-US" dirty="0">
                <a:sym typeface="Avenir"/>
              </a:rPr>
              <a:t>Lower the risk of blood loss after delivery. </a:t>
            </a:r>
            <a:endParaRPr lang="en-US" dirty="0"/>
          </a:p>
          <a:p>
            <a:pPr marL="342900" indent="-342900">
              <a:lnSpc>
                <a:spcPct val="125000"/>
              </a:lnSpc>
              <a:buClr>
                <a:srgbClr val="000000"/>
              </a:buClr>
              <a:buSzPts val="2200"/>
              <a:buFont typeface="Arial"/>
              <a:buChar char="•"/>
            </a:pPr>
            <a:r>
              <a:rPr lang="en-US" dirty="0">
                <a:sym typeface="Avenir"/>
              </a:rPr>
              <a:t>May help mom lose weight faster.</a:t>
            </a:r>
            <a:endParaRPr lang="en-US" dirty="0"/>
          </a:p>
          <a:p>
            <a:pPr marL="342900" indent="-342900">
              <a:lnSpc>
                <a:spcPct val="125000"/>
              </a:lnSpc>
              <a:buClr>
                <a:srgbClr val="000000"/>
              </a:buClr>
              <a:buSzPts val="2200"/>
              <a:buFont typeface="Arial"/>
              <a:buChar char="•"/>
            </a:pPr>
            <a:r>
              <a:rPr lang="en-US" dirty="0">
                <a:sym typeface="Avenir"/>
              </a:rPr>
              <a:t>Saves money – estimated savings $800-1200 per year when not purchasing formula</a:t>
            </a:r>
            <a:endParaRPr lang="en-US" dirty="0"/>
          </a:p>
          <a:p>
            <a:pPr marL="342900" indent="-342900">
              <a:lnSpc>
                <a:spcPct val="125000"/>
              </a:lnSpc>
              <a:buClr>
                <a:srgbClr val="000000"/>
              </a:buClr>
              <a:buSzPts val="2200"/>
              <a:buFont typeface="Arial"/>
              <a:buChar char="•"/>
            </a:pPr>
            <a:r>
              <a:rPr lang="en-US" dirty="0">
                <a:sym typeface="Avenir"/>
              </a:rPr>
              <a:t>Saves time – feeding can occur anywhere with no preparation needed</a:t>
            </a:r>
            <a:endParaRPr lang="en-US" dirty="0"/>
          </a:p>
          <a:p>
            <a:pPr>
              <a:lnSpc>
                <a:spcPct val="125000"/>
              </a:lnSpc>
              <a:buClr>
                <a:srgbClr val="000000"/>
              </a:buClr>
              <a:buSzPts val="2200"/>
            </a:pPr>
            <a:endParaRPr lang="en-US" sz="2200" dirty="0">
              <a:latin typeface="Avenir"/>
            </a:endParaRPr>
          </a:p>
          <a:p>
            <a:pPr>
              <a:lnSpc>
                <a:spcPct val="125000"/>
              </a:lnSpc>
              <a:buClr>
                <a:srgbClr val="000000"/>
              </a:buClr>
              <a:buSzPts val="2200"/>
            </a:pPr>
            <a:r>
              <a:rPr lang="en-US" b="1" dirty="0">
                <a:sym typeface="Avenir"/>
              </a:rPr>
              <a:t>To Child Care Professionals:</a:t>
            </a:r>
            <a:endParaRPr lang="en-US" b="1" dirty="0"/>
          </a:p>
          <a:p>
            <a:pPr marL="342900" indent="-342900">
              <a:lnSpc>
                <a:spcPct val="125000"/>
              </a:lnSpc>
              <a:buClr>
                <a:srgbClr val="000000"/>
              </a:buClr>
              <a:buSzPts val="2200"/>
              <a:buFont typeface="Arial"/>
              <a:buChar char="•"/>
            </a:pPr>
            <a:r>
              <a:rPr lang="en-US" dirty="0">
                <a:sym typeface="Avenir"/>
              </a:rPr>
              <a:t>Breastfed babies are sick less often and spit up less (according to research).</a:t>
            </a:r>
            <a:endParaRPr lang="en-US" dirty="0"/>
          </a:p>
          <a:p>
            <a:pPr marL="342900" indent="-342900">
              <a:lnSpc>
                <a:spcPct val="125000"/>
              </a:lnSpc>
              <a:buClr>
                <a:srgbClr val="000000"/>
              </a:buClr>
              <a:buSzPts val="2200"/>
              <a:buFont typeface="Arial"/>
              <a:buChar char="•"/>
            </a:pPr>
            <a:r>
              <a:rPr lang="en-US" dirty="0">
                <a:sym typeface="Avenir"/>
              </a:rPr>
              <a:t>Breastfed babies have less smelly diapers compared to formula fed babies. </a:t>
            </a:r>
          </a:p>
          <a:p>
            <a:pPr marL="342900" indent="-342900">
              <a:lnSpc>
                <a:spcPct val="125000"/>
              </a:lnSpc>
              <a:buClr>
                <a:srgbClr val="000000"/>
              </a:buClr>
              <a:buSzPts val="2200"/>
              <a:buFont typeface="Arial"/>
              <a:buChar char="•"/>
            </a:pPr>
            <a:r>
              <a:rPr lang="en-US" dirty="0">
                <a:sym typeface="Avenir"/>
              </a:rPr>
              <a:t>Child and Adult Care Food Program or CACFP reimburses professionals participating for feeding breast milk to a child in their care from the bottle or cup as well as when mom directly breastfeeds her child at your site. </a:t>
            </a:r>
            <a:endParaRPr lang="en-US" dirty="0"/>
          </a:p>
          <a:p>
            <a:pPr marL="342900" indent="-203200">
              <a:lnSpc>
                <a:spcPct val="125000"/>
              </a:lnSpc>
              <a:buClr>
                <a:srgbClr val="000000"/>
              </a:buClr>
              <a:buSzPts val="2200"/>
            </a:pPr>
            <a:endParaRPr lang="en-US" sz="2200" dirty="0">
              <a:latin typeface="Avenir"/>
            </a:endParaRPr>
          </a:p>
          <a:p>
            <a:pPr>
              <a:lnSpc>
                <a:spcPct val="125000"/>
              </a:lnSpc>
              <a:buClr>
                <a:srgbClr val="000000"/>
              </a:buClr>
              <a:buSzPts val="2200"/>
            </a:pPr>
            <a:r>
              <a:rPr lang="en-US" dirty="0">
                <a:sym typeface="Avenir"/>
              </a:rPr>
              <a:t>For the Community and Environment, breastfeeding:</a:t>
            </a:r>
            <a:endParaRPr lang="en-US" dirty="0"/>
          </a:p>
          <a:p>
            <a:pPr marL="342900" indent="-342900">
              <a:lnSpc>
                <a:spcPct val="125000"/>
              </a:lnSpc>
              <a:buClr>
                <a:srgbClr val="000000"/>
              </a:buClr>
              <a:buSzPts val="2200"/>
              <a:buFont typeface="Arial"/>
              <a:buChar char="•"/>
            </a:pPr>
            <a:r>
              <a:rPr lang="en-US" dirty="0">
                <a:sym typeface="Avenir"/>
              </a:rPr>
              <a:t>Lowers health care costs because babies and families are sick less often (parents miss less work also).</a:t>
            </a:r>
            <a:endParaRPr lang="en-US" dirty="0"/>
          </a:p>
          <a:p>
            <a:pPr marL="342900" indent="-342900">
              <a:lnSpc>
                <a:spcPct val="125000"/>
              </a:lnSpc>
              <a:buClr>
                <a:srgbClr val="000000"/>
              </a:buClr>
              <a:buSzPts val="2200"/>
              <a:buFont typeface="Arial"/>
              <a:buChar char="•"/>
            </a:pPr>
            <a:r>
              <a:rPr lang="en-US" dirty="0">
                <a:sym typeface="Avenir"/>
              </a:rPr>
              <a:t>Saves lives and money – research estimates in the U.S. if 90% of babies breastfed for 6 months exclusively (remember no formula, water or solids), nearly 1,000 deaths each year could be prevented and $18 billion dollars could be saved </a:t>
            </a:r>
            <a:endParaRPr lang="en-US" dirty="0"/>
          </a:p>
          <a:p>
            <a:pPr marL="342900" indent="-342900">
              <a:lnSpc>
                <a:spcPct val="125000"/>
              </a:lnSpc>
              <a:buClr>
                <a:srgbClr val="000000"/>
              </a:buClr>
              <a:buSzPts val="2200"/>
              <a:buFont typeface="Arial"/>
              <a:buChar char="•"/>
            </a:pPr>
            <a:r>
              <a:rPr lang="en-US" dirty="0">
                <a:sym typeface="Avenir"/>
              </a:rPr>
              <a:t>Less waste – breast milk is a sustainable resource – fewer cans and bottle waste in landfills, breastfeeding requires no packaging, processing or production that harms the environment.</a:t>
            </a:r>
            <a:endParaRPr lang="en-US" dirty="0"/>
          </a:p>
          <a:p>
            <a:pPr marL="0" marR="0" lvl="0" indent="0" algn="l" rtl="0">
              <a:lnSpc>
                <a:spcPct val="125000"/>
              </a:lnSpc>
              <a:spcBef>
                <a:spcPts val="0"/>
              </a:spcBef>
              <a:spcAft>
                <a:spcPts val="0"/>
              </a:spcAft>
              <a:buClr>
                <a:srgbClr val="000000"/>
              </a:buClr>
              <a:buSzPts val="2200"/>
              <a:buFont typeface="Arial"/>
              <a:buNone/>
            </a:pPr>
            <a:endParaRPr lang="en-US" dirty="0">
              <a:sym typeface="Avenir"/>
            </a:endParaRPr>
          </a:p>
          <a:p>
            <a:pPr marL="0" marR="0" lvl="0" indent="0" algn="l" rtl="0">
              <a:lnSpc>
                <a:spcPct val="125000"/>
              </a:lnSpc>
              <a:spcBef>
                <a:spcPts val="0"/>
              </a:spcBef>
              <a:spcAft>
                <a:spcPts val="0"/>
              </a:spcAft>
              <a:buNone/>
            </a:pPr>
            <a:endParaRPr sz="2200" b="0" i="0" u="none" strike="noStrike" cap="none" dirty="0">
              <a:solidFill>
                <a:srgbClr val="000000"/>
              </a:solidFill>
              <a:latin typeface="Avenir"/>
              <a:ea typeface="Avenir"/>
              <a:cs typeface="Avenir"/>
              <a:sym typeface="Avenir"/>
            </a:endParaRPr>
          </a:p>
        </p:txBody>
      </p:sp>
    </p:spTree>
    <p:extLst>
      <p:ext uri="{BB962C8B-B14F-4D97-AF65-F5344CB8AC3E}">
        <p14:creationId xmlns:p14="http://schemas.microsoft.com/office/powerpoint/2010/main" val="3772629960"/>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baseline="0" dirty="0" smtClean="0"/>
              <a:t>Share</a:t>
            </a:r>
            <a:r>
              <a:rPr lang="en-US" b="1" baseline="0" dirty="0"/>
              <a:t>:</a:t>
            </a:r>
            <a:r>
              <a:rPr lang="en-US" b="1" dirty="0"/>
              <a:t> </a:t>
            </a:r>
            <a:endParaRPr lang="en-US" dirty="0"/>
          </a:p>
          <a:p>
            <a:r>
              <a:rPr lang="en-US" b="1" baseline="0" dirty="0"/>
              <a:t>Patience. </a:t>
            </a:r>
            <a:r>
              <a:rPr lang="en-US" b="0" baseline="0" dirty="0"/>
              <a:t>Toddlers are developing a sense of self and identity. Food jags and refusal of well-liked foods are typical. They are beginning to express themselves verbally, and love to use the word “no!”</a:t>
            </a:r>
          </a:p>
          <a:p>
            <a:endParaRPr lang="en-US" b="0" baseline="0" dirty="0"/>
          </a:p>
          <a:p>
            <a:pPr defTabSz="942289">
              <a:defRPr/>
            </a:pPr>
            <a:r>
              <a:rPr lang="en-US" b="1" u="none" dirty="0"/>
              <a:t>Persistence / repeated exposure and variety</a:t>
            </a:r>
            <a:r>
              <a:rPr lang="en-US" b="1" u="none" baseline="0" dirty="0"/>
              <a:t>. </a:t>
            </a:r>
            <a:r>
              <a:rPr lang="en-US" b="0" baseline="0" dirty="0"/>
              <a:t>The acceptance of new foods is a slow process, but repeated exposure to a variety of foods, flavors, and textures is essential. </a:t>
            </a:r>
            <a:r>
              <a:rPr lang="en-US" dirty="0"/>
              <a:t>Keep offering new foods, and</a:t>
            </a:r>
            <a:r>
              <a:rPr lang="en-US" baseline="0" dirty="0"/>
              <a:t> </a:t>
            </a:r>
            <a:r>
              <a:rPr lang="en-US" dirty="0"/>
              <a:t>the same food in different ways</a:t>
            </a:r>
            <a:r>
              <a:rPr lang="en-US" baseline="0" dirty="0"/>
              <a:t> (in a supportive </a:t>
            </a:r>
            <a:r>
              <a:rPr lang="en-US" dirty="0"/>
              <a:t>manner).</a:t>
            </a:r>
            <a:r>
              <a:rPr lang="en-US" baseline="0" dirty="0"/>
              <a:t> </a:t>
            </a:r>
            <a:r>
              <a:rPr lang="en-US" dirty="0"/>
              <a:t>It may take 15</a:t>
            </a:r>
            <a:r>
              <a:rPr lang="en-US" baseline="0" dirty="0"/>
              <a:t> +/- </a:t>
            </a:r>
            <a:r>
              <a:rPr lang="en-US" dirty="0"/>
              <a:t>exposures for children to be ready to try a new food.</a:t>
            </a:r>
          </a:p>
          <a:p>
            <a:endParaRPr lang="en-US" b="0" baseline="0" dirty="0"/>
          </a:p>
          <a:p>
            <a:r>
              <a:rPr lang="en-US" b="1" u="none" baseline="0" dirty="0"/>
              <a:t>Individual temperament </a:t>
            </a:r>
            <a:r>
              <a:rPr lang="en-US" b="0" baseline="0" dirty="0"/>
              <a:t>c</a:t>
            </a:r>
            <a:r>
              <a:rPr lang="en-US" baseline="0" dirty="0"/>
              <a:t>an influence children’s approach to / attitude toward novel foods. Children that are cautious / slow-to-warm may need more (positive!) exposures before being ready to try a novel, compared to children that are adaptable / go-with-the-flow.</a:t>
            </a:r>
          </a:p>
          <a:p>
            <a:endParaRPr lang="en-US" b="0" baseline="0" dirty="0"/>
          </a:p>
          <a:p>
            <a:r>
              <a:rPr lang="en-US" b="1" u="none" baseline="0" dirty="0"/>
              <a:t>Structure and routine. </a:t>
            </a:r>
            <a:r>
              <a:rPr lang="en-US" b="0" baseline="0" dirty="0"/>
              <a:t>Scheduled meals and snacks (vs. grazing throughout the day) can encourage appetite and mealtime routines can help children feel safe</a:t>
            </a:r>
          </a:p>
          <a:p>
            <a:endParaRPr lang="en-US" b="0" baseline="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b="0" baseline="0" dirty="0"/>
              <a:t>Promote children’s autonomy (and motor skills development!) through providing </a:t>
            </a:r>
            <a:r>
              <a:rPr lang="en-US" b="1" baseline="0" dirty="0"/>
              <a:t>age-appropriate </a:t>
            </a:r>
            <a:r>
              <a:rPr lang="en-US" b="0" baseline="0" dirty="0"/>
              <a:t>foods, tools (e.g. serving utensils), and serving sizes.</a:t>
            </a:r>
          </a:p>
        </p:txBody>
      </p:sp>
      <p:sp>
        <p:nvSpPr>
          <p:cNvPr id="4" name="Slide Number Placeholder 3"/>
          <p:cNvSpPr>
            <a:spLocks noGrp="1"/>
          </p:cNvSpPr>
          <p:nvPr>
            <p:ph type="sldNum" sz="quarter" idx="10"/>
          </p:nvPr>
        </p:nvSpPr>
        <p:spPr/>
        <p:txBody>
          <a:bodyPr/>
          <a:lstStyle/>
          <a:p>
            <a:fld id="{4C6709D6-93C5-D64F-9800-896F699C4456}" type="slidenum">
              <a:rPr lang="en-US" smtClean="0"/>
              <a:t>21</a:t>
            </a:fld>
            <a:endParaRPr lang="en-US"/>
          </a:p>
        </p:txBody>
      </p:sp>
    </p:spTree>
    <p:extLst>
      <p:ext uri="{BB962C8B-B14F-4D97-AF65-F5344CB8AC3E}">
        <p14:creationId xmlns:p14="http://schemas.microsoft.com/office/powerpoint/2010/main" val="1352599621"/>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t>Share</a:t>
            </a:r>
            <a:r>
              <a:rPr lang="en-US" b="1" dirty="0"/>
              <a:t>: </a:t>
            </a:r>
            <a:r>
              <a:rPr lang="en-US" b="0" dirty="0"/>
              <a:t>Preschoolers are developing</a:t>
            </a:r>
            <a:r>
              <a:rPr lang="en-US" b="0" baseline="0" dirty="0"/>
              <a:t> s</a:t>
            </a:r>
            <a:r>
              <a:rPr lang="en-US" b="0" dirty="0"/>
              <a:t>tronger relationships with their </a:t>
            </a:r>
            <a:r>
              <a:rPr lang="en-US" dirty="0"/>
              <a:t>peers, family, and special adults.</a:t>
            </a:r>
            <a:r>
              <a:rPr lang="en-US" baseline="0" dirty="0"/>
              <a:t> This will influence their food choices and attitudes.</a:t>
            </a:r>
            <a:endParaRPr lang="en-US" dirty="0"/>
          </a:p>
          <a:p>
            <a:pPr marL="171450" indent="-171450">
              <a:buFont typeface="Arial" panose="020B0604020202020204" pitchFamily="34" charset="0"/>
              <a:buChar char="•"/>
            </a:pPr>
            <a:r>
              <a:rPr lang="en-US" baseline="0" dirty="0"/>
              <a:t>Be a positive role model (including positive emotions and attitudes!)</a:t>
            </a:r>
          </a:p>
          <a:p>
            <a:pPr marL="171450" indent="-171450">
              <a:buFont typeface="Arial" panose="020B0604020202020204" pitchFamily="34" charset="0"/>
              <a:buChar char="•"/>
            </a:pPr>
            <a:r>
              <a:rPr lang="en-US" baseline="0" dirty="0"/>
              <a:t>Leverage peers’ food likes in a encouraging way. </a:t>
            </a:r>
            <a:r>
              <a:rPr lang="en-US" b="1" baseline="0" dirty="0"/>
              <a:t>Ask</a:t>
            </a:r>
            <a:r>
              <a:rPr lang="en-US" baseline="0" dirty="0"/>
              <a:t>: What might happen if you sit a child that doesn’t typically eat green beans between two kids that love green beans? On the other hand, teach children appropriate expressions of food dislikes.</a:t>
            </a:r>
          </a:p>
          <a:p>
            <a:pPr marL="171450" indent="-171450">
              <a:buFont typeface="Arial" panose="020B0604020202020204" pitchFamily="34" charset="0"/>
              <a:buChar char="•"/>
            </a:pPr>
            <a:r>
              <a:rPr lang="en-US" dirty="0"/>
              <a:t>A child is more likely to try a new food that</a:t>
            </a:r>
            <a:r>
              <a:rPr lang="en-US" baseline="0" dirty="0"/>
              <a:t> s/he sees other kids and adults enjoying (and that they helped make!)</a:t>
            </a:r>
            <a:endParaRPr lang="en-US" dirty="0"/>
          </a:p>
          <a:p>
            <a:endParaRPr lang="en-US" dirty="0"/>
          </a:p>
          <a:p>
            <a:r>
              <a:rPr lang="en-US" b="1" dirty="0"/>
              <a:t>Share: </a:t>
            </a:r>
            <a:r>
              <a:rPr lang="en-US" b="0" dirty="0"/>
              <a:t>Industrious</a:t>
            </a:r>
            <a:r>
              <a:rPr lang="en-US" b="0" baseline="0" dirty="0"/>
              <a:t> preschoolers like cooking and helping with mealtime chores. Give them jobs and get them involved to facilitate their development of autonomy, industry, self-esteem, and belonging.</a:t>
            </a:r>
          </a:p>
          <a:p>
            <a:pPr marL="171450" indent="-171450">
              <a:buFont typeface="Arial" panose="020B0604020202020204" pitchFamily="34" charset="0"/>
              <a:buChar char="•"/>
            </a:pPr>
            <a:r>
              <a:rPr lang="en-US" b="0" baseline="0" dirty="0"/>
              <a:t>Kids are more likely to try foods they helped make (or grow in the garden, or pick/buy at the store)</a:t>
            </a:r>
          </a:p>
          <a:p>
            <a:pPr marL="171450" indent="-171450">
              <a:buFont typeface="Arial" panose="020B0604020202020204" pitchFamily="34" charset="0"/>
              <a:buChar char="•"/>
            </a:pPr>
            <a:r>
              <a:rPr lang="en-US" b="0" dirty="0"/>
              <a:t>Remember to respect kids’ food preferences and if they are not ready to try</a:t>
            </a:r>
            <a:r>
              <a:rPr lang="en-US" b="0" baseline="0" dirty="0"/>
              <a:t> a new food</a:t>
            </a:r>
            <a:endParaRPr lang="en-US" b="0" dirty="0"/>
          </a:p>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22</a:t>
            </a:fld>
            <a:endParaRPr lang="en-US"/>
          </a:p>
        </p:txBody>
      </p:sp>
    </p:spTree>
    <p:extLst>
      <p:ext uri="{BB962C8B-B14F-4D97-AF65-F5344CB8AC3E}">
        <p14:creationId xmlns:p14="http://schemas.microsoft.com/office/powerpoint/2010/main" val="60673719"/>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t>Share</a:t>
            </a:r>
            <a:r>
              <a:rPr lang="en-US" b="1" dirty="0"/>
              <a:t>: </a:t>
            </a:r>
            <a:r>
              <a:rPr lang="en-US" dirty="0"/>
              <a:t>School-age children may have varying appetites, depending on how active they are. They are</a:t>
            </a:r>
            <a:r>
              <a:rPr lang="en-US" baseline="0" dirty="0"/>
              <a:t> also likely to be influenced by what their peers are eating and what is marketed to kids on T.V., at the grocery store, etc.</a:t>
            </a:r>
            <a:endParaRPr lang="en-US" dirty="0"/>
          </a:p>
          <a:p>
            <a:endParaRPr lang="en-US" baseline="0" dirty="0"/>
          </a:p>
          <a:p>
            <a:r>
              <a:rPr lang="en-US" b="1" baseline="0" dirty="0"/>
              <a:t>Share: </a:t>
            </a:r>
            <a:r>
              <a:rPr lang="en-US" baseline="0" dirty="0"/>
              <a:t>School-age kids can often buy (or choose) their own food. Now (Pre-K) is the time to help them learn to make good choices / develop healthy eating patterns, while we still have control over what foods are served. </a:t>
            </a:r>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23</a:t>
            </a:fld>
            <a:endParaRPr lang="en-US"/>
          </a:p>
        </p:txBody>
      </p:sp>
    </p:spTree>
    <p:extLst>
      <p:ext uri="{BB962C8B-B14F-4D97-AF65-F5344CB8AC3E}">
        <p14:creationId xmlns:p14="http://schemas.microsoft.com/office/powerpoint/2010/main" val="2028118065"/>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baseline="0" dirty="0" smtClean="0"/>
              <a:t>Ask</a:t>
            </a:r>
            <a:r>
              <a:rPr lang="en-US" b="1" baseline="0" dirty="0"/>
              <a:t>: </a:t>
            </a:r>
            <a:r>
              <a:rPr lang="en-US" b="0" baseline="0" dirty="0" smtClean="0"/>
              <a:t>What is Family Style dining?</a:t>
            </a:r>
          </a:p>
          <a:p>
            <a:r>
              <a:rPr lang="en-US" b="1" i="0" baseline="0" dirty="0" smtClean="0"/>
              <a:t>ASK: </a:t>
            </a:r>
            <a:r>
              <a:rPr lang="en-US" b="0" i="0" baseline="0" dirty="0" smtClean="0"/>
              <a:t>Do </a:t>
            </a:r>
            <a:r>
              <a:rPr lang="en-US" b="0" i="0" baseline="0" dirty="0"/>
              <a:t>you engage in family-style meal service? Or no? Why or why not? </a:t>
            </a:r>
            <a:r>
              <a:rPr lang="en-US" b="0" i="0" baseline="0" dirty="0" smtClean="0"/>
              <a:t>What are some of the benefits?</a:t>
            </a:r>
          </a:p>
          <a:p>
            <a:r>
              <a:rPr lang="en-US" b="0" i="0" baseline="0" dirty="0" smtClean="0"/>
              <a:t> - Let’s </a:t>
            </a:r>
            <a:r>
              <a:rPr lang="en-US" b="0" i="0" baseline="0" dirty="0"/>
              <a:t>think through the barriers and advantages, as well as some tips and strategies for introducing family style dining.</a:t>
            </a:r>
            <a:endParaRPr lang="en-US" dirty="0"/>
          </a:p>
          <a:p>
            <a:endParaRPr lang="en-US" dirty="0"/>
          </a:p>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24</a:t>
            </a:fld>
            <a:endParaRPr lang="en-US"/>
          </a:p>
        </p:txBody>
      </p:sp>
    </p:spTree>
    <p:extLst>
      <p:ext uri="{BB962C8B-B14F-4D97-AF65-F5344CB8AC3E}">
        <p14:creationId xmlns:p14="http://schemas.microsoft.com/office/powerpoint/2010/main" val="1830433334"/>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Font typeface="Arial" panose="020B0604020202020204" pitchFamily="34" charset="0"/>
              <a:buNone/>
            </a:pPr>
            <a:r>
              <a:rPr lang="en-US" altLang="en-US" b="1" dirty="0" smtClean="0"/>
              <a:t>Share</a:t>
            </a:r>
            <a:r>
              <a:rPr lang="en-US" altLang="en-US" b="1" dirty="0"/>
              <a:t>: </a:t>
            </a:r>
            <a:r>
              <a:rPr lang="en-US" altLang="en-US" dirty="0"/>
              <a:t>280 surveys distributed to Front Range Colorado Tier 1 Child Care Providers enrolled in CACFP, 117 surveys completed and </a:t>
            </a:r>
            <a:r>
              <a:rPr lang="en-US" altLang="en-US" dirty="0" smtClean="0"/>
              <a:t>returned</a:t>
            </a:r>
          </a:p>
          <a:p>
            <a:pPr marL="0" indent="0">
              <a:buFont typeface="Arial" panose="020B0604020202020204" pitchFamily="34" charset="0"/>
              <a:buNone/>
            </a:pPr>
            <a:r>
              <a:rPr lang="en-US" dirty="0" smtClean="0"/>
              <a:t>Survey is a few years old</a:t>
            </a:r>
            <a:endParaRPr lang="en-US" dirty="0"/>
          </a:p>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25</a:t>
            </a:fld>
            <a:endParaRPr lang="en-US"/>
          </a:p>
        </p:txBody>
      </p:sp>
    </p:spTree>
    <p:extLst>
      <p:ext uri="{BB962C8B-B14F-4D97-AF65-F5344CB8AC3E}">
        <p14:creationId xmlns:p14="http://schemas.microsoft.com/office/powerpoint/2010/main" val="2520684297"/>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tLang="en-US" b="1" dirty="0" smtClean="0"/>
              <a:t>Share</a:t>
            </a:r>
            <a:r>
              <a:rPr lang="en-US" altLang="en-US" b="1" dirty="0"/>
              <a:t>: </a:t>
            </a:r>
            <a:r>
              <a:rPr lang="en-US" altLang="en-US" dirty="0"/>
              <a:t>Children ate significantly more total calories (5%)  when serve family style vs. pre-plated</a:t>
            </a:r>
            <a:r>
              <a:rPr lang="en-US" altLang="en-US" dirty="0" smtClean="0"/>
              <a:t>.</a:t>
            </a:r>
          </a:p>
          <a:p>
            <a:r>
              <a:rPr lang="en-US" dirty="0" smtClean="0"/>
              <a:t>Family style only took two minutes</a:t>
            </a:r>
            <a:r>
              <a:rPr lang="en-US" baseline="0" dirty="0" smtClean="0"/>
              <a:t> more at meal time</a:t>
            </a:r>
            <a:endParaRPr lang="en-US" dirty="0"/>
          </a:p>
          <a:p>
            <a:endParaRPr lang="en-US" altLang="en-US" dirty="0"/>
          </a:p>
          <a:p>
            <a:r>
              <a:rPr lang="en-US" altLang="en-US" dirty="0"/>
              <a:t>Consumption of every menu food item that was served (except for green beans and broccoli), was higher with family style meal service compared to pre-plated.</a:t>
            </a:r>
            <a:r>
              <a:rPr lang="en-US" altLang="en-US" baseline="0" dirty="0"/>
              <a:t> </a:t>
            </a:r>
            <a:r>
              <a:rPr lang="en-US" altLang="en-US" dirty="0"/>
              <a:t>Consumption of both vegetables stayed the same, while plate waste decreased when served family style.</a:t>
            </a:r>
          </a:p>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26</a:t>
            </a:fld>
            <a:endParaRPr lang="en-US"/>
          </a:p>
        </p:txBody>
      </p:sp>
    </p:spTree>
    <p:extLst>
      <p:ext uri="{BB962C8B-B14F-4D97-AF65-F5344CB8AC3E}">
        <p14:creationId xmlns:p14="http://schemas.microsoft.com/office/powerpoint/2010/main" val="2203486920"/>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t>Share</a:t>
            </a:r>
            <a:r>
              <a:rPr lang="en-US" b="1" dirty="0"/>
              <a:t>: </a:t>
            </a:r>
            <a:r>
              <a:rPr lang="en-US" dirty="0"/>
              <a:t>Family Style Meal Service</a:t>
            </a:r>
            <a:r>
              <a:rPr lang="en-US" baseline="0" dirty="0"/>
              <a:t> is r</a:t>
            </a:r>
            <a:r>
              <a:rPr lang="en-US" dirty="0"/>
              <a:t>ecommend</a:t>
            </a:r>
            <a:r>
              <a:rPr lang="en-US" baseline="0" dirty="0"/>
              <a:t>ed by CACFP &amp; Head Start. If you follow CACFP, you must serve CACFP minimum serving sizes when YOU put food on the children’s plates. However, if children self serve, then THEY get to make the decision which foods to put on their plate, and how much.</a:t>
            </a:r>
            <a:endParaRPr lang="en-US" b="1" baseline="0" dirty="0">
              <a:cs typeface="Calibri" panose="020F0502020204030204"/>
            </a:endParaRPr>
          </a:p>
          <a:p>
            <a:endParaRPr lang="en-US" baseline="0" dirty="0"/>
          </a:p>
          <a:p>
            <a:r>
              <a:rPr lang="en-US" baseline="0" dirty="0"/>
              <a:t>Benefits of FSD:</a:t>
            </a:r>
          </a:p>
          <a:p>
            <a:pPr marL="171450" indent="-171450">
              <a:buFont typeface="Arial" panose="020B0604020202020204" pitchFamily="34" charset="0"/>
              <a:buChar char="•"/>
            </a:pPr>
            <a:r>
              <a:rPr lang="en-US" dirty="0"/>
              <a:t>Introduces healthy foods to children and encourages them to try new ones </a:t>
            </a:r>
          </a:p>
          <a:p>
            <a:pPr marL="171450" indent="-171450">
              <a:buFont typeface="Arial" panose="020B0604020202020204" pitchFamily="34" charset="0"/>
              <a:buChar char="•"/>
            </a:pPr>
            <a:r>
              <a:rPr lang="en-US" dirty="0"/>
              <a:t>Provides opportunities for nutrition education such as teaching serving sizes or talking about healthy foods and food groups</a:t>
            </a:r>
          </a:p>
          <a:p>
            <a:pPr marL="171450" indent="-171450">
              <a:buFont typeface="Arial" panose="020B0604020202020204" pitchFamily="34" charset="0"/>
              <a:buChar char="•"/>
            </a:pPr>
            <a:r>
              <a:rPr lang="en-US" dirty="0"/>
              <a:t>Allows children to see adults model healthy eating </a:t>
            </a:r>
          </a:p>
          <a:p>
            <a:pPr marL="171450" indent="-171450">
              <a:buFont typeface="Arial" panose="020B0604020202020204" pitchFamily="34" charset="0"/>
              <a:buChar char="•"/>
            </a:pPr>
            <a:r>
              <a:rPr lang="en-US" dirty="0"/>
              <a:t>Teaches food safety by encouraging hand washing and the use of serving utensils </a:t>
            </a:r>
          </a:p>
          <a:p>
            <a:pPr marL="171450" indent="-171450">
              <a:buFont typeface="Arial" panose="020B0604020202020204" pitchFamily="34" charset="0"/>
              <a:buChar char="•"/>
            </a:pPr>
            <a:r>
              <a:rPr lang="en-US" dirty="0"/>
              <a:t>Builds independence by allowing children to make decisions and take responsibility </a:t>
            </a:r>
          </a:p>
          <a:p>
            <a:pPr marL="171450" indent="-171450">
              <a:buFont typeface="Arial" panose="020B0604020202020204" pitchFamily="34" charset="0"/>
              <a:buChar char="•"/>
            </a:pPr>
            <a:r>
              <a:rPr lang="en-US" dirty="0"/>
              <a:t>Develops fine and gross motor skills by asking children to pour, pass, serve, and share food </a:t>
            </a:r>
          </a:p>
          <a:p>
            <a:pPr marL="171450" indent="-171450">
              <a:buFont typeface="Arial" panose="020B0604020202020204" pitchFamily="34" charset="0"/>
              <a:buChar char="•"/>
            </a:pPr>
            <a:r>
              <a:rPr lang="en-US" dirty="0"/>
              <a:t>Enhances language and social skills when children practice table manners and learn appropriate meal time behavior </a:t>
            </a:r>
          </a:p>
          <a:p>
            <a:pPr marL="171450" indent="-171450">
              <a:buFont typeface="Arial" panose="020B0604020202020204" pitchFamily="34" charset="0"/>
              <a:buChar char="•"/>
            </a:pPr>
            <a:r>
              <a:rPr lang="en-US" dirty="0"/>
              <a:t>Decreases food waste as children learn to take the amount of food they want </a:t>
            </a:r>
          </a:p>
          <a:p>
            <a:pPr marL="171450" indent="-171450">
              <a:buFont typeface="Arial" panose="020B0604020202020204" pitchFamily="34" charset="0"/>
              <a:buChar char="•"/>
            </a:pPr>
            <a:r>
              <a:rPr lang="en-US" dirty="0"/>
              <a:t>Improves meal time behavior </a:t>
            </a:r>
          </a:p>
          <a:p>
            <a:pPr marL="171450" indent="-171450">
              <a:buFont typeface="Arial" panose="020B0604020202020204" pitchFamily="34" charset="0"/>
              <a:buChar char="•"/>
            </a:pPr>
            <a:r>
              <a:rPr lang="en-US" dirty="0"/>
              <a:t>Reinforces basic concept skills from the classroom such as naming shapes, colors, flavors, and textures </a:t>
            </a:r>
            <a:endParaRPr lang="en-US" baseline="0" dirty="0"/>
          </a:p>
          <a:p>
            <a:r>
              <a:rPr lang="en-US" dirty="0"/>
              <a:t>--</a:t>
            </a:r>
          </a:p>
          <a:p>
            <a:r>
              <a:rPr lang="en-US" dirty="0"/>
              <a:t>Source: https://eclkc.ohs.acf.hhs.gov/sites/default/files/pdf/health-services-newsletter-201503.pdf</a:t>
            </a:r>
          </a:p>
        </p:txBody>
      </p:sp>
      <p:sp>
        <p:nvSpPr>
          <p:cNvPr id="4" name="Slide Number Placeholder 3"/>
          <p:cNvSpPr>
            <a:spLocks noGrp="1"/>
          </p:cNvSpPr>
          <p:nvPr>
            <p:ph type="sldNum" sz="quarter" idx="10"/>
          </p:nvPr>
        </p:nvSpPr>
        <p:spPr/>
        <p:txBody>
          <a:bodyPr/>
          <a:lstStyle/>
          <a:p>
            <a:fld id="{4C6709D6-93C5-D64F-9800-896F699C4456}" type="slidenum">
              <a:rPr lang="en-US" smtClean="0"/>
              <a:t>27</a:t>
            </a:fld>
            <a:endParaRPr lang="en-US"/>
          </a:p>
        </p:txBody>
      </p:sp>
    </p:spTree>
    <p:extLst>
      <p:ext uri="{BB962C8B-B14F-4D97-AF65-F5344CB8AC3E}">
        <p14:creationId xmlns:p14="http://schemas.microsoft.com/office/powerpoint/2010/main" val="2064837008"/>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t>After </a:t>
            </a:r>
            <a:r>
              <a:rPr lang="en-US" b="1" dirty="0"/>
              <a:t>playing video…</a:t>
            </a:r>
            <a:endParaRPr lang="en-US" dirty="0"/>
          </a:p>
          <a:p>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b="1" dirty="0"/>
              <a:t>Ask:</a:t>
            </a:r>
            <a:r>
              <a:rPr lang="en-US" b="1" baseline="0" dirty="0"/>
              <a:t> </a:t>
            </a:r>
            <a:r>
              <a:rPr lang="en-US" baseline="0" dirty="0"/>
              <a:t>What are ways we can make a dish like tacos or sandwiches more toddler-friendly (i.e. easier to eat, more appealing)?</a:t>
            </a:r>
            <a:endParaRPr lang="en-US" dirty="0"/>
          </a:p>
          <a:p>
            <a:endParaRPr lang="en-US" dirty="0"/>
          </a:p>
          <a:p>
            <a:r>
              <a:rPr lang="en-US" b="1" dirty="0"/>
              <a:t>Share: </a:t>
            </a:r>
            <a:r>
              <a:rPr lang="en-US" dirty="0"/>
              <a:t>Dishes like tacos and pizzas are great to serve a few toppings family style and allow </a:t>
            </a:r>
            <a:r>
              <a:rPr lang="en-US" dirty="0" smtClean="0"/>
              <a:t>children to decide how to create their plate= more willing to try things!</a:t>
            </a:r>
          </a:p>
          <a:p>
            <a:endParaRPr lang="en-US" dirty="0" smtClean="0"/>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smtClean="0">
                <a:solidFill>
                  <a:schemeClr val="accent1"/>
                </a:solidFill>
              </a:rPr>
              <a:t>https://youtu.be/AQ-HJxw0HZo</a:t>
            </a: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28</a:t>
            </a:fld>
            <a:endParaRPr lang="en-US"/>
          </a:p>
        </p:txBody>
      </p:sp>
    </p:spTree>
    <p:extLst>
      <p:ext uri="{BB962C8B-B14F-4D97-AF65-F5344CB8AC3E}">
        <p14:creationId xmlns:p14="http://schemas.microsoft.com/office/powerpoint/2010/main" val="3013941158"/>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cs typeface="Calibri"/>
              </a:rPr>
              <a:t>Share</a:t>
            </a:r>
            <a:r>
              <a:rPr lang="en-US" b="1" dirty="0">
                <a:cs typeface="Calibri"/>
              </a:rPr>
              <a:t>: </a:t>
            </a:r>
            <a:r>
              <a:rPr lang="en-US" dirty="0">
                <a:cs typeface="Calibri"/>
              </a:rPr>
              <a:t>Mealtimes are rich learning experiences for kids. Not only are kids consuming the nutrients they need, but they are gaining motor skills, social-emotional skills, as well as math and language skills. </a:t>
            </a:r>
          </a:p>
          <a:p>
            <a:endParaRPr lang="en-US" dirty="0">
              <a:cs typeface="Calibri"/>
            </a:endParaRPr>
          </a:p>
          <a:p>
            <a:r>
              <a:rPr lang="en-US" dirty="0">
                <a:cs typeface="Calibri"/>
              </a:rPr>
              <a:t>We are going to break out into groups again to discuss some of the ways that kids learn in these three sectors during mealtimes. </a:t>
            </a:r>
          </a:p>
          <a:p>
            <a:endParaRPr lang="en-US" dirty="0">
              <a:cs typeface="Calibri"/>
            </a:endParaRPr>
          </a:p>
          <a:p>
            <a:r>
              <a:rPr lang="en-US" dirty="0">
                <a:cs typeface="Calibri"/>
              </a:rPr>
              <a:t>In your groups, consider </a:t>
            </a:r>
            <a:r>
              <a:rPr lang="en-US" dirty="0"/>
              <a:t>how you currently use mealtimes to support learning in the developmental domain your group is assigned?</a:t>
            </a:r>
            <a:endParaRPr lang="en-US" dirty="0">
              <a:cs typeface="Calibri" panose="020F0502020204030204"/>
            </a:endParaRPr>
          </a:p>
          <a:p>
            <a:endParaRPr lang="en-US" dirty="0">
              <a:cs typeface="Calibri" panose="020F0502020204030204"/>
            </a:endParaRPr>
          </a:p>
          <a:p>
            <a:r>
              <a:rPr lang="en-US" dirty="0">
                <a:cs typeface="Calibri" panose="020F0502020204030204"/>
              </a:rPr>
              <a:t>We'll give you 5 minutes to discuss in your groups, then we'll return for some quick share outs. </a:t>
            </a:r>
          </a:p>
          <a:p>
            <a:endParaRPr lang="en-US" b="1" u="sng" dirty="0"/>
          </a:p>
          <a:p>
            <a:pPr lvl="1"/>
            <a:r>
              <a:rPr lang="en-US" b="0" baseline="0" dirty="0"/>
              <a:t>1. Motor Skills </a:t>
            </a:r>
            <a:endParaRPr lang="en-US" b="0" baseline="0" dirty="0">
              <a:cs typeface="Calibri" panose="020F0502020204030204"/>
            </a:endParaRPr>
          </a:p>
          <a:p>
            <a:pPr lvl="1"/>
            <a:r>
              <a:rPr lang="en-US" b="0" baseline="0" dirty="0"/>
              <a:t>2. Social-Emotional</a:t>
            </a:r>
            <a:endParaRPr lang="en-US" b="0" baseline="0" dirty="0">
              <a:cs typeface="Calibri" panose="020F0502020204030204"/>
            </a:endParaRPr>
          </a:p>
          <a:p>
            <a:pPr lvl="1"/>
            <a:r>
              <a:rPr lang="en-US" b="0" baseline="0" dirty="0"/>
              <a:t>3. Math and </a:t>
            </a:r>
            <a:r>
              <a:rPr lang="en-US" dirty="0"/>
              <a:t>Language</a:t>
            </a:r>
          </a:p>
          <a:p>
            <a:pPr lvl="1"/>
            <a:r>
              <a:rPr lang="en-US" dirty="0"/>
              <a:t>4. Healthy Eating Behaviors </a:t>
            </a:r>
          </a:p>
          <a:p>
            <a:pPr lvl="1" algn="l"/>
            <a:endParaRPr lang="en-US" dirty="0"/>
          </a:p>
          <a:p>
            <a:pPr lvl="1" algn="l"/>
            <a:r>
              <a:rPr lang="en-US" dirty="0"/>
              <a:t>Consider: How</a:t>
            </a:r>
            <a:r>
              <a:rPr lang="en-US" b="0" baseline="0" dirty="0"/>
              <a:t> do you currently use mealtimes to support learning in the developmental domain your group is assigned? </a:t>
            </a:r>
            <a:endParaRPr lang="en-US" b="0" baseline="0" dirty="0">
              <a:cs typeface="Calibri" panose="020F0502020204030204"/>
            </a:endParaRPr>
          </a:p>
        </p:txBody>
      </p:sp>
      <p:sp>
        <p:nvSpPr>
          <p:cNvPr id="4" name="Slide Number Placeholder 3"/>
          <p:cNvSpPr>
            <a:spLocks noGrp="1"/>
          </p:cNvSpPr>
          <p:nvPr>
            <p:ph type="sldNum" sz="quarter" idx="10"/>
          </p:nvPr>
        </p:nvSpPr>
        <p:spPr/>
        <p:txBody>
          <a:bodyPr/>
          <a:lstStyle/>
          <a:p>
            <a:fld id="{02DE4C5A-AFA1-4934-9C92-024218511DDE}" type="slidenum">
              <a:rPr lang="en-US" smtClean="0"/>
              <a:t>29</a:t>
            </a:fld>
            <a:endParaRPr lang="en-US"/>
          </a:p>
        </p:txBody>
      </p:sp>
    </p:spTree>
    <p:extLst>
      <p:ext uri="{BB962C8B-B14F-4D97-AF65-F5344CB8AC3E}">
        <p14:creationId xmlns:p14="http://schemas.microsoft.com/office/powerpoint/2010/main" val="314478289"/>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t>Share</a:t>
            </a:r>
            <a:r>
              <a:rPr lang="en-US" b="1" dirty="0"/>
              <a:t>: </a:t>
            </a:r>
            <a:r>
              <a:rPr lang="en-US" dirty="0"/>
              <a:t>The acceptance of new foods is a slow process, but persistence is essential. It is important to continue introducing a variety of foods throughout early childhood – the variety of foods they accept is actually greater now (2-5 y.) than in later childhood. Children establish food preferences and dietary habits through age 6. Children may need to be offered a new food a dozen or more times before the will accept it.</a:t>
            </a:r>
          </a:p>
        </p:txBody>
      </p:sp>
      <p:sp>
        <p:nvSpPr>
          <p:cNvPr id="4" name="Slide Number Placeholder 3"/>
          <p:cNvSpPr>
            <a:spLocks noGrp="1"/>
          </p:cNvSpPr>
          <p:nvPr>
            <p:ph type="sldNum" sz="quarter" idx="5"/>
          </p:nvPr>
        </p:nvSpPr>
        <p:spPr/>
        <p:txBody>
          <a:bodyPr/>
          <a:lstStyle/>
          <a:p>
            <a:fld id="{02DE4C5A-AFA1-4934-9C92-024218511DDE}" type="slidenum">
              <a:rPr lang="en-US" smtClean="0"/>
              <a:t>30</a:t>
            </a:fld>
            <a:endParaRPr lang="en-US"/>
          </a:p>
        </p:txBody>
      </p:sp>
    </p:spTree>
    <p:extLst>
      <p:ext uri="{BB962C8B-B14F-4D97-AF65-F5344CB8AC3E}">
        <p14:creationId xmlns:p14="http://schemas.microsoft.com/office/powerpoint/2010/main" val="1561745072"/>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b="1" dirty="0" smtClean="0">
                <a:cs typeface="Calibri"/>
              </a:rPr>
              <a:t>Optional – this slide is used in meal appeal lesson</a:t>
            </a:r>
            <a:endParaRPr lang="en-US" b="1" dirty="0"/>
          </a:p>
          <a:p>
            <a:pPr>
              <a:defRPr/>
            </a:pPr>
            <a:r>
              <a:rPr lang="en-US" b="1" dirty="0"/>
              <a:t>Share:</a:t>
            </a:r>
            <a:r>
              <a:rPr lang="en-US" dirty="0"/>
              <a:t> Sampling small bites of unfamiliar foods is a non-threatening way for children to broaden their taste horizons.</a:t>
            </a:r>
            <a:endParaRPr lang="en-US" dirty="0">
              <a:cs typeface="Calibri" panose="020F0502020204030204"/>
            </a:endParaRPr>
          </a:p>
          <a:p>
            <a:pPr>
              <a:defRPr/>
            </a:pPr>
            <a:r>
              <a:rPr lang="en-US" dirty="0">
                <a:cs typeface="Calibri" panose="020F0502020204030204"/>
              </a:rPr>
              <a:t>Another idea is trying a variety of different dips so children can experiment trying dipping various vegetables in dips (yogurt is a great healthy base to start with)</a:t>
            </a:r>
          </a:p>
          <a:p>
            <a:pPr>
              <a:defRPr/>
            </a:pPr>
            <a:endParaRPr lang="en-US" dirty="0">
              <a:cs typeface="Calibri" panose="020F0502020204030204"/>
            </a:endParaRPr>
          </a:p>
          <a:p>
            <a:pPr>
              <a:defRPr/>
            </a:pPr>
            <a:r>
              <a:rPr lang="en-US" b="1" dirty="0"/>
              <a:t>Ask: </a:t>
            </a:r>
            <a:r>
              <a:rPr lang="en-US" dirty="0"/>
              <a:t>How many of you have already done taste testing with children in your programs? What foods did you use? </a:t>
            </a:r>
            <a:endParaRPr lang="en-US" dirty="0">
              <a:cs typeface="Calibri"/>
            </a:endParaRPr>
          </a:p>
          <a:p>
            <a:pPr marL="171450" indent="-171450">
              <a:buFont typeface="Arial,Sans-Serif"/>
              <a:buChar char="•"/>
              <a:defRPr/>
            </a:pPr>
            <a:r>
              <a:rPr lang="en-US" dirty="0"/>
              <a:t>What tips and tricks do you have?</a:t>
            </a:r>
            <a:endParaRPr lang="en-US" dirty="0">
              <a:cs typeface="Calibri"/>
            </a:endParaRPr>
          </a:p>
          <a:p>
            <a:pPr marL="171450" indent="-171450">
              <a:buFont typeface="Arial,Sans-Serif"/>
              <a:buChar char="•"/>
              <a:defRPr/>
            </a:pPr>
            <a:r>
              <a:rPr lang="en-US" dirty="0"/>
              <a:t>What did you notice about how children approached novel foods in a taste test versus during mealtimes?</a:t>
            </a:r>
            <a:endParaRPr lang="en-US" dirty="0">
              <a:cs typeface="Calibri"/>
            </a:endParaRPr>
          </a:p>
          <a:p>
            <a:pPr marL="171450" indent="-171450">
              <a:buFont typeface="Arial,Sans-Serif"/>
              <a:buChar char="•"/>
              <a:defRPr/>
            </a:pPr>
            <a:r>
              <a:rPr lang="en-US" dirty="0"/>
              <a:t>If you haven’t done taste testing, is that something you can envision doing? What would that look like?</a:t>
            </a:r>
          </a:p>
          <a:p>
            <a:pPr marL="171450" indent="-171450">
              <a:buFont typeface="Arial,Sans-Serif"/>
              <a:buChar char="•"/>
              <a:defRPr/>
            </a:pPr>
            <a:endParaRPr lang="en-US" dirty="0">
              <a:cs typeface="Calibri"/>
            </a:endParaRPr>
          </a:p>
          <a:p>
            <a:pPr>
              <a:defRPr/>
            </a:pPr>
            <a:endParaRPr lang="en-US" dirty="0">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31</a:t>
            </a:fld>
            <a:endParaRPr lang="en-US"/>
          </a:p>
        </p:txBody>
      </p:sp>
    </p:spTree>
    <p:extLst>
      <p:ext uri="{BB962C8B-B14F-4D97-AF65-F5344CB8AC3E}">
        <p14:creationId xmlns:p14="http://schemas.microsoft.com/office/powerpoint/2010/main" val="2647999077"/>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32</a:t>
            </a:fld>
            <a:endParaRPr lang="en-US"/>
          </a:p>
        </p:txBody>
      </p:sp>
    </p:spTree>
    <p:extLst>
      <p:ext uri="{BB962C8B-B14F-4D97-AF65-F5344CB8AC3E}">
        <p14:creationId xmlns:p14="http://schemas.microsoft.com/office/powerpoint/2010/main" val="800794602"/>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cs typeface="Calibri"/>
              </a:rPr>
              <a:t>Share</a:t>
            </a:r>
            <a:r>
              <a:rPr lang="en-US" b="1" dirty="0">
                <a:cs typeface="Calibri"/>
              </a:rPr>
              <a:t>: </a:t>
            </a:r>
            <a:r>
              <a:rPr lang="en-US" dirty="0">
                <a:cs typeface="Calibri"/>
              </a:rPr>
              <a:t>To recap, these are the topics and tips we discussed in this session to help children try new foods and encourage positive mealtime behaviors.</a:t>
            </a:r>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C6709D6-93C5-D64F-9800-896F699C445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33</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557100628"/>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a:t>
            </a:r>
            <a:r>
              <a:rPr lang="en-US" b="1" baseline="0"/>
              <a:t> </a:t>
            </a:r>
            <a:r>
              <a:rPr lang="en-US" b="0" baseline="0"/>
              <a:t>From their </a:t>
            </a:r>
            <a:r>
              <a:rPr lang="en-US" b="1" baseline="0"/>
              <a:t>Goal Setting Form</a:t>
            </a:r>
            <a:r>
              <a:rPr lang="en-US" b="0" baseline="0"/>
              <a:t> in their handout packet, challenge participants to fill it out and do one or both of the following:</a:t>
            </a:r>
          </a:p>
          <a:p>
            <a:pPr marL="171450" indent="-171450">
              <a:buFont typeface="Arial" panose="020B0604020202020204" pitchFamily="34" charset="0"/>
              <a:buChar char="•"/>
            </a:pPr>
            <a:r>
              <a:rPr lang="en-US" b="0" baseline="0"/>
              <a:t>Establish at least one mealtime ritual with the children in their classroom/home</a:t>
            </a:r>
          </a:p>
          <a:p>
            <a:pPr marL="171450" indent="-171450">
              <a:buFont typeface="Arial" panose="020B0604020202020204" pitchFamily="34" charset="0"/>
              <a:buChar char="•"/>
            </a:pPr>
            <a:r>
              <a:rPr lang="en-US" b="0" baseline="0"/>
              <a:t>Model at least two new healthy mealtime behaviors for the children in their classroom/home</a:t>
            </a:r>
          </a:p>
        </p:txBody>
      </p:sp>
      <p:sp>
        <p:nvSpPr>
          <p:cNvPr id="4" name="Slide Number Placeholder 3"/>
          <p:cNvSpPr>
            <a:spLocks noGrp="1"/>
          </p:cNvSpPr>
          <p:nvPr>
            <p:ph type="sldNum" sz="quarter" idx="10"/>
          </p:nvPr>
        </p:nvSpPr>
        <p:spPr/>
        <p:txBody>
          <a:bodyPr/>
          <a:lstStyle/>
          <a:p>
            <a:fld id="{4C6709D6-93C5-D64F-9800-896F699C4456}" type="slidenum">
              <a:rPr lang="en-US" smtClean="0"/>
              <a:t>34</a:t>
            </a:fld>
            <a:endParaRPr lang="en-US"/>
          </a:p>
        </p:txBody>
      </p:sp>
    </p:spTree>
    <p:extLst>
      <p:ext uri="{BB962C8B-B14F-4D97-AF65-F5344CB8AC3E}">
        <p14:creationId xmlns:p14="http://schemas.microsoft.com/office/powerpoint/2010/main" val="1500633421"/>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Cooking Matters YouTube video channel;</a:t>
            </a:r>
            <a:endParaRPr lang="en-US" b="1"/>
          </a:p>
          <a:p>
            <a:r>
              <a:rPr lang="en-US">
                <a:hlinkClick r:id="rId3"/>
              </a:rPr>
              <a:t>https://www.youtube.com/channel/UC4Q2dNW_z5sGPXlNrnVGCWA/videos</a:t>
            </a:r>
            <a:r>
              <a:rPr lang="en-US"/>
              <a:t> </a:t>
            </a:r>
            <a:endParaRPr lang="en-US">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35</a:t>
            </a:fld>
            <a:endParaRPr lang="en-US"/>
          </a:p>
        </p:txBody>
      </p:sp>
    </p:spTree>
    <p:extLst>
      <p:ext uri="{BB962C8B-B14F-4D97-AF65-F5344CB8AC3E}">
        <p14:creationId xmlns:p14="http://schemas.microsoft.com/office/powerpoint/2010/main" val="2744691816"/>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Share: </a:t>
            </a:r>
            <a:r>
              <a:rPr lang="en-US" dirty="0"/>
              <a:t>In order to be</a:t>
            </a:r>
            <a:r>
              <a:rPr lang="en-US" baseline="0" dirty="0"/>
              <a:t> able to continue to offer these trainings for free to child care providers, we need to be able to provide some information to our generous funders. Please use the link provided in the chat to fill out this survey within 30 minutes of the end of this session.</a:t>
            </a:r>
            <a:r>
              <a:rPr lang="en-US" dirty="0"/>
              <a:t> </a:t>
            </a:r>
            <a:endParaRPr lang="en-US" dirty="0">
              <a:cs typeface="Calibri"/>
            </a:endParaRPr>
          </a:p>
          <a:p>
            <a:endParaRPr lang="en-US" baseline="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baseline="0" dirty="0"/>
              <a:t>You will need the program code to fill this out properly. Please also note that this survey was created for SNAP-eligible participants enrolled in our families and parents courses—but please answer these questions from the perspective of a child care provider and answer regarding what you will practice at your place of work.</a:t>
            </a:r>
            <a:r>
              <a:rPr lang="en-US" dirty="0"/>
              <a:t> </a:t>
            </a:r>
            <a:endParaRPr lang="en-US" baseline="0" dirty="0">
              <a:cs typeface="Calibri"/>
            </a:endParaRPr>
          </a:p>
          <a:p>
            <a:endParaRPr lang="en-US" baseline="0" dirty="0"/>
          </a:p>
          <a:p>
            <a:r>
              <a:rPr lang="en-US" baseline="0" dirty="0"/>
              <a:t>Once we receive the survey, we will send you the certificate with 2 hours of continuing education.</a:t>
            </a:r>
          </a:p>
          <a:p>
            <a:endParaRPr lang="en-US" baseline="0" dirty="0"/>
          </a:p>
          <a:p>
            <a:r>
              <a:rPr lang="en-US" baseline="0" dirty="0"/>
              <a:t>Thank you so much for joining us today!</a:t>
            </a:r>
          </a:p>
          <a:p>
            <a:endParaRPr lang="en-US" b="1" dirty="0"/>
          </a:p>
          <a:p>
            <a:r>
              <a:rPr lang="en-US" sz="1200" b="1" kern="1200" dirty="0">
                <a:solidFill>
                  <a:schemeClr val="tx1"/>
                </a:solidFill>
                <a:effectLst/>
                <a:latin typeface="+mn-lt"/>
                <a:ea typeface="+mn-ea"/>
                <a:cs typeface="+mn-cs"/>
              </a:rPr>
              <a:t>Text for chat:</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Please copy and paste this link into your browser and complete the survey within 30 minutes of this webinar. </a:t>
            </a:r>
          </a:p>
          <a:p>
            <a:r>
              <a:rPr lang="en-US" sz="1200" kern="1200" dirty="0">
                <a:solidFill>
                  <a:schemeClr val="tx1"/>
                </a:solidFill>
                <a:effectLst/>
                <a:latin typeface="+mn-lt"/>
                <a:ea typeface="+mn-ea"/>
                <a:cs typeface="+mn-cs"/>
              </a:rPr>
              <a:t>Survey</a:t>
            </a:r>
            <a:r>
              <a:rPr lang="en-US" sz="1200" u="none" kern="1200" dirty="0">
                <a:solidFill>
                  <a:schemeClr val="tx1"/>
                </a:solidFill>
                <a:effectLst/>
                <a:latin typeface="+mn-lt"/>
                <a:ea typeface="+mn-ea"/>
                <a:cs typeface="+mn-cs"/>
              </a:rPr>
              <a:t>: </a:t>
            </a:r>
            <a:r>
              <a:rPr lang="en-US" sz="1200" u="sng" kern="1200" dirty="0">
                <a:solidFill>
                  <a:schemeClr val="tx1"/>
                </a:solidFill>
                <a:effectLst/>
                <a:latin typeface="+mn-lt"/>
                <a:ea typeface="+mn-ea"/>
                <a:cs typeface="+mn-cs"/>
                <a:hlinkClick r:id="rId3"/>
              </a:rPr>
              <a:t>https://shareourstrength.az1.qualtrics.com/jfe/form/SV_bKrHXjTwPhQWMkZ</a:t>
            </a:r>
            <a:endParaRPr lang="en-US" sz="1200" kern="1200" dirty="0">
              <a:solidFill>
                <a:schemeClr val="tx1"/>
              </a:solidFill>
              <a:effectLst/>
              <a:latin typeface="+mn-lt"/>
              <a:ea typeface="+mn-ea"/>
              <a:cs typeface="+mn-cs"/>
            </a:endParaRPr>
          </a:p>
          <a:p>
            <a:r>
              <a:rPr lang="en-US" sz="1200" u="none" strike="noStrike" kern="1200" dirty="0">
                <a:solidFill>
                  <a:schemeClr val="tx1"/>
                </a:solidFill>
                <a:effectLst/>
                <a:latin typeface="+mn-lt"/>
                <a:ea typeface="+mn-ea"/>
                <a:cs typeface="+mn-cs"/>
              </a:rPr>
              <a:t> </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Program code: </a:t>
            </a:r>
            <a:r>
              <a:rPr lang="en-US" dirty="0" smtClean="0"/>
              <a:t>EXXXXXX</a:t>
            </a:r>
            <a:endParaRPr lang="en-US" dirty="0">
              <a:cs typeface="Calibri" panose="020F0502020204030204"/>
            </a:endParaRPr>
          </a:p>
          <a:p>
            <a:r>
              <a:rPr lang="en-US" sz="1200" kern="1200" dirty="0">
                <a:solidFill>
                  <a:schemeClr val="tx1"/>
                </a:solidFill>
                <a:effectLst/>
                <a:latin typeface="+mn-lt"/>
                <a:ea typeface="+mn-ea"/>
                <a:cs typeface="+mn-cs"/>
              </a:rPr>
              <a:t> </a:t>
            </a:r>
          </a:p>
          <a:p>
            <a:endParaRPr lang="en-US" sz="12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36</a:t>
            </a:fld>
            <a:endParaRPr lang="en-US"/>
          </a:p>
        </p:txBody>
      </p:sp>
    </p:spTree>
    <p:extLst>
      <p:ext uri="{BB962C8B-B14F-4D97-AF65-F5344CB8AC3E}">
        <p14:creationId xmlns:p14="http://schemas.microsoft.com/office/powerpoint/2010/main" val="2924319748"/>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Creating </a:t>
            </a:r>
            <a:r>
              <a:rPr lang="en-US" dirty="0"/>
              <a:t>Positive Mealtime Attitudes handouts; </a:t>
            </a:r>
          </a:p>
          <a:p>
            <a:r>
              <a:rPr lang="en-US" dirty="0"/>
              <a:t> </a:t>
            </a:r>
          </a:p>
          <a:p>
            <a:r>
              <a:rPr lang="en-US" dirty="0"/>
              <a:t>Nurturing Healthy Eaters (</a:t>
            </a:r>
            <a:r>
              <a:rPr lang="en-US" dirty="0" err="1"/>
              <a:t>pg</a:t>
            </a:r>
            <a:r>
              <a:rPr lang="en-US" dirty="0"/>
              <a:t> 4-5) </a:t>
            </a:r>
          </a:p>
          <a:p>
            <a:r>
              <a:rPr lang="en-US" dirty="0"/>
              <a:t> </a:t>
            </a:r>
          </a:p>
          <a:p>
            <a:r>
              <a:rPr lang="en-US" dirty="0"/>
              <a:t>Ellyn </a:t>
            </a:r>
            <a:r>
              <a:rPr lang="en-US" dirty="0" err="1"/>
              <a:t>Satter</a:t>
            </a:r>
            <a:r>
              <a:rPr lang="en-US" dirty="0"/>
              <a:t> (PDF) </a:t>
            </a:r>
          </a:p>
          <a:p>
            <a:r>
              <a:rPr lang="en-US" dirty="0"/>
              <a:t> </a:t>
            </a:r>
          </a:p>
          <a:p>
            <a:r>
              <a:rPr lang="en-US" dirty="0"/>
              <a:t>Stages of Feeding 1 pager (EXTRA) </a:t>
            </a:r>
          </a:p>
          <a:p>
            <a:r>
              <a:rPr lang="en-US" dirty="0"/>
              <a:t> </a:t>
            </a:r>
          </a:p>
          <a:p>
            <a:r>
              <a:rPr lang="en-US" dirty="0"/>
              <a:t>Snacks in a Snap (</a:t>
            </a:r>
            <a:r>
              <a:rPr lang="en-US" dirty="0" err="1"/>
              <a:t>pg</a:t>
            </a:r>
            <a:r>
              <a:rPr lang="en-US" dirty="0"/>
              <a:t> 2) </a:t>
            </a:r>
          </a:p>
          <a:p>
            <a:r>
              <a:rPr lang="en-US" dirty="0"/>
              <a:t> </a:t>
            </a:r>
          </a:p>
          <a:p>
            <a:r>
              <a:rPr lang="en-US" dirty="0"/>
              <a:t>GOAL setting (</a:t>
            </a:r>
            <a:r>
              <a:rPr lang="en-US" dirty="0" err="1"/>
              <a:t>pg</a:t>
            </a:r>
            <a:r>
              <a:rPr lang="en-US" dirty="0"/>
              <a:t> 9)</a:t>
            </a:r>
          </a:p>
          <a:p>
            <a:endParaRPr lang="en-US" dirty="0">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37</a:t>
            </a:fld>
            <a:endParaRPr lang="en-US"/>
          </a:p>
        </p:txBody>
      </p:sp>
    </p:spTree>
    <p:extLst>
      <p:ext uri="{BB962C8B-B14F-4D97-AF65-F5344CB8AC3E}">
        <p14:creationId xmlns:p14="http://schemas.microsoft.com/office/powerpoint/2010/main" val="277072458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F8858473-40AF-4D24-9B36-D5969154362A}"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1057CEC0-B757-4080-8905-05136FE95A81}" type="slidenum">
              <a:rPr lang="en-US" smtClean="0"/>
              <a:t>‹#›</a:t>
            </a:fld>
            <a:endParaRPr lang="en-US"/>
          </a:p>
        </p:txBody>
      </p:sp>
    </p:spTree>
    <p:extLst>
      <p:ext uri="{BB962C8B-B14F-4D97-AF65-F5344CB8AC3E}">
        <p14:creationId xmlns:p14="http://schemas.microsoft.com/office/powerpoint/2010/main" val="196673148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F8858473-40AF-4D24-9B36-D5969154362A}"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1057CEC0-B757-4080-8905-05136FE95A81}" type="slidenum">
              <a:rPr lang="en-US" smtClean="0"/>
              <a:t>‹#›</a:t>
            </a:fld>
            <a:endParaRPr lang="en-US"/>
          </a:p>
        </p:txBody>
      </p:sp>
    </p:spTree>
    <p:extLst>
      <p:ext uri="{BB962C8B-B14F-4D97-AF65-F5344CB8AC3E}">
        <p14:creationId xmlns:p14="http://schemas.microsoft.com/office/powerpoint/2010/main" val="288264303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F8858473-40AF-4D24-9B36-D5969154362A}"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1057CEC0-B757-4080-8905-05136FE95A81}" type="slidenum">
              <a:rPr lang="en-US" smtClean="0"/>
              <a:t>‹#›</a:t>
            </a:fld>
            <a:endParaRPr lang="en-US"/>
          </a:p>
        </p:txBody>
      </p:sp>
    </p:spTree>
    <p:extLst>
      <p:ext uri="{BB962C8B-B14F-4D97-AF65-F5344CB8AC3E}">
        <p14:creationId xmlns:p14="http://schemas.microsoft.com/office/powerpoint/2010/main" val="325035525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F8858473-40AF-4D24-9B36-D5969154362A}" type="datetimeFigureOut">
              <a:rPr lang="en-US" smtClean="0"/>
              <a:t>6/28/2021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1057CEC0-B757-4080-8905-05136FE95A81}" type="slidenum">
              <a:rPr lang="en-US" smtClean="0"/>
              <a:t>‹#›</a:t>
            </a:fld>
            <a:endParaRPr lang="en-US"/>
          </a:p>
        </p:txBody>
      </p:sp>
    </p:spTree>
    <p:extLst>
      <p:ext uri="{BB962C8B-B14F-4D97-AF65-F5344CB8AC3E}">
        <p14:creationId xmlns:p14="http://schemas.microsoft.com/office/powerpoint/2010/main" val="164929016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F8858473-40AF-4D24-9B36-D5969154362A}" type="datetimeFigureOut">
              <a:rPr lang="en-US" smtClean="0"/>
              <a:t>6/28/2021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1057CEC0-B757-4080-8905-05136FE95A81}" type="slidenum">
              <a:rPr lang="en-US" smtClean="0"/>
              <a:t>‹#›</a:t>
            </a:fld>
            <a:endParaRPr lang="en-US"/>
          </a:p>
        </p:txBody>
      </p:sp>
    </p:spTree>
    <p:extLst>
      <p:ext uri="{BB962C8B-B14F-4D97-AF65-F5344CB8AC3E}">
        <p14:creationId xmlns:p14="http://schemas.microsoft.com/office/powerpoint/2010/main" val="262464958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F8858473-40AF-4D24-9B36-D5969154362A}" type="datetimeFigureOut">
              <a:rPr lang="en-US" smtClean="0"/>
              <a:t>6/28/2021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1057CEC0-B757-4080-8905-05136FE95A81}" type="slidenum">
              <a:rPr lang="en-US" smtClean="0"/>
              <a:t>‹#›</a:t>
            </a:fld>
            <a:endParaRPr lang="en-US"/>
          </a:p>
        </p:txBody>
      </p:sp>
    </p:spTree>
    <p:extLst>
      <p:ext uri="{BB962C8B-B14F-4D97-AF65-F5344CB8AC3E}">
        <p14:creationId xmlns:p14="http://schemas.microsoft.com/office/powerpoint/2010/main" val="202046561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F8858473-40AF-4D24-9B36-D5969154362A}" type="datetimeFigureOut">
              <a:rPr lang="en-US" smtClean="0"/>
              <a:t>6/28/2021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1057CEC0-B757-4080-8905-05136FE95A81}" type="slidenum">
              <a:rPr lang="en-US" smtClean="0"/>
              <a:t>‹#›</a:t>
            </a:fld>
            <a:endParaRPr lang="en-US"/>
          </a:p>
        </p:txBody>
      </p:sp>
    </p:spTree>
    <p:extLst>
      <p:ext uri="{BB962C8B-B14F-4D97-AF65-F5344CB8AC3E}">
        <p14:creationId xmlns:p14="http://schemas.microsoft.com/office/powerpoint/2010/main" val="66329307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F8858473-40AF-4D24-9B36-D5969154362A}" type="datetimeFigureOut">
              <a:rPr lang="en-US" smtClean="0"/>
              <a:t>6/28/2021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1057CEC0-B757-4080-8905-05136FE95A81}" type="slidenum">
              <a:rPr lang="en-US" smtClean="0"/>
              <a:t>‹#›</a:t>
            </a:fld>
            <a:endParaRPr lang="en-US"/>
          </a:p>
        </p:txBody>
      </p:sp>
    </p:spTree>
    <p:extLst>
      <p:ext uri="{BB962C8B-B14F-4D97-AF65-F5344CB8AC3E}">
        <p14:creationId xmlns:p14="http://schemas.microsoft.com/office/powerpoint/2010/main" val="388839181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F8858473-40AF-4D24-9B36-D5969154362A}" type="datetimeFigureOut">
              <a:rPr lang="en-US" smtClean="0"/>
              <a:t>6/28/2021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1057CEC0-B757-4080-8905-05136FE95A81}" type="slidenum">
              <a:rPr lang="en-US" smtClean="0"/>
              <a:t>‹#›</a:t>
            </a:fld>
            <a:endParaRPr lang="en-US"/>
          </a:p>
        </p:txBody>
      </p:sp>
    </p:spTree>
    <p:extLst>
      <p:ext uri="{BB962C8B-B14F-4D97-AF65-F5344CB8AC3E}">
        <p14:creationId xmlns:p14="http://schemas.microsoft.com/office/powerpoint/2010/main" val="27484194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F8858473-40AF-4D24-9B36-D5969154362A}"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1057CEC0-B757-4080-8905-05136FE95A81}" type="slidenum">
              <a:rPr lang="en-US" smtClean="0"/>
              <a:t>‹#›</a:t>
            </a:fld>
            <a:endParaRPr lang="en-US"/>
          </a:p>
        </p:txBody>
      </p:sp>
    </p:spTree>
    <p:extLst>
      <p:ext uri="{BB962C8B-B14F-4D97-AF65-F5344CB8AC3E}">
        <p14:creationId xmlns:p14="http://schemas.microsoft.com/office/powerpoint/2010/main" val="408778551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F8858473-40AF-4D24-9B36-D5969154362A}"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1057CEC0-B757-4080-8905-05136FE95A81}" type="slidenum">
              <a:rPr lang="en-US" smtClean="0"/>
              <a:t>‹#›</a:t>
            </a:fld>
            <a:endParaRPr lang="en-US"/>
          </a:p>
        </p:txBody>
      </p:sp>
    </p:spTree>
    <p:extLst>
      <p:ext uri="{BB962C8B-B14F-4D97-AF65-F5344CB8AC3E}">
        <p14:creationId xmlns:p14="http://schemas.microsoft.com/office/powerpoint/2010/main" val="1043092425"/>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Cover Slide A1">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5650" cy="6858000"/>
          </a:xfrm>
          <a:prstGeom prst="rect">
            <a:avLst/>
          </a:prstGeom>
        </p:spPr>
      </p:pic>
      <p:sp>
        <p:nvSpPr>
          <p:cNvPr id="2" name="Title 1"/>
          <p:cNvSpPr>
            <a:spLocks noGrp="1"/>
          </p:cNvSpPr>
          <p:nvPr>
            <p:ph type="ctrTitle" hasCustomPrompt="1"/>
          </p:nvPr>
        </p:nvSpPr>
        <p:spPr>
          <a:xfrm>
            <a:off x="1215992" y="1559293"/>
            <a:ext cx="3452261" cy="1992430"/>
          </a:xfrm>
        </p:spPr>
        <p:txBody>
          <a:bodyPr anchor="b">
            <a:normAutofit/>
          </a:bodyPr>
          <a:lstStyle>
            <a:lvl1pPr algn="l">
              <a:lnSpc>
                <a:spcPct val="100000"/>
              </a:lnSpc>
              <a:defRPr sz="2800" b="1">
                <a:solidFill>
                  <a:schemeClr val="bg1"/>
                </a:solidFill>
              </a:defRPr>
            </a:lvl1pPr>
          </a:lstStyle>
          <a:p>
            <a:r>
              <a:rPr lang="en-US"/>
              <a:t>Click to edit master title style</a:t>
            </a:r>
          </a:p>
        </p:txBody>
      </p:sp>
      <p:sp>
        <p:nvSpPr>
          <p:cNvPr id="3" name="Subtitle 2"/>
          <p:cNvSpPr>
            <a:spLocks noGrp="1"/>
          </p:cNvSpPr>
          <p:nvPr>
            <p:ph type="subTitle" idx="1"/>
          </p:nvPr>
        </p:nvSpPr>
        <p:spPr>
          <a:xfrm>
            <a:off x="1215992" y="3794543"/>
            <a:ext cx="3452261" cy="1124368"/>
          </a:xfrm>
        </p:spPr>
        <p:txBody>
          <a:bodyPr>
            <a:normAutofit/>
          </a:bodyPr>
          <a:lstStyle>
            <a:lvl1pPr marL="0" indent="0" algn="l">
              <a:lnSpc>
                <a:spcPct val="100000"/>
              </a:lnSpc>
              <a:buNone/>
              <a:defRPr sz="20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1" name="Text Placeholder 10"/>
          <p:cNvSpPr>
            <a:spLocks noGrp="1"/>
          </p:cNvSpPr>
          <p:nvPr>
            <p:ph type="body" sz="quarter" idx="10" hasCustomPrompt="1"/>
          </p:nvPr>
        </p:nvSpPr>
        <p:spPr>
          <a:xfrm>
            <a:off x="1216025" y="5513162"/>
            <a:ext cx="3452813" cy="293659"/>
          </a:xfrm>
        </p:spPr>
        <p:txBody>
          <a:bodyPr>
            <a:normAutofit/>
          </a:bodyPr>
          <a:lstStyle>
            <a:lvl1pPr>
              <a:defRPr sz="1600" b="1" baseline="0">
                <a:solidFill>
                  <a:schemeClr val="bg1"/>
                </a:solidFill>
              </a:defRPr>
            </a:lvl1pPr>
          </a:lstStyle>
          <a:p>
            <a:pPr lvl="0"/>
            <a:r>
              <a:rPr lang="en-US"/>
              <a:t>Day, Month, Year</a:t>
            </a:r>
          </a:p>
        </p:txBody>
      </p:sp>
      <p:pic>
        <p:nvPicPr>
          <p:cNvPr id="6" name="Picture 5"/>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9608630" y="5659991"/>
            <a:ext cx="2138428" cy="705114"/>
          </a:xfrm>
          <a:prstGeom prst="rect">
            <a:avLst/>
          </a:prstGeom>
        </p:spPr>
      </p:pic>
    </p:spTree>
    <p:extLst>
      <p:ext uri="{BB962C8B-B14F-4D97-AF65-F5344CB8AC3E}">
        <p14:creationId xmlns:p14="http://schemas.microsoft.com/office/powerpoint/2010/main" val="106422793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1_Title and Content">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600200" y="915988"/>
            <a:ext cx="8758238" cy="941387"/>
          </a:xfrm>
        </p:spPr>
        <p:txBody>
          <a:bodyPr>
            <a:normAutofit/>
          </a:bodyPr>
          <a:lstStyle>
            <a:lvl1pPr>
              <a:lnSpc>
                <a:spcPts val="4000"/>
              </a:lnSpc>
              <a:defRPr sz="2800">
                <a:solidFill>
                  <a:schemeClr val="accent1"/>
                </a:solidFill>
              </a:defRPr>
            </a:lvl1pPr>
          </a:lstStyle>
          <a:p>
            <a:r>
              <a:rPr lang="en-US"/>
              <a:t>Click to edit Master title style</a:t>
            </a:r>
          </a:p>
        </p:txBody>
      </p:sp>
      <p:sp>
        <p:nvSpPr>
          <p:cNvPr id="6" name="Slide Number Placeholder 5"/>
          <p:cNvSpPr>
            <a:spLocks noGrp="1"/>
          </p:cNvSpPr>
          <p:nvPr>
            <p:ph type="sldNum" sz="quarter" idx="12"/>
          </p:nvPr>
        </p:nvSpPr>
        <p:spPr/>
        <p:txBody>
          <a:bodyPr/>
          <a:lstStyle/>
          <a:p>
            <a:fld id="{17DF4567-1C0D-564E-BA68-9AF622E7948C}" type="slidenum">
              <a:rPr lang="en-US" smtClean="0"/>
              <a:t>‹#›</a:t>
            </a:fld>
            <a:endParaRPr lang="en-US"/>
          </a:p>
        </p:txBody>
      </p:sp>
      <p:sp>
        <p:nvSpPr>
          <p:cNvPr id="9" name="Text Placeholder 8"/>
          <p:cNvSpPr>
            <a:spLocks noGrp="1"/>
          </p:cNvSpPr>
          <p:nvPr>
            <p:ph type="body" sz="quarter" idx="13" hasCustomPrompt="1"/>
          </p:nvPr>
        </p:nvSpPr>
        <p:spPr>
          <a:xfrm>
            <a:off x="1600200" y="2214563"/>
            <a:ext cx="8758238" cy="2971800"/>
          </a:xfrm>
        </p:spPr>
        <p:txBody>
          <a:bodyPr>
            <a:normAutofit/>
          </a:bodyPr>
          <a:lstStyle>
            <a:lvl1pPr>
              <a:lnSpc>
                <a:spcPts val="2800"/>
              </a:lnSpc>
              <a:spcBef>
                <a:spcPts val="0"/>
              </a:spcBef>
              <a:spcAft>
                <a:spcPts val="1000"/>
              </a:spcAft>
              <a:defRPr sz="1600" baseline="0"/>
            </a:lvl1pPr>
          </a:lstStyle>
          <a:p>
            <a:pPr lvl="0"/>
            <a:r>
              <a:rPr lang="en-US"/>
              <a:t>Click to add body text</a:t>
            </a:r>
          </a:p>
        </p:txBody>
      </p:sp>
    </p:spTree>
    <p:extLst>
      <p:ext uri="{BB962C8B-B14F-4D97-AF65-F5344CB8AC3E}">
        <p14:creationId xmlns:p14="http://schemas.microsoft.com/office/powerpoint/2010/main" val="218399454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Divider 3">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459832" y="1892968"/>
            <a:ext cx="3801980" cy="1524000"/>
          </a:xfrm>
        </p:spPr>
        <p:txBody>
          <a:bodyPr anchor="t">
            <a:normAutofit/>
          </a:bodyPr>
          <a:lstStyle>
            <a:lvl1pPr>
              <a:lnSpc>
                <a:spcPts val="3600"/>
              </a:lnSpc>
              <a:defRPr sz="2600" b="1">
                <a:solidFill>
                  <a:schemeClr val="accent1"/>
                </a:solidFill>
              </a:defRPr>
            </a:lvl1pPr>
          </a:lstStyle>
          <a:p>
            <a:r>
              <a:rPr lang="en-US"/>
              <a:t>Click to edit Master title style</a:t>
            </a:r>
          </a:p>
        </p:txBody>
      </p:sp>
      <p:sp>
        <p:nvSpPr>
          <p:cNvPr id="6" name="Text Placeholder 5"/>
          <p:cNvSpPr>
            <a:spLocks noGrp="1"/>
          </p:cNvSpPr>
          <p:nvPr>
            <p:ph type="body" sz="quarter" idx="10"/>
          </p:nvPr>
        </p:nvSpPr>
        <p:spPr>
          <a:xfrm>
            <a:off x="6378221" y="3057525"/>
            <a:ext cx="4694321" cy="1028700"/>
          </a:xfrm>
        </p:spPr>
        <p:txBody>
          <a:bodyPr>
            <a:normAutofit/>
          </a:bodyPr>
          <a:lstStyle>
            <a:lvl1pPr>
              <a:lnSpc>
                <a:spcPts val="3200"/>
              </a:lnSpc>
              <a:defRPr sz="2000">
                <a:solidFill>
                  <a:schemeClr val="bg1"/>
                </a:solidFill>
              </a:defRPr>
            </a:lvl1pPr>
          </a:lstStyle>
          <a:p>
            <a:pPr lvl="0"/>
            <a:r>
              <a:rPr lang="en-US"/>
              <a:t>Click to edit Master text styles</a:t>
            </a:r>
          </a:p>
        </p:txBody>
      </p:sp>
    </p:spTree>
    <p:extLst>
      <p:ext uri="{BB962C8B-B14F-4D97-AF65-F5344CB8AC3E}">
        <p14:creationId xmlns:p14="http://schemas.microsoft.com/office/powerpoint/2010/main" val="189334749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userDrawn="1">
  <p:cSld name="Photo Slide 5">
    <p:spTree>
      <p:nvGrpSpPr>
        <p:cNvPr id="1" name=""/>
        <p:cNvGrpSpPr/>
        <p:nvPr/>
      </p:nvGrpSpPr>
      <p:grpSpPr>
        <a:xfrm>
          <a:off x="0" y="0"/>
          <a:ext cx="0" cy="0"/>
          <a:chOff x="0" y="0"/>
          <a:chExt cx="0" cy="0"/>
        </a:xfrm>
      </p:grpSpPr>
      <p:pic>
        <p:nvPicPr>
          <p:cNvPr id="2" name="Picture 1"/>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5" name="Slide Number Placeholder 4"/>
          <p:cNvSpPr>
            <a:spLocks noGrp="1"/>
          </p:cNvSpPr>
          <p:nvPr>
            <p:ph type="sldNum" sz="quarter" idx="12"/>
          </p:nvPr>
        </p:nvSpPr>
        <p:spPr/>
        <p:txBody>
          <a:bodyPr/>
          <a:lstStyle/>
          <a:p>
            <a:fld id="{17DF4567-1C0D-564E-BA68-9AF622E7948C}" type="slidenum">
              <a:rPr lang="en-US" smtClean="0"/>
              <a:t>‹#›</a:t>
            </a:fld>
            <a:endParaRPr lang="en-US"/>
          </a:p>
        </p:txBody>
      </p:sp>
      <p:sp>
        <p:nvSpPr>
          <p:cNvPr id="7" name="Content Placeholder 2"/>
          <p:cNvSpPr>
            <a:spLocks noGrp="1"/>
          </p:cNvSpPr>
          <p:nvPr>
            <p:ph sz="half" idx="1"/>
          </p:nvPr>
        </p:nvSpPr>
        <p:spPr>
          <a:xfrm>
            <a:off x="1295400" y="4529138"/>
            <a:ext cx="9734550" cy="1357311"/>
          </a:xfrm>
        </p:spPr>
        <p:txBody>
          <a:bodyPr>
            <a:normAutofit/>
          </a:bodyPr>
          <a:lstStyle>
            <a:lvl1pPr algn="ctr">
              <a:lnSpc>
                <a:spcPts val="3200"/>
              </a:lnSpc>
              <a:defRPr sz="2000" b="0"/>
            </a:lvl1pPr>
          </a:lstStyle>
          <a:p>
            <a:pPr lvl="0"/>
            <a:r>
              <a:rPr lang="en-US"/>
              <a:t>Click to edit Master text styles</a:t>
            </a:r>
          </a:p>
        </p:txBody>
      </p:sp>
    </p:spTree>
    <p:extLst>
      <p:ext uri="{BB962C8B-B14F-4D97-AF65-F5344CB8AC3E}">
        <p14:creationId xmlns:p14="http://schemas.microsoft.com/office/powerpoint/2010/main" val="1514056288"/>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userDrawn="1">
  <p:cSld name="Blank 1">
    <p:spTree>
      <p:nvGrpSpPr>
        <p:cNvPr id="1" name=""/>
        <p:cNvGrpSpPr/>
        <p:nvPr/>
      </p:nvGrpSpPr>
      <p:grpSpPr>
        <a:xfrm>
          <a:off x="0" y="0"/>
          <a:ext cx="0" cy="0"/>
          <a:chOff x="0" y="0"/>
          <a:chExt cx="0" cy="0"/>
        </a:xfrm>
      </p:grpSpPr>
    </p:spTree>
    <p:extLst>
      <p:ext uri="{BB962C8B-B14F-4D97-AF65-F5344CB8AC3E}">
        <p14:creationId xmlns:p14="http://schemas.microsoft.com/office/powerpoint/2010/main" val="658707859"/>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userDrawn="1">
  <p:cSld name="Photo Slide_editable_2">
    <p:spTree>
      <p:nvGrpSpPr>
        <p:cNvPr id="1" name=""/>
        <p:cNvGrpSpPr/>
        <p:nvPr/>
      </p:nvGrpSpPr>
      <p:grpSpPr>
        <a:xfrm>
          <a:off x="0" y="0"/>
          <a:ext cx="0" cy="0"/>
          <a:chOff x="0" y="0"/>
          <a:chExt cx="0" cy="0"/>
        </a:xfrm>
      </p:grpSpPr>
      <p:sp>
        <p:nvSpPr>
          <p:cNvPr id="7" name="Picture Placeholder 6"/>
          <p:cNvSpPr>
            <a:spLocks noGrp="1"/>
          </p:cNvSpPr>
          <p:nvPr>
            <p:ph type="pic" sz="quarter" idx="10"/>
          </p:nvPr>
        </p:nvSpPr>
        <p:spPr>
          <a:xfrm>
            <a:off x="5903913" y="0"/>
            <a:ext cx="6284912" cy="6858000"/>
          </a:xfrm>
        </p:spPr>
        <p:txBody>
          <a:bodyPr/>
          <a:lstStyle/>
          <a:p>
            <a:endParaRPr lang="en-US"/>
          </a:p>
        </p:txBody>
      </p:sp>
      <p:sp>
        <p:nvSpPr>
          <p:cNvPr id="2" name="Title 1"/>
          <p:cNvSpPr>
            <a:spLocks noGrp="1"/>
          </p:cNvSpPr>
          <p:nvPr>
            <p:ph type="title"/>
          </p:nvPr>
        </p:nvSpPr>
        <p:spPr>
          <a:xfrm>
            <a:off x="1095375" y="2288223"/>
            <a:ext cx="4462463" cy="1812290"/>
          </a:xfrm>
        </p:spPr>
        <p:txBody>
          <a:bodyPr anchor="b">
            <a:normAutofit/>
          </a:bodyPr>
          <a:lstStyle>
            <a:lvl1pPr>
              <a:lnSpc>
                <a:spcPct val="100000"/>
              </a:lnSpc>
              <a:defRPr sz="2000" b="1">
                <a:solidFill>
                  <a:schemeClr val="accent1"/>
                </a:solidFill>
              </a:defRPr>
            </a:lvl1pPr>
          </a:lstStyle>
          <a:p>
            <a:r>
              <a:rPr lang="en-US"/>
              <a:t>Click to edit Master title style</a:t>
            </a:r>
          </a:p>
        </p:txBody>
      </p:sp>
      <p:sp>
        <p:nvSpPr>
          <p:cNvPr id="3" name="Content Placeholder 2"/>
          <p:cNvSpPr>
            <a:spLocks noGrp="1"/>
          </p:cNvSpPr>
          <p:nvPr>
            <p:ph sz="half" idx="1"/>
          </p:nvPr>
        </p:nvSpPr>
        <p:spPr>
          <a:xfrm>
            <a:off x="1095375" y="4700589"/>
            <a:ext cx="4462463" cy="1471611"/>
          </a:xfrm>
        </p:spPr>
        <p:txBody>
          <a:bodyPr>
            <a:normAutofit/>
          </a:bodyPr>
          <a:lstStyle>
            <a:lvl1pPr>
              <a:defRPr sz="1600"/>
            </a:lvl1pPr>
          </a:lstStyle>
          <a:p>
            <a:pPr lvl="0"/>
            <a:r>
              <a:rPr lang="en-US"/>
              <a:t>Click to edit Master text styles</a:t>
            </a:r>
          </a:p>
        </p:txBody>
      </p:sp>
      <p:pic>
        <p:nvPicPr>
          <p:cNvPr id="5" name="Picture 4"/>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rot="16200000">
            <a:off x="3586225" y="1812691"/>
            <a:ext cx="59027" cy="5108107"/>
          </a:xfrm>
          <a:prstGeom prst="rect">
            <a:avLst/>
          </a:prstGeom>
        </p:spPr>
      </p:pic>
    </p:spTree>
    <p:extLst>
      <p:ext uri="{BB962C8B-B14F-4D97-AF65-F5344CB8AC3E}">
        <p14:creationId xmlns:p14="http://schemas.microsoft.com/office/powerpoint/2010/main" val="1089007935"/>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userDrawn="1">
  <p:cSld name="Thank You 1">
    <p:spTree>
      <p:nvGrpSpPr>
        <p:cNvPr id="1" name=""/>
        <p:cNvGrpSpPr/>
        <p:nvPr/>
      </p:nvGrpSpPr>
      <p:grpSpPr>
        <a:xfrm>
          <a:off x="0" y="0"/>
          <a:ext cx="0" cy="0"/>
          <a:chOff x="0" y="0"/>
          <a:chExt cx="0" cy="0"/>
        </a:xfrm>
      </p:grpSpPr>
      <p:pic>
        <p:nvPicPr>
          <p:cNvPr id="2" name="Picture 1"/>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7" name="Text Placeholder 6"/>
          <p:cNvSpPr>
            <a:spLocks noGrp="1"/>
          </p:cNvSpPr>
          <p:nvPr>
            <p:ph type="body" sz="quarter" idx="10"/>
          </p:nvPr>
        </p:nvSpPr>
        <p:spPr>
          <a:xfrm>
            <a:off x="778543" y="3971175"/>
            <a:ext cx="3344278" cy="1996488"/>
          </a:xfrm>
        </p:spPr>
        <p:txBody>
          <a:bodyPr>
            <a:normAutofit/>
          </a:bodyPr>
          <a:lstStyle>
            <a:lvl1pPr algn="ctr">
              <a:lnSpc>
                <a:spcPts val="2600"/>
              </a:lnSpc>
              <a:defRPr sz="1800">
                <a:solidFill>
                  <a:schemeClr val="bg1"/>
                </a:solidFill>
              </a:defRPr>
            </a:lvl1pPr>
          </a:lstStyle>
          <a:p>
            <a:pPr lvl="0"/>
            <a:r>
              <a:rPr lang="en-US"/>
              <a:t>Click to edit Master text styles</a:t>
            </a:r>
          </a:p>
        </p:txBody>
      </p:sp>
      <p:sp>
        <p:nvSpPr>
          <p:cNvPr id="4" name="TextBox 3"/>
          <p:cNvSpPr txBox="1"/>
          <p:nvPr userDrawn="1"/>
        </p:nvSpPr>
        <p:spPr>
          <a:xfrm>
            <a:off x="838451" y="2983832"/>
            <a:ext cx="3224463" cy="523220"/>
          </a:xfrm>
          <a:prstGeom prst="rect">
            <a:avLst/>
          </a:prstGeom>
          <a:noFill/>
        </p:spPr>
        <p:txBody>
          <a:bodyPr wrap="square" rtlCol="0">
            <a:spAutoFit/>
          </a:bodyPr>
          <a:lstStyle/>
          <a:p>
            <a:pPr algn="ctr"/>
            <a:r>
              <a:rPr lang="en-US" sz="2800" b="0" spc="300">
                <a:solidFill>
                  <a:schemeClr val="bg1"/>
                </a:solidFill>
                <a:latin typeface="Arial" charset="0"/>
                <a:ea typeface="Arial" charset="0"/>
                <a:cs typeface="Arial" charset="0"/>
              </a:rPr>
              <a:t>THANK YOU</a:t>
            </a:r>
          </a:p>
        </p:txBody>
      </p:sp>
    </p:spTree>
    <p:extLst>
      <p:ext uri="{BB962C8B-B14F-4D97-AF65-F5344CB8AC3E}">
        <p14:creationId xmlns:p14="http://schemas.microsoft.com/office/powerpoint/2010/main" val="565436550"/>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matchingName="Title and Content">
  <p:cSld name="2_Title and Content">
    <p:spTree>
      <p:nvGrpSpPr>
        <p:cNvPr id="1" name="Shape 11"/>
        <p:cNvGrpSpPr/>
        <p:nvPr/>
      </p:nvGrpSpPr>
      <p:grpSpPr>
        <a:xfrm>
          <a:off x="0" y="0"/>
          <a:ext cx="0" cy="0"/>
          <a:chOff x="0" y="0"/>
          <a:chExt cx="0" cy="0"/>
        </a:xfrm>
      </p:grpSpPr>
      <p:sp>
        <p:nvSpPr>
          <p:cNvPr id="12" name="Google Shape;12;p3"/>
          <p:cNvSpPr txBox="1">
            <a:spLocks noGrp="1"/>
          </p:cNvSpPr>
          <p:nvPr>
            <p:ph type="title"/>
          </p:nvPr>
        </p:nvSpPr>
        <p:spPr>
          <a:xfrm>
            <a:off x="595313" y="375047"/>
            <a:ext cx="10287000" cy="878681"/>
          </a:xfrm>
          <a:prstGeom prst="rect">
            <a:avLst/>
          </a:prstGeom>
          <a:noFill/>
          <a:ln>
            <a:noFill/>
          </a:ln>
        </p:spPr>
        <p:txBody>
          <a:bodyPr spcFirstLastPara="1" wrap="square" lIns="91425" tIns="45700" rIns="91425" bIns="45700" anchor="t" anchorCtr="0"/>
          <a:lstStyle>
            <a:lvl1pPr marR="0" lvl="0" algn="l" rtl="0">
              <a:spcBef>
                <a:spcPts val="0"/>
              </a:spcBef>
              <a:spcAft>
                <a:spcPts val="0"/>
              </a:spcAft>
              <a:buSzPts val="1400"/>
              <a:buNone/>
              <a:defRPr sz="4219" b="0" i="1" u="none" strike="noStrike" cap="none">
                <a:solidFill>
                  <a:srgbClr val="53585F"/>
                </a:solidFill>
                <a:latin typeface="Trebuchet MS"/>
                <a:ea typeface="Trebuchet MS"/>
                <a:cs typeface="Trebuchet MS"/>
                <a:sym typeface="Trebuchet MS"/>
              </a:defRPr>
            </a:lvl1pPr>
            <a:lvl2pPr marR="0" lvl="1" algn="ctr" rtl="0">
              <a:spcBef>
                <a:spcPts val="0"/>
              </a:spcBef>
              <a:spcAft>
                <a:spcPts val="0"/>
              </a:spcAft>
              <a:buSzPts val="1400"/>
              <a:buNone/>
              <a:defRPr sz="4640" b="1" i="1" u="none" strike="noStrike" cap="none">
                <a:solidFill>
                  <a:srgbClr val="FFFFFF"/>
                </a:solidFill>
                <a:latin typeface="Trebuchet MS"/>
                <a:ea typeface="Trebuchet MS"/>
                <a:cs typeface="Trebuchet MS"/>
                <a:sym typeface="Trebuchet MS"/>
              </a:defRPr>
            </a:lvl2pPr>
            <a:lvl3pPr marR="0" lvl="2" algn="ctr" rtl="0">
              <a:spcBef>
                <a:spcPts val="0"/>
              </a:spcBef>
              <a:spcAft>
                <a:spcPts val="0"/>
              </a:spcAft>
              <a:buSzPts val="1400"/>
              <a:buNone/>
              <a:defRPr sz="4640" b="1" i="1" u="none" strike="noStrike" cap="none">
                <a:solidFill>
                  <a:srgbClr val="FFFFFF"/>
                </a:solidFill>
                <a:latin typeface="Trebuchet MS"/>
                <a:ea typeface="Trebuchet MS"/>
                <a:cs typeface="Trebuchet MS"/>
                <a:sym typeface="Trebuchet MS"/>
              </a:defRPr>
            </a:lvl3pPr>
            <a:lvl4pPr marR="0" lvl="3" algn="ctr" rtl="0">
              <a:spcBef>
                <a:spcPts val="0"/>
              </a:spcBef>
              <a:spcAft>
                <a:spcPts val="0"/>
              </a:spcAft>
              <a:buSzPts val="1400"/>
              <a:buNone/>
              <a:defRPr sz="4640" b="1" i="1" u="none" strike="noStrike" cap="none">
                <a:solidFill>
                  <a:srgbClr val="FFFFFF"/>
                </a:solidFill>
                <a:latin typeface="Trebuchet MS"/>
                <a:ea typeface="Trebuchet MS"/>
                <a:cs typeface="Trebuchet MS"/>
                <a:sym typeface="Trebuchet MS"/>
              </a:defRPr>
            </a:lvl4pPr>
            <a:lvl5pPr marR="0" lvl="4" algn="ctr" rtl="0">
              <a:spcBef>
                <a:spcPts val="0"/>
              </a:spcBef>
              <a:spcAft>
                <a:spcPts val="0"/>
              </a:spcAft>
              <a:buSzPts val="1400"/>
              <a:buNone/>
              <a:defRPr sz="4640" b="1" i="1" u="none" strike="noStrike" cap="none">
                <a:solidFill>
                  <a:srgbClr val="FFFFFF"/>
                </a:solidFill>
                <a:latin typeface="Trebuchet MS"/>
                <a:ea typeface="Trebuchet MS"/>
                <a:cs typeface="Trebuchet MS"/>
                <a:sym typeface="Trebuchet MS"/>
              </a:defRPr>
            </a:lvl5pPr>
            <a:lvl6pPr marR="0" lvl="5" algn="ctr" rtl="0">
              <a:spcBef>
                <a:spcPts val="0"/>
              </a:spcBef>
              <a:spcAft>
                <a:spcPts val="0"/>
              </a:spcAft>
              <a:buSzPts val="1400"/>
              <a:buNone/>
              <a:defRPr sz="4640" b="1" i="1" u="none" strike="noStrike" cap="none">
                <a:solidFill>
                  <a:srgbClr val="FFFFFF"/>
                </a:solidFill>
                <a:latin typeface="Trebuchet MS"/>
                <a:ea typeface="Trebuchet MS"/>
                <a:cs typeface="Trebuchet MS"/>
                <a:sym typeface="Trebuchet MS"/>
              </a:defRPr>
            </a:lvl6pPr>
            <a:lvl7pPr marR="0" lvl="6" algn="ctr" rtl="0">
              <a:spcBef>
                <a:spcPts val="0"/>
              </a:spcBef>
              <a:spcAft>
                <a:spcPts val="0"/>
              </a:spcAft>
              <a:buSzPts val="1400"/>
              <a:buNone/>
              <a:defRPr sz="4640" b="1" i="1" u="none" strike="noStrike" cap="none">
                <a:solidFill>
                  <a:srgbClr val="FFFFFF"/>
                </a:solidFill>
                <a:latin typeface="Trebuchet MS"/>
                <a:ea typeface="Trebuchet MS"/>
                <a:cs typeface="Trebuchet MS"/>
                <a:sym typeface="Trebuchet MS"/>
              </a:defRPr>
            </a:lvl7pPr>
            <a:lvl8pPr marR="0" lvl="7" algn="ctr" rtl="0">
              <a:spcBef>
                <a:spcPts val="0"/>
              </a:spcBef>
              <a:spcAft>
                <a:spcPts val="0"/>
              </a:spcAft>
              <a:buSzPts val="1400"/>
              <a:buNone/>
              <a:defRPr sz="4640" b="1" i="1" u="none" strike="noStrike" cap="none">
                <a:solidFill>
                  <a:srgbClr val="FFFFFF"/>
                </a:solidFill>
                <a:latin typeface="Trebuchet MS"/>
                <a:ea typeface="Trebuchet MS"/>
                <a:cs typeface="Trebuchet MS"/>
                <a:sym typeface="Trebuchet MS"/>
              </a:defRPr>
            </a:lvl8pPr>
            <a:lvl9pPr marR="0" lvl="8" algn="ctr" rtl="0">
              <a:spcBef>
                <a:spcPts val="0"/>
              </a:spcBef>
              <a:spcAft>
                <a:spcPts val="0"/>
              </a:spcAft>
              <a:buSzPts val="1400"/>
              <a:buNone/>
              <a:defRPr sz="4640" b="1" i="1" u="none" strike="noStrike" cap="none">
                <a:solidFill>
                  <a:srgbClr val="FFFFFF"/>
                </a:solidFill>
                <a:latin typeface="Trebuchet MS"/>
                <a:ea typeface="Trebuchet MS"/>
                <a:cs typeface="Trebuchet MS"/>
                <a:sym typeface="Trebuchet MS"/>
              </a:defRPr>
            </a:lvl9pPr>
          </a:lstStyle>
          <a:p>
            <a:endParaRPr/>
          </a:p>
        </p:txBody>
      </p:sp>
      <p:sp>
        <p:nvSpPr>
          <p:cNvPr id="13" name="Google Shape;13;p3"/>
          <p:cNvSpPr txBox="1">
            <a:spLocks noGrp="1"/>
          </p:cNvSpPr>
          <p:nvPr>
            <p:ph type="body" idx="1"/>
          </p:nvPr>
        </p:nvSpPr>
        <p:spPr>
          <a:xfrm>
            <a:off x="610195" y="1339453"/>
            <a:ext cx="10287000" cy="4607719"/>
          </a:xfrm>
          <a:prstGeom prst="rect">
            <a:avLst/>
          </a:prstGeom>
          <a:noFill/>
          <a:ln>
            <a:noFill/>
          </a:ln>
        </p:spPr>
        <p:txBody>
          <a:bodyPr spcFirstLastPara="1" wrap="square" lIns="91425" tIns="45700" rIns="91425" bIns="45700" anchor="t" anchorCtr="0"/>
          <a:lstStyle>
            <a:lvl1pPr marL="321457" marR="0" lvl="0" indent="-160729" algn="l" rtl="0">
              <a:spcBef>
                <a:spcPts val="2953"/>
              </a:spcBef>
              <a:spcAft>
                <a:spcPts val="0"/>
              </a:spcAft>
              <a:buSzPts val="1400"/>
              <a:buNone/>
              <a:defRPr sz="2109" b="0" i="0" u="none" strike="noStrike" cap="none">
                <a:solidFill>
                  <a:srgbClr val="53585F"/>
                </a:solidFill>
                <a:latin typeface="Trebuchet MS"/>
                <a:ea typeface="Trebuchet MS"/>
                <a:cs typeface="Trebuchet MS"/>
                <a:sym typeface="Trebuchet MS"/>
              </a:defRPr>
            </a:lvl1pPr>
            <a:lvl2pPr marL="642915" marR="0" lvl="1" indent="-160729" algn="l" rtl="0">
              <a:spcBef>
                <a:spcPts val="2953"/>
              </a:spcBef>
              <a:spcAft>
                <a:spcPts val="0"/>
              </a:spcAft>
              <a:buSzPts val="1400"/>
              <a:buNone/>
              <a:defRPr sz="2109" b="0" i="0" u="none" strike="noStrike" cap="none">
                <a:solidFill>
                  <a:srgbClr val="53585F"/>
                </a:solidFill>
                <a:latin typeface="Trebuchet MS"/>
                <a:ea typeface="Trebuchet MS"/>
                <a:cs typeface="Trebuchet MS"/>
                <a:sym typeface="Trebuchet MS"/>
              </a:defRPr>
            </a:lvl2pPr>
            <a:lvl3pPr marL="964372" marR="0" lvl="2" indent="-160729" algn="l" rtl="0">
              <a:spcBef>
                <a:spcPts val="2953"/>
              </a:spcBef>
              <a:spcAft>
                <a:spcPts val="0"/>
              </a:spcAft>
              <a:buSzPts val="1400"/>
              <a:buNone/>
              <a:defRPr sz="2109" b="0" i="0" u="none" strike="noStrike" cap="none">
                <a:solidFill>
                  <a:srgbClr val="53585F"/>
                </a:solidFill>
                <a:latin typeface="Trebuchet MS"/>
                <a:ea typeface="Trebuchet MS"/>
                <a:cs typeface="Trebuchet MS"/>
                <a:sym typeface="Trebuchet MS"/>
              </a:defRPr>
            </a:lvl3pPr>
            <a:lvl4pPr marL="1285829" marR="0" lvl="3" indent="-160729" algn="l" rtl="0">
              <a:spcBef>
                <a:spcPts val="2953"/>
              </a:spcBef>
              <a:spcAft>
                <a:spcPts val="0"/>
              </a:spcAft>
              <a:buSzPts val="1400"/>
              <a:buNone/>
              <a:defRPr sz="2109" b="0" i="0" u="none" strike="noStrike" cap="none">
                <a:solidFill>
                  <a:srgbClr val="53585F"/>
                </a:solidFill>
                <a:latin typeface="Trebuchet MS"/>
                <a:ea typeface="Trebuchet MS"/>
                <a:cs typeface="Trebuchet MS"/>
                <a:sym typeface="Trebuchet MS"/>
              </a:defRPr>
            </a:lvl4pPr>
            <a:lvl5pPr marL="1607287" marR="0" lvl="4" indent="-160729" algn="l" rtl="0">
              <a:spcBef>
                <a:spcPts val="2953"/>
              </a:spcBef>
              <a:spcAft>
                <a:spcPts val="0"/>
              </a:spcAft>
              <a:buSzPts val="1400"/>
              <a:buNone/>
              <a:defRPr sz="2109" b="0" i="0" u="none" strike="noStrike" cap="none">
                <a:solidFill>
                  <a:srgbClr val="53585F"/>
                </a:solidFill>
                <a:latin typeface="Trebuchet MS"/>
                <a:ea typeface="Trebuchet MS"/>
                <a:cs typeface="Trebuchet MS"/>
                <a:sym typeface="Trebuchet MS"/>
              </a:defRPr>
            </a:lvl5pPr>
            <a:lvl6pPr marL="1928744" marR="0" lvl="5" indent="-160729" algn="l" rtl="0">
              <a:spcBef>
                <a:spcPts val="2953"/>
              </a:spcBef>
              <a:spcAft>
                <a:spcPts val="0"/>
              </a:spcAft>
              <a:buSzPts val="1400"/>
              <a:buNone/>
              <a:defRPr sz="2109" b="0" i="0" u="none" strike="noStrike" cap="none">
                <a:solidFill>
                  <a:srgbClr val="5C6670"/>
                </a:solidFill>
                <a:latin typeface="Trebuchet MS"/>
                <a:ea typeface="Trebuchet MS"/>
                <a:cs typeface="Trebuchet MS"/>
                <a:sym typeface="Trebuchet MS"/>
              </a:defRPr>
            </a:lvl6pPr>
            <a:lvl7pPr marL="2250201" marR="0" lvl="6" indent="-160729" algn="l" rtl="0">
              <a:spcBef>
                <a:spcPts val="2953"/>
              </a:spcBef>
              <a:spcAft>
                <a:spcPts val="0"/>
              </a:spcAft>
              <a:buSzPts val="1400"/>
              <a:buNone/>
              <a:defRPr sz="2109" b="0" i="0" u="none" strike="noStrike" cap="none">
                <a:solidFill>
                  <a:srgbClr val="5C6670"/>
                </a:solidFill>
                <a:latin typeface="Trebuchet MS"/>
                <a:ea typeface="Trebuchet MS"/>
                <a:cs typeface="Trebuchet MS"/>
                <a:sym typeface="Trebuchet MS"/>
              </a:defRPr>
            </a:lvl7pPr>
            <a:lvl8pPr marL="2571659" marR="0" lvl="7" indent="-160729" algn="l" rtl="0">
              <a:spcBef>
                <a:spcPts val="2953"/>
              </a:spcBef>
              <a:spcAft>
                <a:spcPts val="0"/>
              </a:spcAft>
              <a:buSzPts val="1400"/>
              <a:buNone/>
              <a:defRPr sz="2109" b="0" i="0" u="none" strike="noStrike" cap="none">
                <a:solidFill>
                  <a:srgbClr val="5C6670"/>
                </a:solidFill>
                <a:latin typeface="Trebuchet MS"/>
                <a:ea typeface="Trebuchet MS"/>
                <a:cs typeface="Trebuchet MS"/>
                <a:sym typeface="Trebuchet MS"/>
              </a:defRPr>
            </a:lvl8pPr>
            <a:lvl9pPr marL="2893116" marR="0" lvl="8" indent="-160729" algn="l" rtl="0">
              <a:spcBef>
                <a:spcPts val="2953"/>
              </a:spcBef>
              <a:spcAft>
                <a:spcPts val="0"/>
              </a:spcAft>
              <a:buSzPts val="1400"/>
              <a:buNone/>
              <a:defRPr sz="2109" b="0" i="0" u="none" strike="noStrike" cap="none">
                <a:solidFill>
                  <a:srgbClr val="5C6670"/>
                </a:solidFill>
                <a:latin typeface="Trebuchet MS"/>
                <a:ea typeface="Trebuchet MS"/>
                <a:cs typeface="Trebuchet MS"/>
                <a:sym typeface="Trebuchet MS"/>
              </a:defRPr>
            </a:lvl9pPr>
          </a:lstStyle>
          <a:p>
            <a:endParaRPr/>
          </a:p>
        </p:txBody>
      </p:sp>
    </p:spTree>
    <p:extLst>
      <p:ext uri="{BB962C8B-B14F-4D97-AF65-F5344CB8AC3E}">
        <p14:creationId xmlns:p14="http://schemas.microsoft.com/office/powerpoint/2010/main" val="2856079831"/>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userDrawn="1">
  <p:cSld name="Photo Slide_editable_1">
    <p:spTree>
      <p:nvGrpSpPr>
        <p:cNvPr id="1" name=""/>
        <p:cNvGrpSpPr/>
        <p:nvPr/>
      </p:nvGrpSpPr>
      <p:grpSpPr>
        <a:xfrm>
          <a:off x="0" y="0"/>
          <a:ext cx="0" cy="0"/>
          <a:chOff x="0" y="0"/>
          <a:chExt cx="0" cy="0"/>
        </a:xfrm>
      </p:grpSpPr>
      <p:sp>
        <p:nvSpPr>
          <p:cNvPr id="2" name="Title 1"/>
          <p:cNvSpPr>
            <a:spLocks noGrp="1"/>
          </p:cNvSpPr>
          <p:nvPr>
            <p:ph type="title"/>
          </p:nvPr>
        </p:nvSpPr>
        <p:spPr>
          <a:xfrm>
            <a:off x="6096000" y="945198"/>
            <a:ext cx="4861532" cy="1812290"/>
          </a:xfrm>
        </p:spPr>
        <p:txBody>
          <a:bodyPr anchor="b"/>
          <a:lstStyle>
            <a:lvl1pPr>
              <a:lnSpc>
                <a:spcPts val="3400"/>
              </a:lnSpc>
              <a:defRPr>
                <a:solidFill>
                  <a:schemeClr val="accent1"/>
                </a:solidFill>
              </a:defRPr>
            </a:lvl1pPr>
          </a:lstStyle>
          <a:p>
            <a:r>
              <a:rPr lang="en-US"/>
              <a:t>Click to edit Master title style</a:t>
            </a:r>
          </a:p>
        </p:txBody>
      </p:sp>
      <p:sp>
        <p:nvSpPr>
          <p:cNvPr id="3" name="Content Placeholder 2"/>
          <p:cNvSpPr>
            <a:spLocks noGrp="1"/>
          </p:cNvSpPr>
          <p:nvPr>
            <p:ph sz="half" idx="1"/>
          </p:nvPr>
        </p:nvSpPr>
        <p:spPr>
          <a:xfrm>
            <a:off x="6096000" y="3086101"/>
            <a:ext cx="4861532" cy="2486025"/>
          </a:xfrm>
        </p:spPr>
        <p:txBody>
          <a:bodyPr>
            <a:normAutofit/>
          </a:bodyPr>
          <a:lstStyle>
            <a:lvl1pPr>
              <a:defRPr sz="1600"/>
            </a:lvl1pPr>
          </a:lstStyle>
          <a:p>
            <a:pPr lvl="0"/>
            <a:r>
              <a:rPr lang="en-US"/>
              <a:t>Click to edit Master text styles</a:t>
            </a:r>
          </a:p>
        </p:txBody>
      </p:sp>
      <p:sp>
        <p:nvSpPr>
          <p:cNvPr id="5" name="Slide Number Placeholder 5"/>
          <p:cNvSpPr>
            <a:spLocks noGrp="1"/>
          </p:cNvSpPr>
          <p:nvPr>
            <p:ph type="sldNum" sz="quarter" idx="12"/>
          </p:nvPr>
        </p:nvSpPr>
        <p:spPr>
          <a:xfrm>
            <a:off x="9082087" y="6356350"/>
            <a:ext cx="2743200" cy="365125"/>
          </a:xfrm>
        </p:spPr>
        <p:txBody>
          <a:bodyPr/>
          <a:lstStyle/>
          <a:p>
            <a:fld id="{17DF4567-1C0D-564E-BA68-9AF622E7948C}" type="slidenum">
              <a:rPr lang="en-US" smtClean="0"/>
              <a:t>‹#›</a:t>
            </a:fld>
            <a:endParaRPr lang="en-US"/>
          </a:p>
        </p:txBody>
      </p:sp>
      <p:pic>
        <p:nvPicPr>
          <p:cNvPr id="4" name="Picture 3"/>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5387975" y="-29690"/>
            <a:ext cx="79865" cy="6911439"/>
          </a:xfrm>
          <a:prstGeom prst="rect">
            <a:avLst/>
          </a:prstGeom>
        </p:spPr>
      </p:pic>
      <p:sp>
        <p:nvSpPr>
          <p:cNvPr id="7" name="Picture Placeholder 6"/>
          <p:cNvSpPr>
            <a:spLocks noGrp="1"/>
          </p:cNvSpPr>
          <p:nvPr>
            <p:ph type="pic" sz="quarter" idx="13"/>
          </p:nvPr>
        </p:nvSpPr>
        <p:spPr>
          <a:xfrm>
            <a:off x="0" y="0"/>
            <a:ext cx="5387975" cy="6858000"/>
          </a:xfrm>
        </p:spPr>
        <p:txBody>
          <a:bodyPr/>
          <a:lstStyle/>
          <a:p>
            <a:endParaRPr lang="en-US"/>
          </a:p>
        </p:txBody>
      </p:sp>
    </p:spTree>
    <p:extLst>
      <p:ext uri="{BB962C8B-B14F-4D97-AF65-F5344CB8AC3E}">
        <p14:creationId xmlns:p14="http://schemas.microsoft.com/office/powerpoint/2010/main" val="583957408"/>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userDrawn="1">
  <p:cSld name="Quote">
    <p:spTree>
      <p:nvGrpSpPr>
        <p:cNvPr id="1" name=""/>
        <p:cNvGrpSpPr/>
        <p:nvPr/>
      </p:nvGrpSpPr>
      <p:grpSpPr>
        <a:xfrm>
          <a:off x="0" y="0"/>
          <a:ext cx="0" cy="0"/>
          <a:chOff x="0" y="0"/>
          <a:chExt cx="0" cy="0"/>
        </a:xfrm>
      </p:grpSpPr>
      <p:pic>
        <p:nvPicPr>
          <p:cNvPr id="5" name="Picture 4"/>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2" name="Title 1"/>
          <p:cNvSpPr>
            <a:spLocks noGrp="1"/>
          </p:cNvSpPr>
          <p:nvPr>
            <p:ph type="title" hasCustomPrompt="1"/>
          </p:nvPr>
        </p:nvSpPr>
        <p:spPr>
          <a:xfrm>
            <a:off x="4014788" y="1771649"/>
            <a:ext cx="4162425" cy="2857501"/>
          </a:xfrm>
        </p:spPr>
        <p:txBody>
          <a:bodyPr anchor="t">
            <a:normAutofit/>
          </a:bodyPr>
          <a:lstStyle>
            <a:lvl1pPr algn="ctr">
              <a:lnSpc>
                <a:spcPts val="3600"/>
              </a:lnSpc>
              <a:defRPr sz="2400" b="0">
                <a:solidFill>
                  <a:schemeClr val="accent1"/>
                </a:solidFill>
              </a:defRPr>
            </a:lvl1pPr>
          </a:lstStyle>
          <a:p>
            <a:r>
              <a:rPr lang="en-US"/>
              <a:t>“Click to edit Master title style”</a:t>
            </a:r>
          </a:p>
        </p:txBody>
      </p:sp>
      <p:sp>
        <p:nvSpPr>
          <p:cNvPr id="3" name="Content Placeholder 2"/>
          <p:cNvSpPr>
            <a:spLocks noGrp="1"/>
          </p:cNvSpPr>
          <p:nvPr>
            <p:ph sz="half" idx="1" hasCustomPrompt="1"/>
          </p:nvPr>
        </p:nvSpPr>
        <p:spPr>
          <a:xfrm>
            <a:off x="4513326" y="5400674"/>
            <a:ext cx="3162300" cy="442913"/>
          </a:xfrm>
        </p:spPr>
        <p:txBody>
          <a:bodyPr>
            <a:normAutofit/>
          </a:bodyPr>
          <a:lstStyle>
            <a:lvl1pPr algn="ctr">
              <a:defRPr sz="1600">
                <a:solidFill>
                  <a:schemeClr val="accent2"/>
                </a:solidFill>
              </a:defRPr>
            </a:lvl1pPr>
          </a:lstStyle>
          <a:p>
            <a:pPr lvl="0"/>
            <a:r>
              <a:rPr lang="en-US"/>
              <a:t>—Click to edit Master text styles</a:t>
            </a:r>
          </a:p>
        </p:txBody>
      </p:sp>
    </p:spTree>
    <p:extLst>
      <p:ext uri="{BB962C8B-B14F-4D97-AF65-F5344CB8AC3E}">
        <p14:creationId xmlns:p14="http://schemas.microsoft.com/office/powerpoint/2010/main" val="301213351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21" Type="http://schemas.openxmlformats.org/officeDocument/2006/relationships/slideLayout" Target="../slideLayouts/slideLayout2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F8858473-40AF-4D24-9B36-D5969154362A}" type="datetimeFigureOut">
              <a:rPr lang="en-US" smtClean="0"/>
              <a:t>6/28/2021</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1057CEC0-B757-4080-8905-05136FE95A81}" type="slidenum">
              <a:rPr lang="en-US" smtClean="0"/>
              <a:t>‹#›</a:t>
            </a:fld>
            <a:endParaRPr lang="en-US"/>
          </a:p>
        </p:txBody>
      </p:sp>
    </p:spTree>
    <p:extLst>
      <p:ext uri="{BB962C8B-B14F-4D97-AF65-F5344CB8AC3E}">
        <p14:creationId xmlns:p14="http://schemas.microsoft.com/office/powerpoint/2010/main" val="2737659964"/>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 id="2147483664" r:id="rId16"/>
    <p:sldLayoutId id="2147483665" r:id="rId17"/>
    <p:sldLayoutId id="2147483666" r:id="rId18"/>
    <p:sldLayoutId id="2147483667" r:id="rId19"/>
    <p:sldLayoutId id="2147483668" r:id="rId20"/>
    <p:sldLayoutId id="2147483669" r:id="rId2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xml"/><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3.xml"/></Relationships>
</file>

<file path=ppt/slides/_rels/slide4.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notesSlide" Target="../notesSlides/notesSlide4.xml"/><Relationship Id="rId1" Type="http://schemas.openxmlformats.org/officeDocument/2006/relationships/slideLayout" Target="../slideLayouts/slideLayout14.xml"/></Relationships>
</file>

<file path=ppt/slides/_rels/slide5.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5.xml"/><Relationship Id="rId1" Type="http://schemas.openxmlformats.org/officeDocument/2006/relationships/slideLayout" Target="../slideLayouts/slideLayout13.xml"/></Relationships>
</file>

<file path=ppt/slides/_rels/slide6.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notesSlide" Target="../notesSlides/notesSlide6.xml"/><Relationship Id="rId1" Type="http://schemas.openxmlformats.org/officeDocument/2006/relationships/slideLayout" Target="../slideLayouts/slideLayout13.xml"/><Relationship Id="rId5" Type="http://schemas.openxmlformats.org/officeDocument/2006/relationships/image" Target="../media/image15.jpeg"/><Relationship Id="rId4" Type="http://schemas.openxmlformats.org/officeDocument/2006/relationships/image" Target="../media/image14.png"/></Relationships>
</file>

<file path=ppt/slides/_rels/slide7.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notesSlide" Target="../notesSlides/notesSlide7.xml"/><Relationship Id="rId1" Type="http://schemas.openxmlformats.org/officeDocument/2006/relationships/slideLayout" Target="../slideLayouts/slideLayout13.xml"/></Relationships>
</file>

<file path=ppt/slides/_rels/slide8.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8.xml"/><Relationship Id="rId1" Type="http://schemas.openxmlformats.org/officeDocument/2006/relationships/slideLayout" Target="../slideLayouts/slideLayout13.xml"/></Relationships>
</file>

<file path=ppt/slides/_rels/slide9.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9.xml"/><Relationship Id="rId1" Type="http://schemas.openxmlformats.org/officeDocument/2006/relationships/slideLayout" Target="../slideLayouts/slideLayout13.xml"/></Relationships>
</file>

<file path=ppt/slides/_rels/slide10.xml.rels><?xml version="1.0" encoding="UTF-8" standalone="yes"?>
<Relationships xmlns="http://schemas.openxmlformats.org/package/2006/relationships"><Relationship Id="rId3" Type="http://schemas.openxmlformats.org/officeDocument/2006/relationships/image" Target="../media/image19.jpeg"/><Relationship Id="rId7" Type="http://schemas.openxmlformats.org/officeDocument/2006/relationships/image" Target="../media/image23.png"/><Relationship Id="rId2" Type="http://schemas.openxmlformats.org/officeDocument/2006/relationships/notesSlide" Target="../notesSlides/notesSlide10.xml"/><Relationship Id="rId1" Type="http://schemas.openxmlformats.org/officeDocument/2006/relationships/slideLayout" Target="../slideLayouts/slideLayout15.xml"/><Relationship Id="rId6" Type="http://schemas.openxmlformats.org/officeDocument/2006/relationships/image" Target="../media/image22.jpeg"/><Relationship Id="rId5" Type="http://schemas.openxmlformats.org/officeDocument/2006/relationships/image" Target="../media/image21.jpeg"/><Relationship Id="rId4" Type="http://schemas.openxmlformats.org/officeDocument/2006/relationships/image" Target="../media/image20.jpeg"/></Relationships>
</file>

<file path=ppt/slides/_rels/slide11.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11.xml"/><Relationship Id="rId1" Type="http://schemas.openxmlformats.org/officeDocument/2006/relationships/slideLayout" Target="../slideLayouts/slideLayout16.xml"/><Relationship Id="rId4" Type="http://schemas.openxmlformats.org/officeDocument/2006/relationships/image" Target="../media/image25.png"/></Relationships>
</file>

<file path=ppt/slides/_rels/slide12.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2.xml"/><Relationship Id="rId1" Type="http://schemas.openxmlformats.org/officeDocument/2006/relationships/slideLayout" Target="../slideLayouts/slideLayout14.xml"/></Relationships>
</file>

<file path=ppt/slides/_rels/slide13.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3.xml"/><Relationship Id="rId1" Type="http://schemas.openxmlformats.org/officeDocument/2006/relationships/slideLayout" Target="../slideLayouts/slideLayout14.xml"/></Relationships>
</file>

<file path=ppt/slides/_rels/slide14.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14.xml"/><Relationship Id="rId1" Type="http://schemas.openxmlformats.org/officeDocument/2006/relationships/slideLayout" Target="../slideLayouts/slideLayout17.xml"/></Relationships>
</file>

<file path=ppt/slides/_rels/slide15.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15.xml"/><Relationship Id="rId1" Type="http://schemas.openxmlformats.org/officeDocument/2006/relationships/slideLayout" Target="../slideLayouts/slideLayout13.xml"/></Relationships>
</file>

<file path=ppt/slides/_rels/slide16.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16.xml"/><Relationship Id="rId1" Type="http://schemas.openxmlformats.org/officeDocument/2006/relationships/slideLayout" Target="../slideLayouts/slideLayout13.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18.xml"/></Relationships>
</file>

<file path=ppt/slides/_rels/slide18.xml.rels><?xml version="1.0" encoding="UTF-8" standalone="yes"?>
<Relationships xmlns="http://schemas.openxmlformats.org/package/2006/relationships"><Relationship Id="rId3" Type="http://schemas.openxmlformats.org/officeDocument/2006/relationships/image" Target="../media/image30.jpeg"/><Relationship Id="rId2" Type="http://schemas.openxmlformats.org/officeDocument/2006/relationships/notesSlide" Target="../notesSlides/notesSlide18.xml"/><Relationship Id="rId1" Type="http://schemas.openxmlformats.org/officeDocument/2006/relationships/slideLayout" Target="../slideLayouts/slideLayout13.xml"/><Relationship Id="rId4" Type="http://schemas.openxmlformats.org/officeDocument/2006/relationships/image" Target="../media/image31.jpeg"/></Relationships>
</file>

<file path=ppt/slides/_rels/slide19.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19.xml"/><Relationship Id="rId1" Type="http://schemas.openxmlformats.org/officeDocument/2006/relationships/slideLayout" Target="../slideLayouts/slideLayout19.xml"/></Relationships>
</file>

<file path=ppt/slides/_rels/slide20.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20.xml"/><Relationship Id="rId1" Type="http://schemas.openxmlformats.org/officeDocument/2006/relationships/slideLayout" Target="../slideLayouts/slideLayout19.xml"/><Relationship Id="rId6" Type="http://schemas.openxmlformats.org/officeDocument/2006/relationships/image" Target="../media/image36.png"/><Relationship Id="rId5" Type="http://schemas.openxmlformats.org/officeDocument/2006/relationships/image" Target="../media/image35.png"/><Relationship Id="rId4" Type="http://schemas.openxmlformats.org/officeDocument/2006/relationships/image" Target="../media/image34.png"/></Relationships>
</file>

<file path=ppt/slides/_rels/slide21.xml.rels><?xml version="1.0" encoding="UTF-8" standalone="yes"?>
<Relationships xmlns="http://schemas.openxmlformats.org/package/2006/relationships"><Relationship Id="rId3" Type="http://schemas.openxmlformats.org/officeDocument/2006/relationships/image" Target="../media/image37.jpeg"/><Relationship Id="rId2" Type="http://schemas.openxmlformats.org/officeDocument/2006/relationships/notesSlide" Target="../notesSlides/notesSlide21.xml"/><Relationship Id="rId1" Type="http://schemas.openxmlformats.org/officeDocument/2006/relationships/slideLayout" Target="../slideLayouts/slideLayout13.xml"/></Relationships>
</file>

<file path=ppt/slides/_rels/slide22.xml.rels><?xml version="1.0" encoding="UTF-8" standalone="yes"?>
<Relationships xmlns="http://schemas.openxmlformats.org/package/2006/relationships"><Relationship Id="rId3" Type="http://schemas.openxmlformats.org/officeDocument/2006/relationships/image" Target="../media/image38.jpeg"/><Relationship Id="rId2" Type="http://schemas.openxmlformats.org/officeDocument/2006/relationships/notesSlide" Target="../notesSlides/notesSlide22.xml"/><Relationship Id="rId1" Type="http://schemas.openxmlformats.org/officeDocument/2006/relationships/slideLayout" Target="../slideLayouts/slideLayout13.xml"/><Relationship Id="rId4" Type="http://schemas.openxmlformats.org/officeDocument/2006/relationships/image" Target="../media/image39.jpeg"/></Relationships>
</file>

<file path=ppt/slides/_rels/slide23.xml.rels><?xml version="1.0" encoding="UTF-8" standalone="yes"?>
<Relationships xmlns="http://schemas.openxmlformats.org/package/2006/relationships"><Relationship Id="rId3" Type="http://schemas.openxmlformats.org/officeDocument/2006/relationships/image" Target="../media/image40.jpeg"/><Relationship Id="rId2" Type="http://schemas.openxmlformats.org/officeDocument/2006/relationships/notesSlide" Target="../notesSlides/notesSlide23.xml"/><Relationship Id="rId1" Type="http://schemas.openxmlformats.org/officeDocument/2006/relationships/slideLayout" Target="../slideLayouts/slideLayout13.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13.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5.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13.xml"/></Relationships>
</file>

<file path=ppt/slides/_rels/slide27.xml.rels><?xml version="1.0" encoding="UTF-8" standalone="yes"?>
<Relationships xmlns="http://schemas.openxmlformats.org/package/2006/relationships"><Relationship Id="rId3" Type="http://schemas.openxmlformats.org/officeDocument/2006/relationships/image" Target="../media/image41.jpeg"/><Relationship Id="rId2" Type="http://schemas.openxmlformats.org/officeDocument/2006/relationships/notesSlide" Target="../notesSlides/notesSlide27.xml"/><Relationship Id="rId1" Type="http://schemas.openxmlformats.org/officeDocument/2006/relationships/slideLayout" Target="../slideLayouts/slideLayout5.xml"/></Relationships>
</file>

<file path=ppt/slides/_rels/slide28.xml.rels><?xml version="1.0" encoding="UTF-8" standalone="yes"?>
<Relationships xmlns="http://schemas.openxmlformats.org/package/2006/relationships"><Relationship Id="rId3" Type="http://schemas.openxmlformats.org/officeDocument/2006/relationships/notesSlide" Target="../notesSlides/notesSlide28.xml"/><Relationship Id="rId2" Type="http://schemas.openxmlformats.org/officeDocument/2006/relationships/slideLayout" Target="../slideLayouts/slideLayout13.xml"/><Relationship Id="rId1" Type="http://schemas.openxmlformats.org/officeDocument/2006/relationships/video" Target="https://www.youtube.com/embed/AQ-HJxw0HZo" TargetMode="External"/><Relationship Id="rId4" Type="http://schemas.openxmlformats.org/officeDocument/2006/relationships/image" Target="../media/image42.jpeg"/></Relationships>
</file>

<file path=ppt/slides/_rels/slide29.xml.rels><?xml version="1.0" encoding="UTF-8" standalone="yes"?>
<Relationships xmlns="http://schemas.openxmlformats.org/package/2006/relationships"><Relationship Id="rId3" Type="http://schemas.openxmlformats.org/officeDocument/2006/relationships/image" Target="../media/image43.jpeg"/><Relationship Id="rId2" Type="http://schemas.openxmlformats.org/officeDocument/2006/relationships/notesSlide" Target="../notesSlides/notesSlide29.xml"/><Relationship Id="rId1" Type="http://schemas.openxmlformats.org/officeDocument/2006/relationships/slideLayout" Target="../slideLayouts/slideLayout13.xml"/></Relationships>
</file>

<file path=ppt/slides/_rels/slide30.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30.xml"/><Relationship Id="rId1" Type="http://schemas.openxmlformats.org/officeDocument/2006/relationships/slideLayout" Target="../slideLayouts/slideLayout13.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31.xml.rels><?xml version="1.0" encoding="UTF-8" standalone="yes"?>
<Relationships xmlns="http://schemas.openxmlformats.org/package/2006/relationships"><Relationship Id="rId3" Type="http://schemas.openxmlformats.org/officeDocument/2006/relationships/image" Target="../media/image44.jpeg"/><Relationship Id="rId2" Type="http://schemas.openxmlformats.org/officeDocument/2006/relationships/notesSlide" Target="../notesSlides/notesSlide31.xml"/><Relationship Id="rId1" Type="http://schemas.openxmlformats.org/officeDocument/2006/relationships/slideLayout" Target="../slideLayouts/slideLayout20.xml"/></Relationships>
</file>

<file path=ppt/slides/_rels/slide32.xml.rels><?xml version="1.0" encoding="UTF-8" standalone="yes"?>
<Relationships xmlns="http://schemas.openxmlformats.org/package/2006/relationships"><Relationship Id="rId3" Type="http://schemas.openxmlformats.org/officeDocument/2006/relationships/image" Target="../media/image45.gif"/><Relationship Id="rId2" Type="http://schemas.openxmlformats.org/officeDocument/2006/relationships/notesSlide" Target="../notesSlides/notesSlide32.xml"/><Relationship Id="rId1" Type="http://schemas.openxmlformats.org/officeDocument/2006/relationships/slideLayout" Target="../slideLayouts/slideLayout13.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33.xml"/><Relationship Id="rId1" Type="http://schemas.openxmlformats.org/officeDocument/2006/relationships/slideLayout" Target="../slideLayouts/slideLayout21.xml"/></Relationships>
</file>

<file path=ppt/slides/_rels/slide34.xml.rels><?xml version="1.0" encoding="UTF-8" standalone="yes"?>
<Relationships xmlns="http://schemas.openxmlformats.org/package/2006/relationships"><Relationship Id="rId3" Type="http://schemas.openxmlformats.org/officeDocument/2006/relationships/image" Target="../media/image46.png"/><Relationship Id="rId2" Type="http://schemas.openxmlformats.org/officeDocument/2006/relationships/notesSlide" Target="../notesSlides/notesSlide34.xml"/><Relationship Id="rId1" Type="http://schemas.openxmlformats.org/officeDocument/2006/relationships/slideLayout" Target="../slideLayouts/slideLayout14.xml"/></Relationships>
</file>

<file path=ppt/slides/_rels/slide35.xml.rels><?xml version="1.0" encoding="UTF-8" standalone="yes"?>
<Relationships xmlns="http://schemas.openxmlformats.org/package/2006/relationships"><Relationship Id="rId3" Type="http://schemas.openxmlformats.org/officeDocument/2006/relationships/hyperlink" Target="https://co.cookingmatters.org/stretching-food-resources-covid19" TargetMode="External"/><Relationship Id="rId2" Type="http://schemas.openxmlformats.org/officeDocument/2006/relationships/notesSlide" Target="../notesSlides/notesSlide35.xml"/><Relationship Id="rId1" Type="http://schemas.openxmlformats.org/officeDocument/2006/relationships/slideLayout" Target="../slideLayouts/slideLayout13.xml"/><Relationship Id="rId4" Type="http://schemas.openxmlformats.org/officeDocument/2006/relationships/image" Target="../media/image47.jpeg"/></Relationships>
</file>

<file path=ppt/slides/_rels/slide36.xml.rels><?xml version="1.0" encoding="UTF-8" standalone="yes"?>
<Relationships xmlns="http://schemas.openxmlformats.org/package/2006/relationships"><Relationship Id="rId2" Type="http://schemas.openxmlformats.org/officeDocument/2006/relationships/notesSlide" Target="../notesSlides/notesSlide36.xml"/><Relationship Id="rId1" Type="http://schemas.openxmlformats.org/officeDocument/2006/relationships/slideLayout" Target="../slideLayouts/slideLayout13.xml"/></Relationships>
</file>

<file path=ppt/slides/_rels/slide37.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notesSlide" Target="../notesSlides/notesSlide37.xml"/><Relationship Id="rId1" Type="http://schemas.openxmlformats.org/officeDocument/2006/relationships/slideLayout" Target="../slideLayouts/slideLayout16.xml"/><Relationship Id="rId5" Type="http://schemas.openxmlformats.org/officeDocument/2006/relationships/image" Target="../media/image50.png"/><Relationship Id="rId4" Type="http://schemas.openxmlformats.org/officeDocument/2006/relationships/image" Target="../media/image49.jpe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081238" y="3209"/>
            <a:ext cx="3721768" cy="1992430"/>
          </a:xfrm>
        </p:spPr>
        <p:txBody>
          <a:bodyPr>
            <a:normAutofit/>
          </a:bodyPr>
          <a:lstStyle/>
          <a:p>
            <a:pPr algn="ctr"/>
            <a:r>
              <a:rPr lang="en-US" sz="2900">
                <a:latin typeface="+mj-lt"/>
              </a:rPr>
              <a:t>Cooking Matters for Child Care Professionals</a:t>
            </a:r>
          </a:p>
        </p:txBody>
      </p:sp>
      <p:sp>
        <p:nvSpPr>
          <p:cNvPr id="3" name="Subtitle 2"/>
          <p:cNvSpPr>
            <a:spLocks noGrp="1"/>
          </p:cNvSpPr>
          <p:nvPr>
            <p:ph type="subTitle" idx="1"/>
          </p:nvPr>
        </p:nvSpPr>
        <p:spPr>
          <a:xfrm>
            <a:off x="721896" y="3794543"/>
            <a:ext cx="4219072" cy="1124368"/>
          </a:xfrm>
        </p:spPr>
        <p:txBody>
          <a:bodyPr>
            <a:noAutofit/>
          </a:bodyPr>
          <a:lstStyle/>
          <a:p>
            <a:pPr algn="ctr"/>
            <a:r>
              <a:rPr lang="en-US" sz="4000">
                <a:latin typeface="+mj-lt"/>
              </a:rPr>
              <a:t>Creating Positive Mealtime Attitudes </a:t>
            </a:r>
          </a:p>
        </p:txBody>
      </p:sp>
      <p:sp>
        <p:nvSpPr>
          <p:cNvPr id="5" name="Rectangle 4">
            <a:extLst>
              <a:ext uri="{FF2B5EF4-FFF2-40B4-BE49-F238E27FC236}">
                <a16:creationId xmlns:a16="http://schemas.microsoft.com/office/drawing/2014/main" id="{A06F6F0E-040E-4A79-828D-67E652F9EAF0}"/>
              </a:ext>
            </a:extLst>
          </p:cNvPr>
          <p:cNvSpPr/>
          <p:nvPr/>
        </p:nvSpPr>
        <p:spPr>
          <a:xfrm>
            <a:off x="9250532" y="5513162"/>
            <a:ext cx="2743200" cy="1216112"/>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26" name="Picture 5" descr="https://www.nokidhungry.org/sites/default/files/2020-04/cookingmatters2020-eSig.png">
            <a:extLst>
              <a:ext uri="{FF2B5EF4-FFF2-40B4-BE49-F238E27FC236}">
                <a16:creationId xmlns:a16="http://schemas.microsoft.com/office/drawing/2014/main" id="{B667EAB0-471B-4A96-AB48-B28059A9415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385129" y="5593392"/>
            <a:ext cx="3581970" cy="105565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24431443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F3A642AA-F79A-4760-8EFF-B58B8CE6E32A}"/>
              </a:ext>
            </a:extLst>
          </p:cNvPr>
          <p:cNvSpPr>
            <a:spLocks noGrp="1"/>
          </p:cNvSpPr>
          <p:nvPr>
            <p:ph type="title"/>
          </p:nvPr>
        </p:nvSpPr>
        <p:spPr/>
        <p:txBody>
          <a:bodyPr/>
          <a:lstStyle/>
          <a:p>
            <a:r>
              <a:rPr lang="en-US"/>
              <a:t>Welcome!</a:t>
            </a:r>
          </a:p>
        </p:txBody>
      </p:sp>
      <p:sp>
        <p:nvSpPr>
          <p:cNvPr id="6" name="Text Placeholder 5">
            <a:extLst>
              <a:ext uri="{FF2B5EF4-FFF2-40B4-BE49-F238E27FC236}">
                <a16:creationId xmlns:a16="http://schemas.microsoft.com/office/drawing/2014/main" id="{2603BA69-69E7-492E-A0E9-E52E2D5CF123}"/>
              </a:ext>
            </a:extLst>
          </p:cNvPr>
          <p:cNvSpPr>
            <a:spLocks noGrp="1"/>
          </p:cNvSpPr>
          <p:nvPr>
            <p:ph type="body" sz="quarter" idx="13"/>
          </p:nvPr>
        </p:nvSpPr>
        <p:spPr>
          <a:xfrm>
            <a:off x="1716881" y="2028826"/>
            <a:ext cx="8758238" cy="2971800"/>
          </a:xfrm>
        </p:spPr>
        <p:txBody>
          <a:bodyPr vert="horz" lIns="91440" tIns="45720" rIns="91440" bIns="45720" rtlCol="0" anchor="t">
            <a:normAutofit/>
          </a:bodyPr>
          <a:lstStyle/>
          <a:p>
            <a:pPr marL="285750" indent="-285750">
              <a:lnSpc>
                <a:spcPct val="100000"/>
              </a:lnSpc>
              <a:buFont typeface="Arial" panose="020B0604020202020204" pitchFamily="34" charset="0"/>
              <a:buChar char="•"/>
            </a:pPr>
            <a:r>
              <a:rPr lang="en-US" sz="1800">
                <a:solidFill>
                  <a:srgbClr val="414141"/>
                </a:solidFill>
                <a:latin typeface="Arial"/>
                <a:cs typeface="Arial"/>
              </a:rPr>
              <a:t>Introduction</a:t>
            </a:r>
          </a:p>
          <a:p>
            <a:pPr marL="285750" indent="-285750">
              <a:lnSpc>
                <a:spcPct val="100000"/>
              </a:lnSpc>
              <a:buFont typeface="Arial" panose="020B0604020202020204" pitchFamily="34" charset="0"/>
              <a:buChar char="•"/>
            </a:pPr>
            <a:r>
              <a:rPr lang="en-US" sz="1800">
                <a:solidFill>
                  <a:srgbClr val="414141"/>
                </a:solidFill>
                <a:latin typeface="Arial"/>
                <a:cs typeface="Arial"/>
              </a:rPr>
              <a:t>Expectations – please participate!</a:t>
            </a:r>
          </a:p>
          <a:p>
            <a:pPr marL="285750" indent="-285750">
              <a:lnSpc>
                <a:spcPct val="100000"/>
              </a:lnSpc>
              <a:buFont typeface="Arial" panose="020B0604020202020204" pitchFamily="34" charset="0"/>
              <a:buChar char="•"/>
            </a:pPr>
            <a:r>
              <a:rPr lang="en-US" sz="1800">
                <a:latin typeface="Arial"/>
                <a:cs typeface="Arial"/>
              </a:rPr>
              <a:t>Online Logistics </a:t>
            </a:r>
          </a:p>
          <a:p>
            <a:pPr marL="285750" indent="-285750">
              <a:lnSpc>
                <a:spcPct val="100000"/>
              </a:lnSpc>
              <a:buFont typeface="Arial" panose="020B0604020202020204" pitchFamily="34" charset="0"/>
              <a:buChar char="•"/>
            </a:pPr>
            <a:r>
              <a:rPr lang="en-US" sz="1800">
                <a:solidFill>
                  <a:srgbClr val="414141"/>
                </a:solidFill>
                <a:latin typeface="Arial"/>
                <a:cs typeface="Arial"/>
              </a:rPr>
              <a:t>Let's get to know each other! – Please share: </a:t>
            </a:r>
          </a:p>
          <a:p>
            <a:pPr marL="742950" lvl="1" indent="-285750">
              <a:lnSpc>
                <a:spcPct val="100000"/>
              </a:lnSpc>
            </a:pPr>
            <a:r>
              <a:rPr lang="en-US" sz="1800">
                <a:solidFill>
                  <a:srgbClr val="414141"/>
                </a:solidFill>
                <a:latin typeface="Arial"/>
                <a:cs typeface="Arial"/>
              </a:rPr>
              <a:t>What ages of children are in your care?</a:t>
            </a:r>
          </a:p>
          <a:p>
            <a:pPr marL="742950" lvl="1" indent="-285750">
              <a:lnSpc>
                <a:spcPct val="100000"/>
              </a:lnSpc>
            </a:pPr>
            <a:r>
              <a:rPr lang="en-US" sz="1800">
                <a:solidFill>
                  <a:srgbClr val="414141"/>
                </a:solidFill>
                <a:latin typeface="Arial"/>
                <a:cs typeface="Arial"/>
              </a:rPr>
              <a:t>What is going well with mealtimes or child nutrition? </a:t>
            </a:r>
          </a:p>
          <a:p>
            <a:pPr marL="742950" lvl="1" indent="-285750">
              <a:lnSpc>
                <a:spcPct val="100000"/>
              </a:lnSpc>
            </a:pPr>
            <a:r>
              <a:rPr lang="en-US" sz="1800">
                <a:solidFill>
                  <a:srgbClr val="414141"/>
                </a:solidFill>
                <a:latin typeface="Arial"/>
                <a:cs typeface="Arial"/>
              </a:rPr>
              <a:t>What is a challenge(s) you face?</a:t>
            </a:r>
          </a:p>
        </p:txBody>
      </p:sp>
    </p:spTree>
    <p:extLst>
      <p:ext uri="{BB962C8B-B14F-4D97-AF65-F5344CB8AC3E}">
        <p14:creationId xmlns:p14="http://schemas.microsoft.com/office/powerpoint/2010/main" val="73775442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Objectives</a:t>
            </a:r>
          </a:p>
        </p:txBody>
      </p:sp>
      <p:sp>
        <p:nvSpPr>
          <p:cNvPr id="3" name="Slide Number Placeholder 2"/>
          <p:cNvSpPr>
            <a:spLocks noGrp="1"/>
          </p:cNvSpPr>
          <p:nvPr>
            <p:ph type="sldNum" sz="quarter" idx="12"/>
          </p:nvPr>
        </p:nvSpPr>
        <p:spPr/>
        <p:txBody>
          <a:bodyPr/>
          <a:lstStyle/>
          <a:p>
            <a:fld id="{17DF4567-1C0D-564E-BA68-9AF622E7948C}" type="slidenum">
              <a:rPr lang="en-US" smtClean="0"/>
              <a:t>3</a:t>
            </a:fld>
            <a:endParaRPr lang="en-US"/>
          </a:p>
        </p:txBody>
      </p:sp>
      <p:sp>
        <p:nvSpPr>
          <p:cNvPr id="4" name="Text Placeholder 3"/>
          <p:cNvSpPr>
            <a:spLocks noGrp="1"/>
          </p:cNvSpPr>
          <p:nvPr>
            <p:ph type="body" sz="quarter" idx="13"/>
          </p:nvPr>
        </p:nvSpPr>
        <p:spPr/>
        <p:txBody>
          <a:bodyPr/>
          <a:lstStyle/>
          <a:p>
            <a:pPr marL="171450" indent="-171450">
              <a:buFont typeface="Arial" panose="020B0604020202020204" pitchFamily="34" charset="0"/>
              <a:buChar char="•"/>
            </a:pPr>
            <a:r>
              <a:rPr lang="en-US"/>
              <a:t>Practice creating mealtime rituals as a way to build healthy eating habits</a:t>
            </a:r>
          </a:p>
          <a:p>
            <a:pPr marL="171450" indent="-171450">
              <a:buFont typeface="Arial" panose="020B0604020202020204" pitchFamily="34" charset="0"/>
              <a:buChar char="•"/>
            </a:pPr>
            <a:r>
              <a:rPr lang="en-US"/>
              <a:t>Discuss mealtime attitudes and behaviors they can model for the children in their care</a:t>
            </a:r>
          </a:p>
          <a:p>
            <a:pPr marL="171450" indent="-171450">
              <a:buFont typeface="Arial" panose="020B0604020202020204" pitchFamily="34" charset="0"/>
              <a:buChar char="•"/>
            </a:pPr>
            <a:r>
              <a:rPr lang="en-US"/>
              <a:t>Practice using helpful phrases to support healthy food choices</a:t>
            </a:r>
          </a:p>
          <a:p>
            <a:pPr marL="0" indent="0">
              <a:buNone/>
            </a:pPr>
            <a:endParaRPr lang="en-US"/>
          </a:p>
        </p:txBody>
      </p:sp>
    </p:spTree>
    <p:extLst>
      <p:ext uri="{BB962C8B-B14F-4D97-AF65-F5344CB8AC3E}">
        <p14:creationId xmlns:p14="http://schemas.microsoft.com/office/powerpoint/2010/main" val="56143409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normAutofit fontScale="90000"/>
          </a:bodyPr>
          <a:lstStyle/>
          <a:p>
            <a:pPr defTabSz="938083">
              <a:defRPr/>
            </a:pPr>
            <a:r>
              <a:rPr lang="en-US" sz="2800" b="0"/>
              <a:t>The early years of a child’s life are key for later health and development. </a:t>
            </a:r>
          </a:p>
        </p:txBody>
      </p:sp>
      <p:sp>
        <p:nvSpPr>
          <p:cNvPr id="6" name="Text Placeholder 5"/>
          <p:cNvSpPr>
            <a:spLocks noGrp="1"/>
          </p:cNvSpPr>
          <p:nvPr>
            <p:ph type="body" sz="quarter" idx="10"/>
          </p:nvPr>
        </p:nvSpPr>
        <p:spPr/>
        <p:txBody>
          <a:bodyPr/>
          <a:lstStyle/>
          <a:p>
            <a:endParaRPr lang="en-US"/>
          </a:p>
        </p:txBody>
      </p:sp>
      <p:sp>
        <p:nvSpPr>
          <p:cNvPr id="3" name="Slide Number Placeholder 2"/>
          <p:cNvSpPr>
            <a:spLocks noGrp="1"/>
          </p:cNvSpPr>
          <p:nvPr>
            <p:ph type="sldNum" sz="quarter" idx="4294967295"/>
          </p:nvPr>
        </p:nvSpPr>
        <p:spPr>
          <a:xfrm>
            <a:off x="9448800" y="6356350"/>
            <a:ext cx="2743200" cy="365125"/>
          </a:xfrm>
        </p:spPr>
        <p:txBody>
          <a:bodyPr/>
          <a:lstStyle/>
          <a:p>
            <a:fld id="{17DF4567-1C0D-564E-BA68-9AF622E7948C}" type="slidenum">
              <a:rPr lang="en-US" smtClean="0"/>
              <a:t>4</a:t>
            </a:fld>
            <a:endParaRPr lang="en-US"/>
          </a:p>
        </p:txBody>
      </p:sp>
      <p:pic>
        <p:nvPicPr>
          <p:cNvPr id="7" name="Picture 6" descr="Science says: eat with your kids"/>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782989" y="1170408"/>
            <a:ext cx="6409011" cy="4269476"/>
          </a:xfrm>
          <a:prstGeom prst="rect">
            <a:avLst/>
          </a:prstGeom>
        </p:spPr>
      </p:pic>
    </p:spTree>
    <p:extLst>
      <p:ext uri="{BB962C8B-B14F-4D97-AF65-F5344CB8AC3E}">
        <p14:creationId xmlns:p14="http://schemas.microsoft.com/office/powerpoint/2010/main" val="197540705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31050" y="230188"/>
            <a:ext cx="6927150" cy="941387"/>
          </a:xfrm>
        </p:spPr>
        <p:txBody>
          <a:bodyPr/>
          <a:lstStyle/>
          <a:p>
            <a:r>
              <a:rPr lang="en-US"/>
              <a:t>Early Food Experiences</a:t>
            </a:r>
          </a:p>
        </p:txBody>
      </p:sp>
      <p:sp>
        <p:nvSpPr>
          <p:cNvPr id="3" name="Content Placeholder 2"/>
          <p:cNvSpPr>
            <a:spLocks noGrp="1"/>
          </p:cNvSpPr>
          <p:nvPr>
            <p:ph type="body" sz="quarter" idx="13"/>
          </p:nvPr>
        </p:nvSpPr>
        <p:spPr>
          <a:xfrm>
            <a:off x="1358900" y="1171576"/>
            <a:ext cx="2579852" cy="5140324"/>
          </a:xfrm>
        </p:spPr>
        <p:txBody>
          <a:bodyPr>
            <a:normAutofit/>
          </a:bodyPr>
          <a:lstStyle/>
          <a:p>
            <a:r>
              <a:rPr lang="en-US"/>
              <a:t>Not only genes, but also </a:t>
            </a:r>
            <a:r>
              <a:rPr lang="en-US" b="1"/>
              <a:t>early experiences and interactions</a:t>
            </a:r>
            <a:r>
              <a:rPr lang="en-US"/>
              <a:t> influence brain development</a:t>
            </a:r>
          </a:p>
          <a:p>
            <a:endParaRPr lang="en-US"/>
          </a:p>
          <a:p>
            <a:r>
              <a:rPr lang="en-US"/>
              <a:t>Use these early years to form strong brain circuits around healthy eating, so that we don’t have to “fix” them later. </a:t>
            </a:r>
          </a:p>
          <a:p>
            <a:endParaRPr lang="en-US"/>
          </a:p>
        </p:txBody>
      </p:sp>
      <p:sp>
        <p:nvSpPr>
          <p:cNvPr id="8" name="Rectangle 7"/>
          <p:cNvSpPr/>
          <p:nvPr/>
        </p:nvSpPr>
        <p:spPr>
          <a:xfrm>
            <a:off x="7185534" y="4108200"/>
            <a:ext cx="4519448" cy="568335"/>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9" name="Picture 2" descr="https://46y5eh11fhgw3ve3ytpwxt9r-wpengine.netdna-ssl.com/wp-content/uploads/2016/05/HCDC_Levitt-Plasticity-Curve_SHAR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990381" y="1001710"/>
            <a:ext cx="7803502" cy="548799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4997823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t>Essentials for Childhood</a:t>
            </a:r>
          </a:p>
        </p:txBody>
      </p:sp>
      <p:sp>
        <p:nvSpPr>
          <p:cNvPr id="3" name="Text Placeholder 2"/>
          <p:cNvSpPr>
            <a:spLocks noGrp="1"/>
          </p:cNvSpPr>
          <p:nvPr>
            <p:ph type="body" sz="quarter" idx="13"/>
          </p:nvPr>
        </p:nvSpPr>
        <p:spPr>
          <a:xfrm>
            <a:off x="1600200" y="2214563"/>
            <a:ext cx="8758238" cy="1042987"/>
          </a:xfrm>
        </p:spPr>
        <p:txBody>
          <a:bodyPr>
            <a:normAutofit/>
          </a:bodyPr>
          <a:lstStyle/>
          <a:p>
            <a:r>
              <a:rPr lang="en-US" b="1"/>
              <a:t>Three critical qualities of relationships</a:t>
            </a:r>
          </a:p>
        </p:txBody>
      </p:sp>
      <p:sp>
        <p:nvSpPr>
          <p:cNvPr id="4" name="Slide Number Placeholder 3"/>
          <p:cNvSpPr>
            <a:spLocks noGrp="1"/>
          </p:cNvSpPr>
          <p:nvPr>
            <p:ph type="sldNum" sz="quarter" idx="12"/>
          </p:nvPr>
        </p:nvSpPr>
        <p:spPr/>
        <p:txBody>
          <a:bodyPr/>
          <a:lstStyle/>
          <a:p>
            <a:fld id="{17DF4567-1C0D-564E-BA68-9AF622E7948C}" type="slidenum">
              <a:rPr lang="en-US" smtClean="0"/>
              <a:t>6</a:t>
            </a:fld>
            <a:endParaRPr lang="en-US"/>
          </a:p>
        </p:txBody>
      </p:sp>
      <p:sp>
        <p:nvSpPr>
          <p:cNvPr id="5" name="Text Placeholder 2"/>
          <p:cNvSpPr txBox="1">
            <a:spLocks/>
          </p:cNvSpPr>
          <p:nvPr/>
        </p:nvSpPr>
        <p:spPr>
          <a:xfrm>
            <a:off x="2313617" y="4541392"/>
            <a:ext cx="691294" cy="672546"/>
          </a:xfrm>
          <a:prstGeom prst="rect">
            <a:avLst/>
          </a:prstGeom>
        </p:spPr>
        <p:txBody>
          <a:bodyPr vert="horz" lIns="91440" tIns="45720" rIns="91440" bIns="45720" rtlCol="0">
            <a:normAutofit/>
          </a:bodyPr>
          <a:lstStyle>
            <a:lvl1pPr marL="0" indent="0" algn="l" defTabSz="914400" rtl="0" eaLnBrk="1" latinLnBrk="0" hangingPunct="1">
              <a:lnSpc>
                <a:spcPts val="2800"/>
              </a:lnSpc>
              <a:spcBef>
                <a:spcPts val="0"/>
              </a:spcBef>
              <a:spcAft>
                <a:spcPts val="1000"/>
              </a:spcAft>
              <a:buFont typeface="Arial"/>
              <a:buNone/>
              <a:defRPr sz="1600" kern="1200" baseline="0">
                <a:solidFill>
                  <a:schemeClr val="tx1"/>
                </a:solidFill>
                <a:latin typeface="Arial" charset="0"/>
                <a:ea typeface="Arial" charset="0"/>
                <a:cs typeface="Arial" charset="0"/>
              </a:defRPr>
            </a:lvl1pPr>
            <a:lvl2pPr marL="457200" indent="0" algn="l" defTabSz="914400" rtl="0" eaLnBrk="1" latinLnBrk="0" hangingPunct="1">
              <a:lnSpc>
                <a:spcPct val="90000"/>
              </a:lnSpc>
              <a:spcBef>
                <a:spcPts val="500"/>
              </a:spcBef>
              <a:buFont typeface="Arial"/>
              <a:buNone/>
              <a:defRPr sz="2400" kern="1200">
                <a:solidFill>
                  <a:schemeClr val="tx1"/>
                </a:solidFill>
                <a:latin typeface="Arial" charset="0"/>
                <a:ea typeface="Arial" charset="0"/>
                <a:cs typeface="Arial" charset="0"/>
              </a:defRPr>
            </a:lvl2pPr>
            <a:lvl3pPr marL="914400" indent="0" algn="l"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3pPr>
            <a:lvl4pPr marL="13716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4pPr>
            <a:lvl5pPr marL="18288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a:lnSpc>
                <a:spcPts val="2200"/>
              </a:lnSpc>
            </a:pPr>
            <a:r>
              <a:rPr lang="en-US"/>
              <a:t>Safe</a:t>
            </a:r>
          </a:p>
        </p:txBody>
      </p:sp>
      <p:sp>
        <p:nvSpPr>
          <p:cNvPr id="14" name="Text Placeholder 2"/>
          <p:cNvSpPr txBox="1">
            <a:spLocks/>
          </p:cNvSpPr>
          <p:nvPr/>
        </p:nvSpPr>
        <p:spPr>
          <a:xfrm>
            <a:off x="5249353" y="4536495"/>
            <a:ext cx="798178" cy="685800"/>
          </a:xfrm>
          <a:prstGeom prst="rect">
            <a:avLst/>
          </a:prstGeom>
        </p:spPr>
        <p:txBody>
          <a:bodyPr vert="horz" lIns="91440" tIns="45720" rIns="91440" bIns="45720" rtlCol="0">
            <a:normAutofit/>
          </a:bodyPr>
          <a:lstStyle>
            <a:lvl1pPr marL="0" indent="0" algn="l" defTabSz="914400" rtl="0" eaLnBrk="1" latinLnBrk="0" hangingPunct="1">
              <a:lnSpc>
                <a:spcPts val="2800"/>
              </a:lnSpc>
              <a:spcBef>
                <a:spcPts val="0"/>
              </a:spcBef>
              <a:spcAft>
                <a:spcPts val="1000"/>
              </a:spcAft>
              <a:buFont typeface="Arial"/>
              <a:buNone/>
              <a:defRPr sz="1600" kern="1200" baseline="0">
                <a:solidFill>
                  <a:schemeClr val="tx1"/>
                </a:solidFill>
                <a:latin typeface="Arial" charset="0"/>
                <a:ea typeface="Arial" charset="0"/>
                <a:cs typeface="Arial" charset="0"/>
              </a:defRPr>
            </a:lvl1pPr>
            <a:lvl2pPr marL="457200" indent="0" algn="l" defTabSz="914400" rtl="0" eaLnBrk="1" latinLnBrk="0" hangingPunct="1">
              <a:lnSpc>
                <a:spcPct val="90000"/>
              </a:lnSpc>
              <a:spcBef>
                <a:spcPts val="500"/>
              </a:spcBef>
              <a:buFont typeface="Arial"/>
              <a:buNone/>
              <a:defRPr sz="2400" kern="1200">
                <a:solidFill>
                  <a:schemeClr val="tx1"/>
                </a:solidFill>
                <a:latin typeface="Arial" charset="0"/>
                <a:ea typeface="Arial" charset="0"/>
                <a:cs typeface="Arial" charset="0"/>
              </a:defRPr>
            </a:lvl2pPr>
            <a:lvl3pPr marL="914400" indent="0" algn="l"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3pPr>
            <a:lvl4pPr marL="13716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4pPr>
            <a:lvl5pPr marL="18288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a:lnSpc>
                <a:spcPts val="2200"/>
              </a:lnSpc>
            </a:pPr>
            <a:r>
              <a:rPr lang="en-US"/>
              <a:t>Stable</a:t>
            </a:r>
          </a:p>
        </p:txBody>
      </p:sp>
      <p:sp>
        <p:nvSpPr>
          <p:cNvPr id="6" name="Rectangle 5"/>
          <p:cNvSpPr/>
          <p:nvPr/>
        </p:nvSpPr>
        <p:spPr>
          <a:xfrm>
            <a:off x="8132632" y="4536495"/>
            <a:ext cx="1027845" cy="338554"/>
          </a:xfrm>
          <a:prstGeom prst="rect">
            <a:avLst/>
          </a:prstGeom>
        </p:spPr>
        <p:txBody>
          <a:bodyPr wrap="none">
            <a:spAutoFit/>
          </a:bodyPr>
          <a:lstStyle/>
          <a:p>
            <a:r>
              <a:rPr lang="en-US" sz="1600">
                <a:latin typeface="Arial" panose="020B0604020202020204" pitchFamily="34" charset="0"/>
                <a:cs typeface="Arial" panose="020B0604020202020204" pitchFamily="34" charset="0"/>
              </a:rPr>
              <a:t>Nurturing</a:t>
            </a:r>
          </a:p>
        </p:txBody>
      </p:sp>
      <p:pic>
        <p:nvPicPr>
          <p:cNvPr id="18" name="Picture 2" descr="https://2rdnmg1qbg403gumla1v9i2h-wpengine.netdna-ssl.com/wp-content/uploads/sites/3/2014/01/GettyImages-156732403-650x450.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616475" y="3003990"/>
            <a:ext cx="2063935" cy="1428878"/>
          </a:xfrm>
          <a:prstGeom prst="rect">
            <a:avLst/>
          </a:prstGeom>
          <a:noFill/>
          <a:extLst>
            <a:ext uri="{909E8E84-426E-40DD-AFC4-6F175D3DCCD1}">
              <a14:hiddenFill xmlns:a14="http://schemas.microsoft.com/office/drawing/2010/main">
                <a:solidFill>
                  <a:srgbClr val="FFFFFF"/>
                </a:solidFill>
              </a14:hiddenFill>
            </a:ext>
          </a:extLst>
        </p:spPr>
      </p:pic>
      <p:pic>
        <p:nvPicPr>
          <p:cNvPr id="19" name="Picture 18"/>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578556" y="3003990"/>
            <a:ext cx="2135999" cy="1433957"/>
          </a:xfrm>
          <a:prstGeom prst="rect">
            <a:avLst/>
          </a:prstGeom>
        </p:spPr>
      </p:pic>
      <p:pic>
        <p:nvPicPr>
          <p:cNvPr id="20" name="Picture 2" descr="Image result for family style dining"/>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1600200" y="3003990"/>
            <a:ext cx="2118129" cy="141208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25944244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Mealtime Rituals</a:t>
            </a:r>
          </a:p>
        </p:txBody>
      </p:sp>
      <p:sp>
        <p:nvSpPr>
          <p:cNvPr id="3" name="Slide Number Placeholder 2"/>
          <p:cNvSpPr>
            <a:spLocks noGrp="1"/>
          </p:cNvSpPr>
          <p:nvPr>
            <p:ph type="sldNum" sz="quarter" idx="12"/>
          </p:nvPr>
        </p:nvSpPr>
        <p:spPr/>
        <p:txBody>
          <a:bodyPr/>
          <a:lstStyle/>
          <a:p>
            <a:fld id="{17DF4567-1C0D-564E-BA68-9AF622E7948C}" type="slidenum">
              <a:rPr lang="en-US" smtClean="0"/>
              <a:t>7</a:t>
            </a:fld>
            <a:endParaRPr lang="en-US"/>
          </a:p>
        </p:txBody>
      </p:sp>
      <p:sp>
        <p:nvSpPr>
          <p:cNvPr id="4" name="Text Placeholder 3"/>
          <p:cNvSpPr>
            <a:spLocks noGrp="1"/>
          </p:cNvSpPr>
          <p:nvPr>
            <p:ph type="body" sz="quarter" idx="13"/>
          </p:nvPr>
        </p:nvSpPr>
        <p:spPr>
          <a:xfrm>
            <a:off x="1600200" y="2214563"/>
            <a:ext cx="3247571" cy="2971800"/>
          </a:xfrm>
        </p:spPr>
        <p:txBody>
          <a:bodyPr>
            <a:normAutofit/>
          </a:bodyPr>
          <a:lstStyle/>
          <a:p>
            <a:pPr marL="285750" indent="-285750">
              <a:buFont typeface="Wingdings" panose="05000000000000000000" pitchFamily="2" charset="2"/>
              <a:buChar char="§"/>
            </a:pPr>
            <a:r>
              <a:rPr lang="en-US"/>
              <a:t>Reinforce a bond or sense of identity and belonging</a:t>
            </a:r>
          </a:p>
          <a:p>
            <a:pPr marL="285750" indent="-285750">
              <a:buFont typeface="Wingdings" panose="05000000000000000000" pitchFamily="2" charset="2"/>
              <a:buChar char="§"/>
            </a:pPr>
            <a:r>
              <a:rPr lang="en-US"/>
              <a:t>Comforting; provide a sense of safety and stability</a:t>
            </a:r>
          </a:p>
          <a:p>
            <a:pPr marL="742950" lvl="1" indent="-285750">
              <a:spcAft>
                <a:spcPts val="1000"/>
              </a:spcAft>
              <a:buFont typeface="Wingdings" panose="05000000000000000000" pitchFamily="2" charset="2"/>
              <a:buChar char="§"/>
            </a:pPr>
            <a:r>
              <a:rPr lang="en-US" sz="1600"/>
              <a:t>Self-regulation</a:t>
            </a:r>
          </a:p>
          <a:p>
            <a:pPr marL="742950" lvl="1" indent="-285750">
              <a:spcAft>
                <a:spcPts val="1000"/>
              </a:spcAft>
              <a:buFont typeface="Wingdings" panose="05000000000000000000" pitchFamily="2" charset="2"/>
              <a:buChar char="§"/>
            </a:pPr>
            <a:r>
              <a:rPr lang="en-US" sz="1600"/>
              <a:t>Positive behaviors</a:t>
            </a:r>
          </a:p>
        </p:txBody>
      </p:sp>
      <p:pic>
        <p:nvPicPr>
          <p:cNvPr id="5" name="Picture 2" descr="http://blogs.centre.edu/publicsociology2014/files/2014/11/maslow.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986647" y="623574"/>
            <a:ext cx="6838640" cy="5298255"/>
          </a:xfrm>
          <a:prstGeom prst="rect">
            <a:avLst/>
          </a:prstGeom>
          <a:noFill/>
          <a:extLst>
            <a:ext uri="{909E8E84-426E-40dd-AFC4-6F175D3DCCD1}">
              <a14:hiddenFill xmlns:a14="http://schemas.microsoft.com/office/drawing/2010/main" xmlns="">
                <a:solidFill>
                  <a:srgbClr val="FFFFFF"/>
                </a:solidFill>
              </a14:hiddenFill>
            </a:ext>
          </a:extLst>
        </p:spPr>
      </p:pic>
      <p:cxnSp>
        <p:nvCxnSpPr>
          <p:cNvPr id="9" name="Straight Arrow Connector 8"/>
          <p:cNvCxnSpPr/>
          <p:nvPr/>
        </p:nvCxnSpPr>
        <p:spPr>
          <a:xfrm>
            <a:off x="4354286" y="2728686"/>
            <a:ext cx="1857828" cy="943428"/>
          </a:xfrm>
          <a:prstGeom prst="straightConnector1">
            <a:avLst/>
          </a:prstGeom>
          <a:ln w="57150">
            <a:solidFill>
              <a:srgbClr val="FFC000"/>
            </a:solidFill>
            <a:tailEnd type="triangle"/>
          </a:ln>
        </p:spPr>
        <p:style>
          <a:lnRef idx="1">
            <a:schemeClr val="accent1"/>
          </a:lnRef>
          <a:fillRef idx="0">
            <a:schemeClr val="accent1"/>
          </a:fillRef>
          <a:effectRef idx="0">
            <a:schemeClr val="accent1"/>
          </a:effectRef>
          <a:fontRef idx="minor">
            <a:schemeClr val="tx1"/>
          </a:fontRef>
        </p:style>
      </p:cxnSp>
      <p:cxnSp>
        <p:nvCxnSpPr>
          <p:cNvPr id="10" name="Straight Arrow Connector 9"/>
          <p:cNvCxnSpPr/>
          <p:nvPr/>
        </p:nvCxnSpPr>
        <p:spPr>
          <a:xfrm>
            <a:off x="4230915" y="3708401"/>
            <a:ext cx="1857828" cy="943428"/>
          </a:xfrm>
          <a:prstGeom prst="straightConnector1">
            <a:avLst/>
          </a:prstGeom>
          <a:ln w="57150">
            <a:solidFill>
              <a:srgbClr val="FFC000"/>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53609718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Rituals vs. Routines</a:t>
            </a:r>
          </a:p>
        </p:txBody>
      </p:sp>
      <p:sp>
        <p:nvSpPr>
          <p:cNvPr id="3" name="Slide Number Placeholder 2"/>
          <p:cNvSpPr>
            <a:spLocks noGrp="1"/>
          </p:cNvSpPr>
          <p:nvPr>
            <p:ph type="sldNum" sz="quarter" idx="12"/>
          </p:nvPr>
        </p:nvSpPr>
        <p:spPr/>
        <p:txBody>
          <a:bodyPr/>
          <a:lstStyle/>
          <a:p>
            <a:fld id="{17DF4567-1C0D-564E-BA68-9AF622E7948C}" type="slidenum">
              <a:rPr lang="en-US" smtClean="0"/>
              <a:t>8</a:t>
            </a:fld>
            <a:endParaRPr lang="en-US"/>
          </a:p>
        </p:txBody>
      </p:sp>
      <p:sp>
        <p:nvSpPr>
          <p:cNvPr id="4" name="Text Placeholder 3"/>
          <p:cNvSpPr>
            <a:spLocks noGrp="1"/>
          </p:cNvSpPr>
          <p:nvPr>
            <p:ph type="body" sz="quarter" idx="13"/>
          </p:nvPr>
        </p:nvSpPr>
        <p:spPr/>
        <p:txBody>
          <a:bodyPr/>
          <a:lstStyle/>
          <a:p>
            <a:r>
              <a:rPr lang="en-US" b="1"/>
              <a:t>Emotional value / meaningful:</a:t>
            </a:r>
          </a:p>
          <a:p>
            <a:pPr marL="285750" indent="-285750">
              <a:buFont typeface="Wingdings" panose="05000000000000000000" pitchFamily="2" charset="2"/>
              <a:buChar char="§"/>
            </a:pPr>
            <a:r>
              <a:rPr lang="en-US"/>
              <a:t>Symbolic</a:t>
            </a:r>
          </a:p>
          <a:p>
            <a:pPr marL="285750" indent="-285750">
              <a:buFont typeface="Wingdings" panose="05000000000000000000" pitchFamily="2" charset="2"/>
              <a:buChar char="§"/>
            </a:pPr>
            <a:r>
              <a:rPr lang="en-US"/>
              <a:t>Creative</a:t>
            </a:r>
          </a:p>
          <a:p>
            <a:pPr marL="285750" indent="-285750">
              <a:buFont typeface="Wingdings" panose="05000000000000000000" pitchFamily="2" charset="2"/>
              <a:buChar char="§"/>
            </a:pPr>
            <a:r>
              <a:rPr lang="en-US"/>
              <a:t>Feelings and memories</a:t>
            </a:r>
          </a:p>
        </p:txBody>
      </p:sp>
      <p:pic>
        <p:nvPicPr>
          <p:cNvPr id="5" name="Picture 2" descr="https://lh5.googleusercontent.com/-VZkGX25cDUc/VQySxVTDbXI/AAAAAAAAD2o/glufmnxYaUM/s640/blogger-image--1501272286.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175673" y="1868200"/>
            <a:ext cx="3458672" cy="3318163"/>
          </a:xfrm>
          <a:prstGeom prst="rect">
            <a:avLst/>
          </a:prstGeom>
          <a:noFill/>
          <a:extLst>
            <a:ext uri="{909E8E84-426E-40DD-AFC4-6F175D3DCCD1}">
              <a14:hiddenFill xmlns:a14="http://schemas.microsoft.com/office/drawing/2010/main">
                <a:solidFill>
                  <a:srgbClr val="FFFFFF"/>
                </a:solidFill>
              </a14:hiddenFill>
            </a:ext>
          </a:extLst>
        </p:spPr>
      </p:pic>
      <p:sp>
        <p:nvSpPr>
          <p:cNvPr id="6" name="TextBox 5"/>
          <p:cNvSpPr txBox="1"/>
          <p:nvPr/>
        </p:nvSpPr>
        <p:spPr>
          <a:xfrm>
            <a:off x="6057289" y="5229021"/>
            <a:ext cx="3695440" cy="523220"/>
          </a:xfrm>
          <a:prstGeom prst="rect">
            <a:avLst/>
          </a:prstGeom>
          <a:noFill/>
        </p:spPr>
        <p:txBody>
          <a:bodyPr wrap="square" rtlCol="0">
            <a:spAutoFit/>
          </a:bodyPr>
          <a:lstStyle/>
          <a:p>
            <a:pPr algn="ctr"/>
            <a:r>
              <a:rPr lang="en-US" sz="1400">
                <a:latin typeface="Arial" panose="020B0604020202020204" pitchFamily="34" charset="0"/>
                <a:cs typeface="Arial" panose="020B0604020202020204" pitchFamily="34" charset="0"/>
              </a:rPr>
              <a:t>Foster positive emotions around mealtimes to promote healthy eating behaviors!</a:t>
            </a:r>
          </a:p>
        </p:txBody>
      </p:sp>
    </p:spTree>
    <p:extLst>
      <p:ext uri="{BB962C8B-B14F-4D97-AF65-F5344CB8AC3E}">
        <p14:creationId xmlns:p14="http://schemas.microsoft.com/office/powerpoint/2010/main" val="2554144719"/>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816574D-B784-460E-89DE-B5C2CA1EDB85}"/>
              </a:ext>
            </a:extLst>
          </p:cNvPr>
          <p:cNvSpPr>
            <a:spLocks noGrp="1"/>
          </p:cNvSpPr>
          <p:nvPr>
            <p:ph type="title"/>
          </p:nvPr>
        </p:nvSpPr>
        <p:spPr/>
        <p:txBody>
          <a:bodyPr/>
          <a:lstStyle/>
          <a:p>
            <a:r>
              <a:rPr lang="en-US">
                <a:cs typeface="Calibri Light"/>
              </a:rPr>
              <a:t>Group Discussion</a:t>
            </a:r>
            <a:endParaRPr lang="en-US"/>
          </a:p>
        </p:txBody>
      </p:sp>
      <p:sp>
        <p:nvSpPr>
          <p:cNvPr id="3" name="Text Placeholder 2">
            <a:extLst>
              <a:ext uri="{FF2B5EF4-FFF2-40B4-BE49-F238E27FC236}">
                <a16:creationId xmlns:a16="http://schemas.microsoft.com/office/drawing/2014/main" id="{DDF4D2DF-4C83-4088-88F3-3E24426C0640}"/>
              </a:ext>
            </a:extLst>
          </p:cNvPr>
          <p:cNvSpPr>
            <a:spLocks noGrp="1"/>
          </p:cNvSpPr>
          <p:nvPr>
            <p:ph type="body" sz="quarter" idx="13"/>
          </p:nvPr>
        </p:nvSpPr>
        <p:spPr>
          <a:xfrm>
            <a:off x="1419726" y="2094247"/>
            <a:ext cx="7150007" cy="4325352"/>
          </a:xfrm>
        </p:spPr>
        <p:txBody>
          <a:bodyPr vert="horz" lIns="91440" tIns="45720" rIns="91440" bIns="45720" rtlCol="0" anchor="t">
            <a:normAutofit/>
          </a:bodyPr>
          <a:lstStyle/>
          <a:p>
            <a:r>
              <a:rPr lang="en-US">
                <a:latin typeface="Arial"/>
                <a:cs typeface="Arial"/>
              </a:rPr>
              <a:t>What are some rituals you can establish for; </a:t>
            </a:r>
            <a:r>
              <a:rPr lang="en-US" b="1">
                <a:latin typeface="Arial"/>
                <a:cs typeface="Arial"/>
              </a:rPr>
              <a:t>setting the table, mealtime discussion, cleanup, mealtime preparation</a:t>
            </a:r>
            <a:endParaRPr lang="en-US" b="1">
              <a:latin typeface="Arial"/>
              <a:ea typeface="+mn-lt"/>
              <a:cs typeface="Arial"/>
            </a:endParaRPr>
          </a:p>
          <a:p>
            <a:pPr marL="0" indent="0">
              <a:buNone/>
            </a:pPr>
            <a:r>
              <a:rPr lang="en-US">
                <a:latin typeface="Arial"/>
                <a:cs typeface="Arial"/>
              </a:rPr>
              <a:t>Consider:</a:t>
            </a:r>
            <a:endParaRPr lang="en-US">
              <a:ea typeface="+mn-lt"/>
              <a:cs typeface="+mn-lt"/>
            </a:endParaRPr>
          </a:p>
          <a:p>
            <a:pPr marL="285750" indent="-285750">
              <a:buFont typeface="Arial" panose="020B0604020202020204" pitchFamily="34" charset="0"/>
              <a:buChar char="•"/>
            </a:pPr>
            <a:r>
              <a:rPr lang="en-US"/>
              <a:t>What would get kids excited about that activity?</a:t>
            </a:r>
          </a:p>
          <a:p>
            <a:pPr marL="285750" indent="-285750">
              <a:buFont typeface="Arial" panose="020B0604020202020204" pitchFamily="34" charset="0"/>
              <a:buChar char="•"/>
            </a:pPr>
            <a:r>
              <a:rPr lang="en-US"/>
              <a:t>What elements that would be particularly meaningful to children?</a:t>
            </a:r>
            <a:endParaRPr lang="en-US">
              <a:cs typeface="Calibri"/>
            </a:endParaRPr>
          </a:p>
          <a:p>
            <a:pPr marL="0" indent="0">
              <a:buNone/>
            </a:pPr>
            <a:endParaRPr lang="en-US" b="1">
              <a:latin typeface="Arial"/>
              <a:cs typeface="Arial"/>
            </a:endParaRPr>
          </a:p>
          <a:p>
            <a:pPr marL="0" indent="0">
              <a:buNone/>
            </a:pPr>
            <a:r>
              <a:rPr lang="en-US" b="1">
                <a:latin typeface="Arial"/>
                <a:cs typeface="Arial"/>
              </a:rPr>
              <a:t>Break out rooms:</a:t>
            </a:r>
            <a:endParaRPr lang="en-US">
              <a:ea typeface="+mn-lt"/>
              <a:cs typeface="+mn-lt"/>
            </a:endParaRPr>
          </a:p>
          <a:p>
            <a:pPr marL="0" indent="0">
              <a:buNone/>
            </a:pPr>
            <a:r>
              <a:rPr lang="en-US">
                <a:latin typeface="Arial"/>
                <a:cs typeface="Arial"/>
              </a:rPr>
              <a:t>We will take 5 to 7 minutes discussing and sharing ideas in your groups. Please nominate one person to share back with the group when we return. </a:t>
            </a:r>
            <a:endParaRPr lang="en-US">
              <a:cs typeface="Calibri" panose="020F0502020204030204"/>
            </a:endParaRPr>
          </a:p>
        </p:txBody>
      </p:sp>
      <p:pic>
        <p:nvPicPr>
          <p:cNvPr id="1026" name="Picture 2" descr="http://co.cookingmatters.org/sites/default/files/recipes/Callaway_YogurtParfait.jpg"/>
          <p:cNvPicPr>
            <a:picLocks noChangeAspect="1" noChangeArrowheads="1"/>
          </p:cNvPicPr>
          <p:nvPr/>
        </p:nvPicPr>
        <p:blipFill rotWithShape="1">
          <a:blip r:embed="rId3">
            <a:extLst>
              <a:ext uri="{28A0092B-C50C-407E-A947-70E740481C1C}">
                <a14:useLocalDpi xmlns:a14="http://schemas.microsoft.com/office/drawing/2010/main" val="0"/>
              </a:ext>
            </a:extLst>
          </a:blip>
          <a:srcRect/>
          <a:stretch/>
        </p:blipFill>
        <p:spPr bwMode="auto">
          <a:xfrm>
            <a:off x="8569733" y="3548542"/>
            <a:ext cx="3636249" cy="321767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3820198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p:cNvSpPr>
            <a:spLocks noGrp="1"/>
          </p:cNvSpPr>
          <p:nvPr>
            <p:ph type="sldNum" sz="quarter" idx="12"/>
          </p:nvPr>
        </p:nvSpPr>
        <p:spPr/>
        <p:txBody>
          <a:bodyPr/>
          <a:lstStyle/>
          <a:p>
            <a:fld id="{17DF4567-1C0D-564E-BA68-9AF622E7948C}" type="slidenum">
              <a:rPr lang="en-US" smtClean="0"/>
              <a:t>10</a:t>
            </a:fld>
            <a:endParaRPr lang="en-US"/>
          </a:p>
        </p:txBody>
      </p:sp>
      <p:sp>
        <p:nvSpPr>
          <p:cNvPr id="5" name="Content Placeholder 4"/>
          <p:cNvSpPr>
            <a:spLocks noGrp="1"/>
          </p:cNvSpPr>
          <p:nvPr>
            <p:ph sz="half" idx="1"/>
          </p:nvPr>
        </p:nvSpPr>
        <p:spPr>
          <a:xfrm>
            <a:off x="2891209" y="4342176"/>
            <a:ext cx="6706118" cy="1357311"/>
          </a:xfrm>
        </p:spPr>
        <p:txBody>
          <a:bodyPr>
            <a:normAutofit/>
          </a:bodyPr>
          <a:lstStyle/>
          <a:p>
            <a:r>
              <a:rPr lang="en-US" sz="1600"/>
              <a:t>How can positive attitudes and emotions around mealtimes lead to healthy food habits and positive mealtime behaviors?</a:t>
            </a:r>
          </a:p>
        </p:txBody>
      </p:sp>
      <p:sp>
        <p:nvSpPr>
          <p:cNvPr id="6" name="Rectangle 5"/>
          <p:cNvSpPr/>
          <p:nvPr/>
        </p:nvSpPr>
        <p:spPr>
          <a:xfrm>
            <a:off x="1218283" y="783728"/>
            <a:ext cx="10051971" cy="3558448"/>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7" name="Picture 6" descr="http://etiquette-blog.com/wp-content/uploads/2009/03/settingtableex-300x200.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218283" y="1487086"/>
            <a:ext cx="2902025" cy="1934683"/>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8" descr="http://www.vnews.com/csp/mediapool/sites/dt.common.streams.StreamServer.cls?STREAMOID=yB9_M21kmiS$gyLM5Q4bUM$daE2N3K4ZzOUsqbU5sYvwD9p4D6uWe84eGBYz3LTfWCsjLu883Ygn4B49Lvm9bPe2QeMKQdVeZmXF$9l$4uCZ8QDXhaHEp3rvzXRJFdy0KqPHLoMevcTLo3h8xh70Y6N_U_CryOsw6FTOdKL_jpQ-&amp;CONTENTTYPE=image/jpe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4120309" y="1487086"/>
            <a:ext cx="2468736" cy="1934683"/>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10" descr="http://kidsactivitiesblog.com/wp-content/uploads/2012/04/IMG_5972.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589045" y="1487085"/>
            <a:ext cx="2579577" cy="1934683"/>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2" descr="http://www.wksu.org/news/images/34802/IMG2562.JPG"/>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9168621" y="1487086"/>
            <a:ext cx="2579577" cy="1934683"/>
          </a:xfrm>
          <a:prstGeom prst="rect">
            <a:avLst/>
          </a:prstGeom>
          <a:noFill/>
          <a:extLst>
            <a:ext uri="{909E8E84-426E-40DD-AFC4-6F175D3DCCD1}">
              <a14:hiddenFill xmlns:a14="http://schemas.microsoft.com/office/drawing/2010/main">
                <a:solidFill>
                  <a:srgbClr val="FFFFFF"/>
                </a:solidFill>
              </a14:hiddenFill>
            </a:ext>
          </a:extLst>
        </p:spPr>
      </p:pic>
      <p:pic>
        <p:nvPicPr>
          <p:cNvPr id="2" name="Picture 1"/>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6019800" y="3352800"/>
            <a:ext cx="152400" cy="152400"/>
          </a:xfrm>
          <a:prstGeom prst="rect">
            <a:avLst/>
          </a:prstGeom>
        </p:spPr>
      </p:pic>
    </p:spTree>
    <p:extLst>
      <p:ext uri="{BB962C8B-B14F-4D97-AF65-F5344CB8AC3E}">
        <p14:creationId xmlns:p14="http://schemas.microsoft.com/office/powerpoint/2010/main" val="271457719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FB61882D-93EB-49F4-86A0-FC3EBE8C09D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71013" y="0"/>
            <a:ext cx="4438454" cy="6858000"/>
          </a:xfrm>
          <a:prstGeom prst="rect">
            <a:avLst/>
          </a:prstGeom>
        </p:spPr>
      </p:pic>
      <p:pic>
        <p:nvPicPr>
          <p:cNvPr id="5" name="Picture 4">
            <a:extLst>
              <a:ext uri="{FF2B5EF4-FFF2-40B4-BE49-F238E27FC236}">
                <a16:creationId xmlns:a16="http://schemas.microsoft.com/office/drawing/2014/main" id="{1139DE46-04E9-40F0-B767-D49191670B4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666768" y="0"/>
            <a:ext cx="4881824" cy="6858000"/>
          </a:xfrm>
          <a:prstGeom prst="rect">
            <a:avLst/>
          </a:prstGeom>
        </p:spPr>
      </p:pic>
    </p:spTree>
    <p:extLst>
      <p:ext uri="{BB962C8B-B14F-4D97-AF65-F5344CB8AC3E}">
        <p14:creationId xmlns:p14="http://schemas.microsoft.com/office/powerpoint/2010/main" val="341090419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p:cNvSpPr>
            <a:spLocks noGrp="1"/>
          </p:cNvSpPr>
          <p:nvPr>
            <p:ph type="body" sz="quarter" idx="10"/>
          </p:nvPr>
        </p:nvSpPr>
        <p:spPr>
          <a:xfrm>
            <a:off x="6378221" y="3057525"/>
            <a:ext cx="5068304" cy="1028700"/>
          </a:xfrm>
        </p:spPr>
        <p:txBody>
          <a:bodyPr>
            <a:noAutofit/>
          </a:bodyPr>
          <a:lstStyle/>
          <a:p>
            <a:r>
              <a:rPr lang="en-US" sz="1600"/>
              <a:t>Do you sit and share meals or snacks with the children in your classroom or home? Why or why not?</a:t>
            </a:r>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479101" y="1890312"/>
            <a:ext cx="3781262" cy="2538470"/>
          </a:xfrm>
          <a:prstGeom prst="rect">
            <a:avLst/>
          </a:prstGeom>
        </p:spPr>
      </p:pic>
    </p:spTree>
    <p:extLst>
      <p:ext uri="{BB962C8B-B14F-4D97-AF65-F5344CB8AC3E}">
        <p14:creationId xmlns:p14="http://schemas.microsoft.com/office/powerpoint/2010/main" val="1183367428"/>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p:cNvSpPr>
            <a:spLocks noGrp="1"/>
          </p:cNvSpPr>
          <p:nvPr>
            <p:ph type="body" sz="quarter" idx="10"/>
          </p:nvPr>
        </p:nvSpPr>
        <p:spPr>
          <a:xfrm>
            <a:off x="6378221" y="3057525"/>
            <a:ext cx="5068304" cy="1028700"/>
          </a:xfrm>
        </p:spPr>
        <p:txBody>
          <a:bodyPr>
            <a:noAutofit/>
          </a:bodyPr>
          <a:lstStyle/>
          <a:p>
            <a:r>
              <a:rPr lang="en-US" sz="1600"/>
              <a:t>As children watch and interact with adults, they learn and form habits, attitudes, and beliefs about food</a:t>
            </a:r>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479101" y="1890312"/>
            <a:ext cx="3781262" cy="2538470"/>
          </a:xfrm>
          <a:prstGeom prst="rect">
            <a:avLst/>
          </a:prstGeom>
        </p:spPr>
      </p:pic>
      <p:sp>
        <p:nvSpPr>
          <p:cNvPr id="5" name="Rectangle 4"/>
          <p:cNvSpPr/>
          <p:nvPr/>
        </p:nvSpPr>
        <p:spPr>
          <a:xfrm>
            <a:off x="1479101" y="1109990"/>
            <a:ext cx="1646605" cy="523220"/>
          </a:xfrm>
          <a:prstGeom prst="rect">
            <a:avLst/>
          </a:prstGeom>
        </p:spPr>
        <p:txBody>
          <a:bodyPr wrap="none">
            <a:spAutoFit/>
          </a:bodyPr>
          <a:lstStyle/>
          <a:p>
            <a:r>
              <a:rPr lang="en-US" sz="2800">
                <a:solidFill>
                  <a:srgbClr val="6FBE44"/>
                </a:solidFill>
                <a:latin typeface="Arial" charset="0"/>
                <a:cs typeface="Arial" charset="0"/>
              </a:rPr>
              <a:t>Modeling</a:t>
            </a:r>
            <a:endParaRPr lang="en-US"/>
          </a:p>
        </p:txBody>
      </p:sp>
    </p:spTree>
    <p:extLst>
      <p:ext uri="{BB962C8B-B14F-4D97-AF65-F5344CB8AC3E}">
        <p14:creationId xmlns:p14="http://schemas.microsoft.com/office/powerpoint/2010/main" val="188757528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Placeholder 8"/>
          <p:cNvPicPr>
            <a:picLocks noGrp="1" noChangeAspect="1"/>
          </p:cNvPicPr>
          <p:nvPr>
            <p:ph type="pic" sz="quarter" idx="10"/>
          </p:nvPr>
        </p:nvPicPr>
        <p:blipFill>
          <a:blip r:embed="rId3">
            <a:extLst>
              <a:ext uri="{28A0092B-C50C-407E-A947-70E740481C1C}">
                <a14:useLocalDpi xmlns:a14="http://schemas.microsoft.com/office/drawing/2010/main" val="0"/>
              </a:ext>
            </a:extLst>
          </a:blip>
          <a:srcRect/>
          <a:stretch>
            <a:fillRect/>
          </a:stretch>
        </p:blipFill>
        <p:spPr/>
      </p:pic>
      <p:sp>
        <p:nvSpPr>
          <p:cNvPr id="6" name="Title 5"/>
          <p:cNvSpPr>
            <a:spLocks noGrp="1"/>
          </p:cNvSpPr>
          <p:nvPr>
            <p:ph type="title"/>
          </p:nvPr>
        </p:nvSpPr>
        <p:spPr/>
        <p:txBody>
          <a:bodyPr/>
          <a:lstStyle/>
          <a:p>
            <a:r>
              <a:rPr lang="en-US"/>
              <a:t>Nurturing Healthy Eaters</a:t>
            </a:r>
          </a:p>
        </p:txBody>
      </p:sp>
      <p:sp>
        <p:nvSpPr>
          <p:cNvPr id="7" name="Content Placeholder 6"/>
          <p:cNvSpPr>
            <a:spLocks noGrp="1"/>
          </p:cNvSpPr>
          <p:nvPr>
            <p:ph sz="half" idx="1"/>
          </p:nvPr>
        </p:nvSpPr>
        <p:spPr/>
        <p:txBody>
          <a:bodyPr/>
          <a:lstStyle/>
          <a:p>
            <a:r>
              <a:rPr lang="en-US"/>
              <a:t>What do you think of this practice? How can it help promote children’s development of healthy eating patterns?</a:t>
            </a:r>
          </a:p>
        </p:txBody>
      </p:sp>
      <p:sp>
        <p:nvSpPr>
          <p:cNvPr id="4" name="Slide Number Placeholder 3"/>
          <p:cNvSpPr>
            <a:spLocks noGrp="1"/>
          </p:cNvSpPr>
          <p:nvPr>
            <p:ph type="sldNum" sz="quarter" idx="4294967295"/>
          </p:nvPr>
        </p:nvSpPr>
        <p:spPr>
          <a:xfrm>
            <a:off x="9448800" y="6356350"/>
            <a:ext cx="2743200" cy="365125"/>
          </a:xfrm>
        </p:spPr>
        <p:txBody>
          <a:bodyPr/>
          <a:lstStyle/>
          <a:p>
            <a:fld id="{17DF4567-1C0D-564E-BA68-9AF622E7948C}" type="slidenum">
              <a:rPr lang="en-US" smtClean="0"/>
              <a:t>14</a:t>
            </a:fld>
            <a:endParaRPr lang="en-US"/>
          </a:p>
        </p:txBody>
      </p:sp>
    </p:spTree>
    <p:extLst>
      <p:ext uri="{BB962C8B-B14F-4D97-AF65-F5344CB8AC3E}">
        <p14:creationId xmlns:p14="http://schemas.microsoft.com/office/powerpoint/2010/main" val="156043951"/>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481137" y="273051"/>
            <a:ext cx="8758238" cy="941387"/>
          </a:xfrm>
        </p:spPr>
        <p:txBody>
          <a:bodyPr>
            <a:normAutofit/>
          </a:bodyPr>
          <a:lstStyle/>
          <a:p>
            <a:r>
              <a:rPr lang="en-US"/>
              <a:t>Helpful Language</a:t>
            </a:r>
          </a:p>
        </p:txBody>
      </p:sp>
      <p:sp>
        <p:nvSpPr>
          <p:cNvPr id="4" name="Slide Number Placeholder 3"/>
          <p:cNvSpPr>
            <a:spLocks noGrp="1"/>
          </p:cNvSpPr>
          <p:nvPr>
            <p:ph type="sldNum" sz="quarter" idx="12"/>
          </p:nvPr>
        </p:nvSpPr>
        <p:spPr/>
        <p:txBody>
          <a:bodyPr/>
          <a:lstStyle/>
          <a:p>
            <a:fld id="{17DF4567-1C0D-564E-BA68-9AF622E7948C}" type="slidenum">
              <a:rPr lang="en-US" smtClean="0"/>
              <a:t>15</a:t>
            </a:fld>
            <a:endParaRPr lang="en-US"/>
          </a:p>
        </p:txBody>
      </p:sp>
      <p:pic>
        <p:nvPicPr>
          <p:cNvPr id="12" name="Picture 12" descr="A screenshot of a cell phone&#10;&#10;Description generated with very high confidence">
            <a:extLst>
              <a:ext uri="{FF2B5EF4-FFF2-40B4-BE49-F238E27FC236}">
                <a16:creationId xmlns:a16="http://schemas.microsoft.com/office/drawing/2014/main" id="{77F7A63B-CE6B-4F1D-AB6D-F914D0A6AB2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328276" y="1148384"/>
            <a:ext cx="10220324" cy="4222171"/>
          </a:xfrm>
          <a:prstGeom prst="rect">
            <a:avLst/>
          </a:prstGeom>
        </p:spPr>
      </p:pic>
    </p:spTree>
    <p:extLst>
      <p:ext uri="{BB962C8B-B14F-4D97-AF65-F5344CB8AC3E}">
        <p14:creationId xmlns:p14="http://schemas.microsoft.com/office/powerpoint/2010/main" val="291868768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712EE2B3-6D35-4C12-BBE5-1FF6334ED693}"/>
              </a:ext>
            </a:extLst>
          </p:cNvPr>
          <p:cNvSpPr>
            <a:spLocks noGrp="1"/>
          </p:cNvSpPr>
          <p:nvPr>
            <p:ph type="sldNum" sz="quarter" idx="12"/>
          </p:nvPr>
        </p:nvSpPr>
        <p:spPr/>
        <p:txBody>
          <a:bodyPr/>
          <a:lstStyle/>
          <a:p>
            <a:fld id="{17DF4567-1C0D-564E-BA68-9AF622E7948C}" type="slidenum">
              <a:rPr lang="en-US" smtClean="0"/>
              <a:t>16</a:t>
            </a:fld>
            <a:endParaRPr lang="en-US"/>
          </a:p>
        </p:txBody>
      </p:sp>
      <p:sp>
        <p:nvSpPr>
          <p:cNvPr id="8" name="Title 1">
            <a:extLst>
              <a:ext uri="{FF2B5EF4-FFF2-40B4-BE49-F238E27FC236}">
                <a16:creationId xmlns:a16="http://schemas.microsoft.com/office/drawing/2014/main" id="{39565644-84AE-499D-B217-9E411B0358ED}"/>
              </a:ext>
            </a:extLst>
          </p:cNvPr>
          <p:cNvSpPr txBox="1">
            <a:spLocks/>
          </p:cNvSpPr>
          <p:nvPr/>
        </p:nvSpPr>
        <p:spPr>
          <a:xfrm>
            <a:off x="1481137" y="273051"/>
            <a:ext cx="8758238" cy="941387"/>
          </a:xfrm>
          <a:prstGeom prst="rect">
            <a:avLst/>
          </a:prstGeom>
        </p:spPr>
        <p:txBody>
          <a:bodyPr vert="horz" lIns="91440" tIns="45720" rIns="91440" bIns="45720" rtlCol="0" anchor="ctr">
            <a:normAutofit/>
          </a:bodyPr>
          <a:lstStyle>
            <a:lvl1pPr algn="l" defTabSz="914400" rtl="0" eaLnBrk="1" latinLnBrk="0" hangingPunct="1">
              <a:lnSpc>
                <a:spcPts val="4000"/>
              </a:lnSpc>
              <a:spcBef>
                <a:spcPct val="0"/>
              </a:spcBef>
              <a:buNone/>
              <a:defRPr sz="2800" kern="1200">
                <a:solidFill>
                  <a:schemeClr val="accent1"/>
                </a:solidFill>
                <a:latin typeface="Arial" charset="0"/>
                <a:ea typeface="Arial" charset="0"/>
                <a:cs typeface="Arial" charset="0"/>
              </a:defRPr>
            </a:lvl1pPr>
          </a:lstStyle>
          <a:p>
            <a:r>
              <a:rPr lang="en-US"/>
              <a:t>Helpful Language</a:t>
            </a:r>
          </a:p>
        </p:txBody>
      </p:sp>
      <p:pic>
        <p:nvPicPr>
          <p:cNvPr id="11" name="Picture 11" descr="A screenshot of a social media post&#10;&#10;Description generated with very high confidence">
            <a:extLst>
              <a:ext uri="{FF2B5EF4-FFF2-40B4-BE49-F238E27FC236}">
                <a16:creationId xmlns:a16="http://schemas.microsoft.com/office/drawing/2014/main" id="{DE8BE4DB-02C6-4427-8B01-DBB4756DF5A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366837" y="1193367"/>
            <a:ext cx="9636918" cy="5161828"/>
          </a:xfrm>
          <a:prstGeom prst="rect">
            <a:avLst/>
          </a:prstGeom>
        </p:spPr>
      </p:pic>
    </p:spTree>
    <p:extLst>
      <p:ext uri="{BB962C8B-B14F-4D97-AF65-F5344CB8AC3E}">
        <p14:creationId xmlns:p14="http://schemas.microsoft.com/office/powerpoint/2010/main" val="211987514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C125DACA-DDD6-4D2A-BE69-A4D9BECC1C67}"/>
              </a:ext>
            </a:extLst>
          </p:cNvPr>
          <p:cNvSpPr>
            <a:spLocks noGrp="1"/>
          </p:cNvSpPr>
          <p:nvPr>
            <p:ph type="sldNum" sz="quarter" idx="4294967295"/>
          </p:nvPr>
        </p:nvSpPr>
        <p:spPr>
          <a:xfrm>
            <a:off x="9448800" y="6356350"/>
            <a:ext cx="2743200" cy="365125"/>
          </a:xfrm>
        </p:spPr>
        <p:txBody>
          <a:bodyPr/>
          <a:lstStyle/>
          <a:p>
            <a:fld id="{17DF4567-1C0D-564E-BA68-9AF622E7948C}" type="slidenum">
              <a:rPr lang="en-US" smtClean="0"/>
              <a:t>17</a:t>
            </a:fld>
            <a:endParaRPr lang="en-US"/>
          </a:p>
        </p:txBody>
      </p:sp>
      <p:sp>
        <p:nvSpPr>
          <p:cNvPr id="4" name="Text Placeholder 3">
            <a:extLst>
              <a:ext uri="{FF2B5EF4-FFF2-40B4-BE49-F238E27FC236}">
                <a16:creationId xmlns:a16="http://schemas.microsoft.com/office/drawing/2014/main" id="{3388BC15-52C1-41F1-8F6A-A9A1A636E669}"/>
              </a:ext>
            </a:extLst>
          </p:cNvPr>
          <p:cNvSpPr>
            <a:spLocks noGrp="1"/>
          </p:cNvSpPr>
          <p:nvPr/>
        </p:nvSpPr>
        <p:spPr>
          <a:xfrm>
            <a:off x="750834" y="4215590"/>
            <a:ext cx="3344278" cy="1752073"/>
          </a:xfrm>
          <a:prstGeom prst="rect">
            <a:avLst/>
          </a:prstGeom>
        </p:spPr>
        <p:txBody>
          <a:bodyPr vert="horz" lIns="91440" tIns="45720" rIns="91440" bIns="45720" rtlCol="0" anchor="t">
            <a:noAutofit/>
          </a:bodyPr>
          <a:lstStyle>
            <a:lvl1pPr marL="0" indent="0" algn="ctr" defTabSz="914400" rtl="0" eaLnBrk="1" latinLnBrk="0" hangingPunct="1">
              <a:lnSpc>
                <a:spcPts val="2600"/>
              </a:lnSpc>
              <a:spcBef>
                <a:spcPts val="0"/>
              </a:spcBef>
              <a:spcAft>
                <a:spcPts val="1000"/>
              </a:spcAft>
              <a:buFont typeface="Arial"/>
              <a:buNone/>
              <a:defRPr sz="1800" kern="1200">
                <a:solidFill>
                  <a:schemeClr val="bg1"/>
                </a:solidFill>
                <a:latin typeface="Arial" charset="0"/>
                <a:ea typeface="Arial" charset="0"/>
                <a:cs typeface="Arial" charset="0"/>
              </a:defRPr>
            </a:lvl1pPr>
            <a:lvl2pPr marL="457200" indent="0" algn="l" defTabSz="914400" rtl="0" eaLnBrk="1" latinLnBrk="0" hangingPunct="1">
              <a:lnSpc>
                <a:spcPct val="90000"/>
              </a:lnSpc>
              <a:spcBef>
                <a:spcPts val="500"/>
              </a:spcBef>
              <a:buFont typeface="Arial"/>
              <a:buNone/>
              <a:defRPr sz="2400" kern="1200">
                <a:solidFill>
                  <a:schemeClr val="tx1"/>
                </a:solidFill>
                <a:latin typeface="Arial" charset="0"/>
                <a:ea typeface="Arial" charset="0"/>
                <a:cs typeface="Arial" charset="0"/>
              </a:defRPr>
            </a:lvl2pPr>
            <a:lvl3pPr marL="914400" indent="0" algn="l"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3pPr>
            <a:lvl4pPr marL="13716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4pPr>
            <a:lvl5pPr marL="18288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marL="285750" indent="-285750" algn="l">
              <a:buChar char="•"/>
            </a:pPr>
            <a:r>
              <a:rPr lang="en-US" sz="2400">
                <a:latin typeface="Arial"/>
                <a:cs typeface="Arial"/>
              </a:rPr>
              <a:t>Strech and get your body moving.</a:t>
            </a:r>
            <a:endParaRPr lang="en-US" sz="2400"/>
          </a:p>
          <a:p>
            <a:pPr marL="285750" indent="-285750" algn="l">
              <a:buChar char="•"/>
            </a:pPr>
            <a:r>
              <a:rPr lang="en-US" sz="2400">
                <a:latin typeface="Arial"/>
                <a:cs typeface="Arial"/>
              </a:rPr>
              <a:t>Get some water.</a:t>
            </a:r>
            <a:endParaRPr lang="en-US" sz="2400"/>
          </a:p>
          <a:p>
            <a:pPr marL="285750" indent="-285750" algn="l">
              <a:buChar char="•"/>
            </a:pPr>
            <a:r>
              <a:rPr lang="en-US" sz="2400">
                <a:latin typeface="Arial"/>
                <a:cs typeface="Arial"/>
              </a:rPr>
              <a:t>Grab a healthy snack. </a:t>
            </a:r>
            <a:endParaRPr lang="en-US" sz="2400"/>
          </a:p>
        </p:txBody>
      </p:sp>
      <p:sp>
        <p:nvSpPr>
          <p:cNvPr id="5" name="TextBox 2">
            <a:extLst>
              <a:ext uri="{FF2B5EF4-FFF2-40B4-BE49-F238E27FC236}">
                <a16:creationId xmlns:a16="http://schemas.microsoft.com/office/drawing/2014/main" id="{07AE91AE-DC8F-49AC-B029-CD1CD70C6F12}"/>
              </a:ext>
            </a:extLst>
          </p:cNvPr>
          <p:cNvSpPr txBox="1"/>
          <p:nvPr/>
        </p:nvSpPr>
        <p:spPr>
          <a:xfrm>
            <a:off x="527257" y="2294627"/>
            <a:ext cx="3821501" cy="1754326"/>
          </a:xfrm>
          <a:prstGeom prst="rect">
            <a:avLst/>
          </a:prstGeom>
          <a:solidFill>
            <a:schemeClr val="accent6"/>
          </a:solid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3600"/>
          </a:p>
          <a:p>
            <a:pPr algn="ctr"/>
            <a:r>
              <a:rPr lang="en-US" sz="3600">
                <a:solidFill>
                  <a:schemeClr val="bg1"/>
                </a:solidFill>
              </a:rPr>
              <a:t>Let's take a break!</a:t>
            </a:r>
            <a:br>
              <a:rPr lang="en-US" sz="3600">
                <a:solidFill>
                  <a:schemeClr val="bg1"/>
                </a:solidFill>
              </a:rPr>
            </a:br>
            <a:endParaRPr lang="en-US" sz="3600">
              <a:solidFill>
                <a:schemeClr val="bg1"/>
              </a:solidFill>
              <a:cs typeface="Calibri"/>
            </a:endParaRPr>
          </a:p>
        </p:txBody>
      </p:sp>
    </p:spTree>
    <p:extLst>
      <p:ext uri="{BB962C8B-B14F-4D97-AF65-F5344CB8AC3E}">
        <p14:creationId xmlns:p14="http://schemas.microsoft.com/office/powerpoint/2010/main" val="721483130"/>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Stages of Feeding: Infants</a:t>
            </a:r>
          </a:p>
        </p:txBody>
      </p:sp>
      <p:sp>
        <p:nvSpPr>
          <p:cNvPr id="3" name="Slide Number Placeholder 2"/>
          <p:cNvSpPr>
            <a:spLocks noGrp="1"/>
          </p:cNvSpPr>
          <p:nvPr>
            <p:ph type="sldNum" sz="quarter" idx="12"/>
          </p:nvPr>
        </p:nvSpPr>
        <p:spPr/>
        <p:txBody>
          <a:bodyPr/>
          <a:lstStyle/>
          <a:p>
            <a:fld id="{17DF4567-1C0D-564E-BA68-9AF622E7948C}" type="slidenum">
              <a:rPr lang="en-US" smtClean="0"/>
              <a:t>18</a:t>
            </a:fld>
            <a:endParaRPr lang="en-US"/>
          </a:p>
        </p:txBody>
      </p:sp>
      <p:sp>
        <p:nvSpPr>
          <p:cNvPr id="4" name="Text Placeholder 3"/>
          <p:cNvSpPr>
            <a:spLocks noGrp="1"/>
          </p:cNvSpPr>
          <p:nvPr>
            <p:ph type="body" sz="quarter" idx="13"/>
          </p:nvPr>
        </p:nvSpPr>
        <p:spPr>
          <a:xfrm>
            <a:off x="1600200" y="1857375"/>
            <a:ext cx="8758238" cy="4361049"/>
          </a:xfrm>
        </p:spPr>
        <p:txBody>
          <a:bodyPr/>
          <a:lstStyle/>
          <a:p>
            <a:r>
              <a:rPr lang="en-US" b="1"/>
              <a:t>Key Developmental Features?</a:t>
            </a:r>
          </a:p>
          <a:p>
            <a:pPr marL="285750" indent="-285750">
              <a:buFont typeface="Wingdings" panose="05000000000000000000" pitchFamily="2" charset="2"/>
              <a:buChar char="§"/>
            </a:pPr>
            <a:r>
              <a:rPr lang="en-US"/>
              <a:t>Trust vs. Mistrust</a:t>
            </a:r>
          </a:p>
          <a:p>
            <a:pPr marL="285750" indent="-285750">
              <a:buFont typeface="Wingdings" panose="05000000000000000000" pitchFamily="2" charset="2"/>
              <a:buChar char="§"/>
            </a:pPr>
            <a:r>
              <a:rPr lang="en-US"/>
              <a:t>Cause and Effect</a:t>
            </a:r>
          </a:p>
          <a:p>
            <a:pPr marL="285750" indent="-285750">
              <a:buFont typeface="Wingdings" panose="05000000000000000000" pitchFamily="2" charset="2"/>
              <a:buChar char="§"/>
            </a:pPr>
            <a:r>
              <a:rPr lang="en-US"/>
              <a:t>Forming Attachments</a:t>
            </a:r>
          </a:p>
          <a:p>
            <a:r>
              <a:rPr lang="en-US" b="1"/>
              <a:t>Developmentally-Appropriate Feeding Interactions?</a:t>
            </a:r>
          </a:p>
          <a:p>
            <a:pPr marL="285750" indent="-285750">
              <a:buFont typeface="Wingdings" panose="05000000000000000000" pitchFamily="2" charset="2"/>
              <a:buChar char="§"/>
            </a:pPr>
            <a:r>
              <a:rPr lang="en-US"/>
              <a:t>Feeding on Demand</a:t>
            </a:r>
          </a:p>
          <a:p>
            <a:pPr marL="285750" indent="-285750">
              <a:buFont typeface="Wingdings" panose="05000000000000000000" pitchFamily="2" charset="2"/>
              <a:buChar char="§"/>
            </a:pPr>
            <a:r>
              <a:rPr lang="en-US"/>
              <a:t>Allow infant to set feeding pace</a:t>
            </a:r>
          </a:p>
          <a:p>
            <a:pPr marL="285750" indent="-285750">
              <a:buFont typeface="Wingdings" panose="05000000000000000000" pitchFamily="2" charset="2"/>
              <a:buChar char="§"/>
            </a:pPr>
            <a:r>
              <a:rPr lang="en-US"/>
              <a:t>One-on-one feeding interactions; responsive caregiving</a:t>
            </a:r>
          </a:p>
        </p:txBody>
      </p:sp>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919886" y="1329497"/>
            <a:ext cx="2724688" cy="1815749"/>
          </a:xfrm>
          <a:prstGeom prst="rect">
            <a:avLst/>
          </a:prstGeom>
        </p:spPr>
      </p:pic>
      <p:pic>
        <p:nvPicPr>
          <p:cNvPr id="6" name="Content Placeholder 3"/>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919884" y="4334447"/>
            <a:ext cx="2724690" cy="1805787"/>
          </a:xfrm>
          <a:prstGeom prst="rect">
            <a:avLst/>
          </a:prstGeom>
        </p:spPr>
      </p:pic>
      <p:sp>
        <p:nvSpPr>
          <p:cNvPr id="8" name="Text Placeholder 4"/>
          <p:cNvSpPr txBox="1">
            <a:spLocks/>
          </p:cNvSpPr>
          <p:nvPr/>
        </p:nvSpPr>
        <p:spPr>
          <a:xfrm>
            <a:off x="7809777" y="2488561"/>
            <a:ext cx="3485752" cy="1707960"/>
          </a:xfrm>
          <a:prstGeom prst="rect">
            <a:avLst/>
          </a:prstGeom>
        </p:spPr>
        <p:txBody>
          <a:bodyPr vert="horz" lIns="91440" tIns="45720" rIns="91440" bIns="45720" rtlCol="0">
            <a:normAutofit fontScale="32500" lnSpcReduction="20000"/>
          </a:bodyPr>
          <a:lstStyle>
            <a:lvl1pPr marL="0" indent="0" algn="l" defTabSz="914400" rtl="0" eaLnBrk="1" latinLnBrk="0" hangingPunct="1">
              <a:lnSpc>
                <a:spcPts val="2800"/>
              </a:lnSpc>
              <a:spcBef>
                <a:spcPts val="0"/>
              </a:spcBef>
              <a:spcAft>
                <a:spcPts val="1000"/>
              </a:spcAft>
              <a:buFont typeface="Arial"/>
              <a:buNone/>
              <a:defRPr sz="1600" kern="1200" baseline="0">
                <a:solidFill>
                  <a:schemeClr val="tx1"/>
                </a:solidFill>
                <a:latin typeface="Arial" charset="0"/>
                <a:ea typeface="Arial" charset="0"/>
                <a:cs typeface="Arial" charset="0"/>
              </a:defRPr>
            </a:lvl1pPr>
            <a:lvl2pPr marL="457200" indent="0" algn="l" defTabSz="914400" rtl="0" eaLnBrk="1" latinLnBrk="0" hangingPunct="1">
              <a:lnSpc>
                <a:spcPct val="90000"/>
              </a:lnSpc>
              <a:spcBef>
                <a:spcPts val="500"/>
              </a:spcBef>
              <a:buFont typeface="Arial"/>
              <a:buNone/>
              <a:defRPr sz="2400" kern="1200">
                <a:solidFill>
                  <a:schemeClr val="tx1"/>
                </a:solidFill>
                <a:latin typeface="Arial" charset="0"/>
                <a:ea typeface="Arial" charset="0"/>
                <a:cs typeface="Arial" charset="0"/>
              </a:defRPr>
            </a:lvl2pPr>
            <a:lvl3pPr marL="914400" indent="0" algn="l"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3pPr>
            <a:lvl4pPr marL="13716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4pPr>
            <a:lvl5pPr marL="18288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a:lnSpc>
                <a:spcPct val="100000"/>
              </a:lnSpc>
            </a:pPr>
            <a:endParaRPr lang="en-US" sz="1400" b="1"/>
          </a:p>
          <a:p>
            <a:pPr>
              <a:lnSpc>
                <a:spcPct val="100000"/>
              </a:lnSpc>
            </a:pPr>
            <a:endParaRPr lang="en-US" sz="1400" b="1"/>
          </a:p>
          <a:p>
            <a:pPr>
              <a:lnSpc>
                <a:spcPct val="100000"/>
              </a:lnSpc>
            </a:pPr>
            <a:endParaRPr lang="en-US" sz="1400" b="1"/>
          </a:p>
          <a:p>
            <a:pPr>
              <a:lnSpc>
                <a:spcPct val="100000"/>
              </a:lnSpc>
            </a:pPr>
            <a:endParaRPr lang="en-US" sz="4300" b="1"/>
          </a:p>
          <a:p>
            <a:pPr>
              <a:lnSpc>
                <a:spcPct val="100000"/>
              </a:lnSpc>
            </a:pPr>
            <a:r>
              <a:rPr lang="en-US" sz="4300" b="1"/>
              <a:t>A lot happens in year one!</a:t>
            </a:r>
          </a:p>
          <a:p>
            <a:pPr>
              <a:lnSpc>
                <a:spcPct val="100000"/>
              </a:lnSpc>
            </a:pPr>
            <a:r>
              <a:rPr lang="en-US" sz="4300"/>
              <a:t>Moves from a milk- or formula-based diet to table food</a:t>
            </a:r>
          </a:p>
        </p:txBody>
      </p:sp>
    </p:spTree>
    <p:extLst>
      <p:ext uri="{BB962C8B-B14F-4D97-AF65-F5344CB8AC3E}">
        <p14:creationId xmlns:p14="http://schemas.microsoft.com/office/powerpoint/2010/main" val="155419196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144"/>
        <p:cNvGrpSpPr/>
        <p:nvPr/>
      </p:nvGrpSpPr>
      <p:grpSpPr>
        <a:xfrm>
          <a:off x="0" y="0"/>
          <a:ext cx="0" cy="0"/>
          <a:chOff x="0" y="0"/>
          <a:chExt cx="0" cy="0"/>
        </a:xfrm>
      </p:grpSpPr>
      <p:sp>
        <p:nvSpPr>
          <p:cNvPr id="145" name="Google Shape;145;p23"/>
          <p:cNvSpPr txBox="1">
            <a:spLocks noGrp="1"/>
          </p:cNvSpPr>
          <p:nvPr>
            <p:ph type="title"/>
          </p:nvPr>
        </p:nvSpPr>
        <p:spPr>
          <a:xfrm>
            <a:off x="1970484" y="375047"/>
            <a:ext cx="7715250" cy="878681"/>
          </a:xfrm>
          <a:prstGeom prst="rect">
            <a:avLst/>
          </a:prstGeom>
          <a:noFill/>
          <a:ln>
            <a:noFill/>
          </a:ln>
        </p:spPr>
        <p:txBody>
          <a:bodyPr spcFirstLastPara="1" vert="horz" wrap="square" lIns="64283" tIns="32133" rIns="64283" bIns="32133" rtlCol="0" anchor="t" anchorCtr="0">
            <a:noAutofit/>
          </a:bodyPr>
          <a:lstStyle/>
          <a:p>
            <a:pPr>
              <a:lnSpc>
                <a:spcPts val="4000"/>
              </a:lnSpc>
              <a:spcBef>
                <a:spcPct val="0"/>
              </a:spcBef>
            </a:pPr>
            <a:r>
              <a:rPr lang="en-US" sz="2800">
                <a:solidFill>
                  <a:schemeClr val="accent1"/>
                </a:solidFill>
                <a:latin typeface="Arial" charset="0"/>
                <a:ea typeface="Arial" charset="0"/>
                <a:cs typeface="Arial" charset="0"/>
              </a:rPr>
              <a:t>Infant Feedings - Timing</a:t>
            </a:r>
            <a:endParaRPr sz="2800">
              <a:solidFill>
                <a:schemeClr val="accent1"/>
              </a:solidFill>
              <a:latin typeface="Arial" charset="0"/>
              <a:ea typeface="Arial" charset="0"/>
              <a:cs typeface="Arial" charset="0"/>
            </a:endParaRPr>
          </a:p>
        </p:txBody>
      </p:sp>
      <p:sp>
        <p:nvSpPr>
          <p:cNvPr id="146" name="Google Shape;146;p23"/>
          <p:cNvSpPr txBox="1">
            <a:spLocks noGrp="1"/>
          </p:cNvSpPr>
          <p:nvPr>
            <p:ph type="body" idx="1"/>
          </p:nvPr>
        </p:nvSpPr>
        <p:spPr>
          <a:xfrm>
            <a:off x="1981646" y="1339453"/>
            <a:ext cx="7715250" cy="4607719"/>
          </a:xfrm>
          <a:prstGeom prst="rect">
            <a:avLst/>
          </a:prstGeom>
          <a:noFill/>
          <a:ln>
            <a:noFill/>
          </a:ln>
        </p:spPr>
        <p:txBody>
          <a:bodyPr spcFirstLastPara="1" vert="horz" wrap="square" lIns="64283" tIns="32133" rIns="64283" bIns="32133" rtlCol="0" anchor="t" anchorCtr="0">
            <a:noAutofit/>
          </a:bodyPr>
          <a:lstStyle/>
          <a:p>
            <a:pPr marL="241093" indent="-241093">
              <a:spcBef>
                <a:spcPts val="0"/>
              </a:spcBef>
            </a:pPr>
            <a:r>
              <a:rPr lang="en-US"/>
              <a:t>ALL babies, breastfed or formula-fed, should be fed in response to feeding cues, not on a schedule.</a:t>
            </a:r>
            <a:endParaRPr/>
          </a:p>
        </p:txBody>
      </p:sp>
      <p:pic>
        <p:nvPicPr>
          <p:cNvPr id="147" name="Google Shape;147;p23"/>
          <p:cNvPicPr preferRelativeResize="0"/>
          <p:nvPr/>
        </p:nvPicPr>
        <p:blipFill rotWithShape="1">
          <a:blip r:embed="rId3">
            <a:alphaModFix/>
            <a:extLst>
              <a:ext uri="{28A0092B-C50C-407E-A947-70E740481C1C}">
                <a14:useLocalDpi xmlns:a14="http://schemas.microsoft.com/office/drawing/2010/main" val="0"/>
              </a:ext>
            </a:extLst>
          </a:blip>
          <a:srcRect/>
          <a:stretch/>
        </p:blipFill>
        <p:spPr>
          <a:xfrm>
            <a:off x="2165684" y="2089547"/>
            <a:ext cx="7064636" cy="4591645"/>
          </a:xfrm>
          <a:prstGeom prst="rect">
            <a:avLst/>
          </a:prstGeom>
          <a:noFill/>
          <a:ln>
            <a:noFill/>
          </a:ln>
        </p:spPr>
      </p:pic>
      <p:sp>
        <p:nvSpPr>
          <p:cNvPr id="148" name="Google Shape;148;p23"/>
          <p:cNvSpPr/>
          <p:nvPr/>
        </p:nvSpPr>
        <p:spPr>
          <a:xfrm>
            <a:off x="1426752" y="3509367"/>
            <a:ext cx="589359" cy="267891"/>
          </a:xfrm>
          <a:prstGeom prst="rightArrow">
            <a:avLst>
              <a:gd name="adj1" fmla="val 50000"/>
              <a:gd name="adj2" fmla="val 50000"/>
            </a:avLst>
          </a:prstGeom>
          <a:solidFill>
            <a:srgbClr val="14943F"/>
          </a:solidFill>
          <a:ln w="12700" cap="flat" cmpd="sng">
            <a:solidFill>
              <a:srgbClr val="000000"/>
            </a:solidFill>
            <a:prstDash val="solid"/>
            <a:miter lim="0"/>
            <a:headEnd type="none" w="sm" len="sm"/>
            <a:tailEnd type="none" w="sm" len="sm"/>
          </a:ln>
        </p:spPr>
        <p:txBody>
          <a:bodyPr spcFirstLastPara="1" wrap="square" lIns="35719" tIns="35719" rIns="35719" bIns="35719" anchor="ctr" anchorCtr="0">
            <a:noAutofit/>
          </a:bodyPr>
          <a:lstStyle/>
          <a:p>
            <a:pPr marL="160729">
              <a:buClr>
                <a:srgbClr val="5C6670"/>
              </a:buClr>
              <a:buSzPts val="1800"/>
            </a:pPr>
            <a:endParaRPr sz="1266">
              <a:solidFill>
                <a:srgbClr val="5C6670"/>
              </a:solidFill>
              <a:latin typeface="Trebuchet MS"/>
              <a:ea typeface="Trebuchet MS"/>
              <a:cs typeface="Trebuchet MS"/>
              <a:sym typeface="Trebuchet MS"/>
            </a:endParaRPr>
          </a:p>
        </p:txBody>
      </p:sp>
      <p:sp>
        <p:nvSpPr>
          <p:cNvPr id="149" name="Google Shape;149;p23"/>
          <p:cNvSpPr/>
          <p:nvPr/>
        </p:nvSpPr>
        <p:spPr>
          <a:xfrm flipH="1">
            <a:off x="8827936" y="3348632"/>
            <a:ext cx="616148" cy="267891"/>
          </a:xfrm>
          <a:prstGeom prst="rightArrow">
            <a:avLst>
              <a:gd name="adj1" fmla="val 50000"/>
              <a:gd name="adj2" fmla="val 50000"/>
            </a:avLst>
          </a:prstGeom>
          <a:solidFill>
            <a:srgbClr val="14943F"/>
          </a:solidFill>
          <a:ln w="12700" cap="flat" cmpd="sng">
            <a:solidFill>
              <a:srgbClr val="000000"/>
            </a:solidFill>
            <a:prstDash val="solid"/>
            <a:miter lim="0"/>
            <a:headEnd type="none" w="sm" len="sm"/>
            <a:tailEnd type="none" w="sm" len="sm"/>
          </a:ln>
        </p:spPr>
        <p:txBody>
          <a:bodyPr spcFirstLastPara="1" wrap="square" lIns="35719" tIns="35719" rIns="35719" bIns="35719" anchor="ctr" anchorCtr="0">
            <a:noAutofit/>
          </a:bodyPr>
          <a:lstStyle/>
          <a:p>
            <a:pPr marL="160729">
              <a:buClr>
                <a:srgbClr val="5C6670"/>
              </a:buClr>
              <a:buSzPts val="1800"/>
            </a:pPr>
            <a:endParaRPr sz="1266">
              <a:solidFill>
                <a:srgbClr val="5C6670"/>
              </a:solidFill>
              <a:latin typeface="Trebuchet MS"/>
              <a:ea typeface="Trebuchet MS"/>
              <a:cs typeface="Trebuchet MS"/>
              <a:sym typeface="Trebuchet MS"/>
            </a:endParaRPr>
          </a:p>
        </p:txBody>
      </p:sp>
      <p:sp>
        <p:nvSpPr>
          <p:cNvPr id="150" name="Google Shape;150;p23"/>
          <p:cNvSpPr/>
          <p:nvPr/>
        </p:nvSpPr>
        <p:spPr>
          <a:xfrm flipH="1">
            <a:off x="8866435" y="5875027"/>
            <a:ext cx="616148" cy="267891"/>
          </a:xfrm>
          <a:prstGeom prst="rightArrow">
            <a:avLst>
              <a:gd name="adj1" fmla="val 50000"/>
              <a:gd name="adj2" fmla="val 50000"/>
            </a:avLst>
          </a:prstGeom>
          <a:solidFill>
            <a:srgbClr val="14943F"/>
          </a:solidFill>
          <a:ln w="12700" cap="flat" cmpd="sng">
            <a:solidFill>
              <a:srgbClr val="000000"/>
            </a:solidFill>
            <a:prstDash val="solid"/>
            <a:miter lim="0"/>
            <a:headEnd type="none" w="sm" len="sm"/>
            <a:tailEnd type="none" w="sm" len="sm"/>
          </a:ln>
        </p:spPr>
        <p:txBody>
          <a:bodyPr spcFirstLastPara="1" wrap="square" lIns="35719" tIns="35719" rIns="35719" bIns="35719" anchor="ctr" anchorCtr="0">
            <a:noAutofit/>
          </a:bodyPr>
          <a:lstStyle/>
          <a:p>
            <a:pPr marL="160729">
              <a:buClr>
                <a:srgbClr val="5C6670"/>
              </a:buClr>
              <a:buSzPts val="1800"/>
            </a:pPr>
            <a:endParaRPr sz="1266">
              <a:solidFill>
                <a:srgbClr val="5C6670"/>
              </a:solidFill>
              <a:latin typeface="Trebuchet MS"/>
              <a:ea typeface="Trebuchet MS"/>
              <a:cs typeface="Trebuchet MS"/>
              <a:sym typeface="Trebuchet MS"/>
            </a:endParaRPr>
          </a:p>
        </p:txBody>
      </p:sp>
    </p:spTree>
    <p:extLst>
      <p:ext uri="{BB962C8B-B14F-4D97-AF65-F5344CB8AC3E}">
        <p14:creationId xmlns:p14="http://schemas.microsoft.com/office/powerpoint/2010/main" val="297133647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112"/>
        <p:cNvGrpSpPr/>
        <p:nvPr/>
      </p:nvGrpSpPr>
      <p:grpSpPr>
        <a:xfrm>
          <a:off x="0" y="0"/>
          <a:ext cx="0" cy="0"/>
          <a:chOff x="0" y="0"/>
          <a:chExt cx="0" cy="0"/>
        </a:xfrm>
      </p:grpSpPr>
      <p:sp>
        <p:nvSpPr>
          <p:cNvPr id="113" name="Google Shape;113;p20"/>
          <p:cNvSpPr txBox="1">
            <a:spLocks noGrp="1"/>
          </p:cNvSpPr>
          <p:nvPr>
            <p:ph type="title"/>
          </p:nvPr>
        </p:nvSpPr>
        <p:spPr>
          <a:xfrm>
            <a:off x="1970484" y="375047"/>
            <a:ext cx="7715250" cy="878681"/>
          </a:xfrm>
          <a:prstGeom prst="rect">
            <a:avLst/>
          </a:prstGeom>
          <a:noFill/>
          <a:ln>
            <a:noFill/>
          </a:ln>
        </p:spPr>
        <p:txBody>
          <a:bodyPr spcFirstLastPara="1" vert="horz" wrap="square" lIns="64283" tIns="32133" rIns="64283" bIns="32133" rtlCol="0" anchor="t" anchorCtr="0">
            <a:noAutofit/>
          </a:bodyPr>
          <a:lstStyle/>
          <a:p>
            <a:pPr>
              <a:lnSpc>
                <a:spcPts val="4000"/>
              </a:lnSpc>
              <a:spcBef>
                <a:spcPct val="0"/>
              </a:spcBef>
            </a:pPr>
            <a:r>
              <a:rPr lang="en-US" sz="2800">
                <a:solidFill>
                  <a:schemeClr val="accent1"/>
                </a:solidFill>
                <a:latin typeface="Arial" charset="0"/>
                <a:ea typeface="Arial" charset="0"/>
                <a:cs typeface="Arial" charset="0"/>
              </a:rPr>
              <a:t>Benefits of Breastfeeding</a:t>
            </a:r>
            <a:endParaRPr sz="2800">
              <a:solidFill>
                <a:schemeClr val="accent1"/>
              </a:solidFill>
              <a:latin typeface="Arial" charset="0"/>
              <a:ea typeface="Arial" charset="0"/>
              <a:cs typeface="Arial" charset="0"/>
            </a:endParaRPr>
          </a:p>
        </p:txBody>
      </p:sp>
      <p:sp>
        <p:nvSpPr>
          <p:cNvPr id="114" name="Google Shape;114;p20"/>
          <p:cNvSpPr txBox="1">
            <a:spLocks noGrp="1"/>
          </p:cNvSpPr>
          <p:nvPr>
            <p:ph type="body" idx="1"/>
          </p:nvPr>
        </p:nvSpPr>
        <p:spPr>
          <a:xfrm>
            <a:off x="1524575" y="3696890"/>
            <a:ext cx="2357438" cy="1067967"/>
          </a:xfrm>
          <a:prstGeom prst="rect">
            <a:avLst/>
          </a:prstGeom>
          <a:noFill/>
          <a:ln>
            <a:noFill/>
          </a:ln>
        </p:spPr>
        <p:txBody>
          <a:bodyPr spcFirstLastPara="1" vert="horz" wrap="square" lIns="64283" tIns="32133" rIns="64283" bIns="32133" rtlCol="0" anchor="t" anchorCtr="0">
            <a:noAutofit/>
          </a:bodyPr>
          <a:lstStyle/>
          <a:p>
            <a:pPr marL="241093" indent="-241093" algn="ctr">
              <a:spcBef>
                <a:spcPts val="0"/>
              </a:spcBef>
            </a:pPr>
            <a:r>
              <a:rPr lang="en-US" sz="2812"/>
              <a:t>To Child Care Professional</a:t>
            </a:r>
            <a:endParaRPr sz="2812"/>
          </a:p>
        </p:txBody>
      </p:sp>
      <p:pic>
        <p:nvPicPr>
          <p:cNvPr id="115" name="Google Shape;115;p20"/>
          <p:cNvPicPr preferRelativeResize="0"/>
          <p:nvPr/>
        </p:nvPicPr>
        <p:blipFill rotWithShape="1">
          <a:blip r:embed="rId3" cstate="print">
            <a:alphaModFix/>
            <a:extLst>
              <a:ext uri="{28A0092B-C50C-407E-A947-70E740481C1C}">
                <a14:useLocalDpi xmlns:a14="http://schemas.microsoft.com/office/drawing/2010/main" val="0"/>
              </a:ext>
            </a:extLst>
          </a:blip>
          <a:srcRect/>
          <a:stretch/>
        </p:blipFill>
        <p:spPr>
          <a:xfrm>
            <a:off x="5180608" y="1127557"/>
            <a:ext cx="1502067" cy="1503886"/>
          </a:xfrm>
          <a:prstGeom prst="rect">
            <a:avLst/>
          </a:prstGeom>
          <a:noFill/>
          <a:ln>
            <a:noFill/>
          </a:ln>
        </p:spPr>
      </p:pic>
      <p:pic>
        <p:nvPicPr>
          <p:cNvPr id="116" name="Google Shape;116;p20"/>
          <p:cNvPicPr preferRelativeResize="0"/>
          <p:nvPr/>
        </p:nvPicPr>
        <p:blipFill rotWithShape="1">
          <a:blip r:embed="rId4" cstate="print">
            <a:alphaModFix/>
            <a:extLst>
              <a:ext uri="{28A0092B-C50C-407E-A947-70E740481C1C}">
                <a14:useLocalDpi xmlns:a14="http://schemas.microsoft.com/office/drawing/2010/main" val="0"/>
              </a:ext>
            </a:extLst>
          </a:blip>
          <a:srcRect/>
          <a:stretch/>
        </p:blipFill>
        <p:spPr>
          <a:xfrm>
            <a:off x="7170029" y="2410207"/>
            <a:ext cx="1500187" cy="1502004"/>
          </a:xfrm>
          <a:prstGeom prst="rect">
            <a:avLst/>
          </a:prstGeom>
          <a:noFill/>
          <a:ln>
            <a:noFill/>
          </a:ln>
        </p:spPr>
      </p:pic>
      <p:pic>
        <p:nvPicPr>
          <p:cNvPr id="117" name="Google Shape;117;p20"/>
          <p:cNvPicPr preferRelativeResize="0"/>
          <p:nvPr/>
        </p:nvPicPr>
        <p:blipFill rotWithShape="1">
          <a:blip r:embed="rId5" cstate="print">
            <a:alphaModFix/>
            <a:extLst>
              <a:ext uri="{28A0092B-C50C-407E-A947-70E740481C1C}">
                <a14:useLocalDpi xmlns:a14="http://schemas.microsoft.com/office/drawing/2010/main" val="0"/>
              </a:ext>
            </a:extLst>
          </a:blip>
          <a:srcRect/>
          <a:stretch/>
        </p:blipFill>
        <p:spPr>
          <a:xfrm>
            <a:off x="3882013" y="3107236"/>
            <a:ext cx="1502654" cy="1504474"/>
          </a:xfrm>
          <a:prstGeom prst="rect">
            <a:avLst/>
          </a:prstGeom>
          <a:noFill/>
          <a:ln>
            <a:noFill/>
          </a:ln>
        </p:spPr>
      </p:pic>
      <p:pic>
        <p:nvPicPr>
          <p:cNvPr id="118" name="Google Shape;118;p20"/>
          <p:cNvPicPr preferRelativeResize="0"/>
          <p:nvPr/>
        </p:nvPicPr>
        <p:blipFill rotWithShape="1">
          <a:blip r:embed="rId6" cstate="print">
            <a:alphaModFix/>
            <a:extLst>
              <a:ext uri="{28A0092B-C50C-407E-A947-70E740481C1C}">
                <a14:useLocalDpi xmlns:a14="http://schemas.microsoft.com/office/drawing/2010/main" val="0"/>
              </a:ext>
            </a:extLst>
          </a:blip>
          <a:srcRect/>
          <a:stretch/>
        </p:blipFill>
        <p:spPr>
          <a:xfrm>
            <a:off x="5924878" y="4316453"/>
            <a:ext cx="1502653" cy="1504474"/>
          </a:xfrm>
          <a:prstGeom prst="rect">
            <a:avLst/>
          </a:prstGeom>
          <a:noFill/>
          <a:ln>
            <a:noFill/>
          </a:ln>
        </p:spPr>
      </p:pic>
      <p:sp>
        <p:nvSpPr>
          <p:cNvPr id="119" name="Google Shape;119;p20"/>
          <p:cNvSpPr txBox="1"/>
          <p:nvPr/>
        </p:nvSpPr>
        <p:spPr>
          <a:xfrm>
            <a:off x="8635034" y="3350152"/>
            <a:ext cx="1508110" cy="490634"/>
          </a:xfrm>
          <a:prstGeom prst="rect">
            <a:avLst/>
          </a:prstGeom>
          <a:noFill/>
          <a:ln>
            <a:noFill/>
          </a:ln>
        </p:spPr>
        <p:txBody>
          <a:bodyPr spcFirstLastPara="1" wrap="square" lIns="64283" tIns="32133" rIns="64283" bIns="32133" anchor="t" anchorCtr="0">
            <a:noAutofit/>
          </a:bodyPr>
          <a:lstStyle/>
          <a:p>
            <a:pPr marL="241093" indent="-241093" algn="ctr"/>
            <a:r>
              <a:rPr lang="en-US" sz="2812">
                <a:solidFill>
                  <a:srgbClr val="53585F"/>
                </a:solidFill>
                <a:latin typeface="Trebuchet MS"/>
                <a:ea typeface="Trebuchet MS"/>
                <a:cs typeface="Trebuchet MS"/>
                <a:sym typeface="Trebuchet MS"/>
              </a:rPr>
              <a:t>To Mom</a:t>
            </a:r>
            <a:endParaRPr sz="2812">
              <a:solidFill>
                <a:srgbClr val="53585F"/>
              </a:solidFill>
              <a:latin typeface="Trebuchet MS"/>
              <a:ea typeface="Trebuchet MS"/>
              <a:cs typeface="Trebuchet MS"/>
              <a:sym typeface="Trebuchet MS"/>
            </a:endParaRPr>
          </a:p>
        </p:txBody>
      </p:sp>
      <p:sp>
        <p:nvSpPr>
          <p:cNvPr id="120" name="Google Shape;120;p20"/>
          <p:cNvSpPr txBox="1"/>
          <p:nvPr/>
        </p:nvSpPr>
        <p:spPr>
          <a:xfrm>
            <a:off x="3571297" y="2157280"/>
            <a:ext cx="1609310" cy="558116"/>
          </a:xfrm>
          <a:prstGeom prst="rect">
            <a:avLst/>
          </a:prstGeom>
          <a:noFill/>
          <a:ln>
            <a:noFill/>
          </a:ln>
        </p:spPr>
        <p:txBody>
          <a:bodyPr spcFirstLastPara="1" wrap="square" lIns="64283" tIns="32133" rIns="64283" bIns="32133" anchor="t" anchorCtr="0">
            <a:noAutofit/>
          </a:bodyPr>
          <a:lstStyle/>
          <a:p>
            <a:pPr marL="241093" indent="-241093" algn="ctr"/>
            <a:r>
              <a:rPr lang="en-US" sz="2812">
                <a:solidFill>
                  <a:srgbClr val="53585F"/>
                </a:solidFill>
                <a:latin typeface="Trebuchet MS"/>
                <a:ea typeface="Trebuchet MS"/>
                <a:cs typeface="Trebuchet MS"/>
                <a:sym typeface="Trebuchet MS"/>
              </a:rPr>
              <a:t>To Baby</a:t>
            </a:r>
            <a:endParaRPr sz="2812">
              <a:solidFill>
                <a:srgbClr val="53585F"/>
              </a:solidFill>
              <a:latin typeface="Trebuchet MS"/>
              <a:ea typeface="Trebuchet MS"/>
              <a:cs typeface="Trebuchet MS"/>
              <a:sym typeface="Trebuchet MS"/>
            </a:endParaRPr>
          </a:p>
        </p:txBody>
      </p:sp>
      <p:sp>
        <p:nvSpPr>
          <p:cNvPr id="121" name="Google Shape;121;p20"/>
          <p:cNvSpPr txBox="1"/>
          <p:nvPr/>
        </p:nvSpPr>
        <p:spPr>
          <a:xfrm>
            <a:off x="7405475" y="4944815"/>
            <a:ext cx="3257826" cy="701662"/>
          </a:xfrm>
          <a:prstGeom prst="rect">
            <a:avLst/>
          </a:prstGeom>
          <a:noFill/>
          <a:ln>
            <a:noFill/>
          </a:ln>
        </p:spPr>
        <p:txBody>
          <a:bodyPr spcFirstLastPara="1" wrap="square" lIns="64283" tIns="32133" rIns="64283" bIns="32133" anchor="t" anchorCtr="0">
            <a:noAutofit/>
          </a:bodyPr>
          <a:lstStyle/>
          <a:p>
            <a:pPr marL="241093" indent="-241093"/>
            <a:r>
              <a:rPr lang="en-US" sz="2812">
                <a:solidFill>
                  <a:srgbClr val="53585F"/>
                </a:solidFill>
                <a:latin typeface="Trebuchet MS"/>
                <a:ea typeface="Trebuchet MS"/>
                <a:cs typeface="Trebuchet MS"/>
                <a:sym typeface="Trebuchet MS"/>
              </a:rPr>
              <a:t>To Community and Environment</a:t>
            </a:r>
            <a:endParaRPr sz="2812">
              <a:solidFill>
                <a:srgbClr val="53585F"/>
              </a:solidFill>
              <a:latin typeface="Trebuchet MS"/>
              <a:ea typeface="Trebuchet MS"/>
              <a:cs typeface="Trebuchet MS"/>
              <a:sym typeface="Trebuchet MS"/>
            </a:endParaRPr>
          </a:p>
        </p:txBody>
      </p:sp>
    </p:spTree>
    <p:extLst>
      <p:ext uri="{BB962C8B-B14F-4D97-AF65-F5344CB8AC3E}">
        <p14:creationId xmlns:p14="http://schemas.microsoft.com/office/powerpoint/2010/main" val="565177829"/>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Stages of Feeding: Toddlers</a:t>
            </a:r>
          </a:p>
        </p:txBody>
      </p:sp>
      <p:sp>
        <p:nvSpPr>
          <p:cNvPr id="3" name="Slide Number Placeholder 2"/>
          <p:cNvSpPr>
            <a:spLocks noGrp="1"/>
          </p:cNvSpPr>
          <p:nvPr>
            <p:ph type="sldNum" sz="quarter" idx="12"/>
          </p:nvPr>
        </p:nvSpPr>
        <p:spPr/>
        <p:txBody>
          <a:bodyPr/>
          <a:lstStyle/>
          <a:p>
            <a:fld id="{17DF4567-1C0D-564E-BA68-9AF622E7948C}" type="slidenum">
              <a:rPr lang="en-US" smtClean="0"/>
              <a:t>21</a:t>
            </a:fld>
            <a:endParaRPr lang="en-US"/>
          </a:p>
        </p:txBody>
      </p:sp>
      <p:sp>
        <p:nvSpPr>
          <p:cNvPr id="4" name="Text Placeholder 3"/>
          <p:cNvSpPr>
            <a:spLocks noGrp="1"/>
          </p:cNvSpPr>
          <p:nvPr>
            <p:ph type="body" sz="quarter" idx="13"/>
          </p:nvPr>
        </p:nvSpPr>
        <p:spPr>
          <a:xfrm>
            <a:off x="6535271" y="2219086"/>
            <a:ext cx="4410635" cy="2467213"/>
          </a:xfrm>
        </p:spPr>
        <p:txBody>
          <a:bodyPr>
            <a:normAutofit/>
          </a:bodyPr>
          <a:lstStyle/>
          <a:p>
            <a:pPr marL="285750" indent="-285750">
              <a:buFont typeface="Wingdings" panose="05000000000000000000" pitchFamily="2" charset="2"/>
              <a:buChar char="§"/>
            </a:pPr>
            <a:r>
              <a:rPr lang="en-US"/>
              <a:t>Patience and persistence</a:t>
            </a:r>
          </a:p>
          <a:p>
            <a:pPr marL="285750" indent="-285750">
              <a:buFont typeface="Wingdings" panose="05000000000000000000" pitchFamily="2" charset="2"/>
              <a:buChar char="§"/>
            </a:pPr>
            <a:r>
              <a:rPr lang="en-US"/>
              <a:t>Repeated exposure</a:t>
            </a:r>
          </a:p>
          <a:p>
            <a:pPr marL="285750" indent="-285750">
              <a:buFont typeface="Wingdings" panose="05000000000000000000" pitchFamily="2" charset="2"/>
              <a:buChar char="§"/>
            </a:pPr>
            <a:r>
              <a:rPr lang="en-US"/>
              <a:t>Consider temperament</a:t>
            </a:r>
          </a:p>
          <a:p>
            <a:pPr marL="285750" indent="-285750">
              <a:buFont typeface="Wingdings" panose="05000000000000000000" pitchFamily="2" charset="2"/>
              <a:buChar char="§"/>
            </a:pPr>
            <a:r>
              <a:rPr lang="en-US"/>
              <a:t>Structure and routine</a:t>
            </a:r>
          </a:p>
          <a:p>
            <a:pPr marL="285750" indent="-285750">
              <a:buFont typeface="Wingdings" panose="05000000000000000000" pitchFamily="2" charset="2"/>
              <a:buChar char="§"/>
            </a:pPr>
            <a:r>
              <a:rPr lang="en-US"/>
              <a:t>Appropriate foods, tools, and serving sizes</a:t>
            </a:r>
          </a:p>
        </p:txBody>
      </p:sp>
      <p:pic>
        <p:nvPicPr>
          <p:cNvPr id="5" name="Picture 2" descr="http://www.friendshipcircle.org/blog/wp-content/uploads/2014/02/toddler-eating.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00200" y="2021541"/>
            <a:ext cx="4052822" cy="2862305"/>
          </a:xfrm>
          <a:prstGeom prst="rect">
            <a:avLst/>
          </a:prstGeom>
          <a:noFill/>
          <a:extLst>
            <a:ext uri="{909E8E84-426E-40dd-AFC4-6F175D3DCCD1}">
              <a14:hiddenFill xmlns:a14="http://schemas.microsoft.com/office/drawing/2010/main" xmlns="">
                <a:solidFill>
                  <a:srgbClr val="FFFFFF"/>
                </a:solidFill>
              </a14:hiddenFill>
            </a:ext>
          </a:extLst>
        </p:spPr>
      </p:pic>
      <p:sp>
        <p:nvSpPr>
          <p:cNvPr id="6" name="TextBox 5"/>
          <p:cNvSpPr txBox="1"/>
          <p:nvPr/>
        </p:nvSpPr>
        <p:spPr>
          <a:xfrm>
            <a:off x="1945728" y="5048012"/>
            <a:ext cx="3361765" cy="830997"/>
          </a:xfrm>
          <a:prstGeom prst="rect">
            <a:avLst/>
          </a:prstGeom>
          <a:solidFill>
            <a:schemeClr val="accent1"/>
          </a:solidFill>
        </p:spPr>
        <p:txBody>
          <a:bodyPr wrap="square" rtlCol="0">
            <a:spAutoFit/>
          </a:bodyPr>
          <a:lstStyle/>
          <a:p>
            <a:r>
              <a:rPr lang="en-US" sz="1600">
                <a:solidFill>
                  <a:schemeClr val="bg1"/>
                </a:solidFill>
                <a:latin typeface="Arial" panose="020B0604020202020204" pitchFamily="34" charset="0"/>
                <a:cs typeface="Arial" panose="020B0604020202020204" pitchFamily="34" charset="0"/>
              </a:rPr>
              <a:t>Fill in the blanks:</a:t>
            </a:r>
          </a:p>
          <a:p>
            <a:endParaRPr lang="en-US" sz="1600">
              <a:solidFill>
                <a:schemeClr val="bg1"/>
              </a:solidFill>
              <a:latin typeface="Arial" panose="020B0604020202020204" pitchFamily="34" charset="0"/>
              <a:cs typeface="Arial" panose="020B0604020202020204" pitchFamily="34" charset="0"/>
            </a:endParaRPr>
          </a:p>
          <a:p>
            <a:r>
              <a:rPr lang="en-US" sz="1600">
                <a:solidFill>
                  <a:schemeClr val="bg1"/>
                </a:solidFill>
                <a:latin typeface="Arial" panose="020B0604020202020204" pitchFamily="34" charset="0"/>
                <a:cs typeface="Arial" panose="020B0604020202020204" pitchFamily="34" charset="0"/>
              </a:rPr>
              <a:t>A toddler’s favorite word is… NO!</a:t>
            </a:r>
          </a:p>
        </p:txBody>
      </p:sp>
      <p:sp>
        <p:nvSpPr>
          <p:cNvPr id="7" name="TextBox 6"/>
          <p:cNvSpPr txBox="1"/>
          <p:nvPr/>
        </p:nvSpPr>
        <p:spPr>
          <a:xfrm>
            <a:off x="7227794" y="5048010"/>
            <a:ext cx="3025588" cy="830997"/>
          </a:xfrm>
          <a:prstGeom prst="rect">
            <a:avLst/>
          </a:prstGeom>
          <a:noFill/>
          <a:ln w="38100">
            <a:solidFill>
              <a:schemeClr val="accent1"/>
            </a:solidFill>
          </a:ln>
        </p:spPr>
        <p:txBody>
          <a:bodyPr wrap="square" rtlCol="0">
            <a:spAutoFit/>
          </a:bodyPr>
          <a:lstStyle/>
          <a:p>
            <a:pPr algn="ctr"/>
            <a:r>
              <a:rPr lang="en-US" sz="1600">
                <a:latin typeface="Arial" panose="020B0604020202020204" pitchFamily="34" charset="0"/>
                <a:cs typeface="Arial" panose="020B0604020202020204" pitchFamily="34" charset="0"/>
              </a:rPr>
              <a:t>Ideas for making a dish like tacos or sandwiches more toddler-friendly?</a:t>
            </a:r>
          </a:p>
        </p:txBody>
      </p:sp>
    </p:spTree>
    <p:extLst>
      <p:ext uri="{BB962C8B-B14F-4D97-AF65-F5344CB8AC3E}">
        <p14:creationId xmlns:p14="http://schemas.microsoft.com/office/powerpoint/2010/main" val="2594036075"/>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Stages of Feeding: Preschoolers</a:t>
            </a:r>
          </a:p>
        </p:txBody>
      </p:sp>
      <p:sp>
        <p:nvSpPr>
          <p:cNvPr id="3" name="Slide Number Placeholder 2"/>
          <p:cNvSpPr>
            <a:spLocks noGrp="1"/>
          </p:cNvSpPr>
          <p:nvPr>
            <p:ph type="sldNum" sz="quarter" idx="12"/>
          </p:nvPr>
        </p:nvSpPr>
        <p:spPr/>
        <p:txBody>
          <a:bodyPr/>
          <a:lstStyle/>
          <a:p>
            <a:fld id="{17DF4567-1C0D-564E-BA68-9AF622E7948C}" type="slidenum">
              <a:rPr lang="en-US" smtClean="0"/>
              <a:t>22</a:t>
            </a:fld>
            <a:endParaRPr lang="en-US"/>
          </a:p>
        </p:txBody>
      </p:sp>
      <p:sp>
        <p:nvSpPr>
          <p:cNvPr id="4" name="Text Placeholder 3"/>
          <p:cNvSpPr>
            <a:spLocks noGrp="1"/>
          </p:cNvSpPr>
          <p:nvPr>
            <p:ph type="body" sz="quarter" idx="13"/>
          </p:nvPr>
        </p:nvSpPr>
        <p:spPr>
          <a:xfrm>
            <a:off x="1600200" y="1857375"/>
            <a:ext cx="8758238" cy="2971800"/>
          </a:xfrm>
        </p:spPr>
        <p:txBody>
          <a:bodyPr/>
          <a:lstStyle/>
          <a:p>
            <a:r>
              <a:rPr lang="en-US"/>
              <a:t>Use peer influence to your advantage</a:t>
            </a:r>
          </a:p>
          <a:p>
            <a:pPr marL="285750" indent="-285750">
              <a:buFont typeface="Wingdings" panose="05000000000000000000" pitchFamily="2" charset="2"/>
              <a:buChar char="§"/>
            </a:pPr>
            <a:r>
              <a:rPr lang="en-US"/>
              <a:t>Modeling</a:t>
            </a:r>
          </a:p>
          <a:p>
            <a:pPr marL="285750" indent="-285750">
              <a:buFont typeface="Wingdings" panose="05000000000000000000" pitchFamily="2" charset="2"/>
              <a:buChar char="§"/>
            </a:pPr>
            <a:r>
              <a:rPr lang="en-US"/>
              <a:t>Seating arrangements</a:t>
            </a:r>
          </a:p>
          <a:p>
            <a:pPr marL="285750" indent="-285750">
              <a:buFont typeface="Wingdings" panose="05000000000000000000" pitchFamily="2" charset="2"/>
              <a:buChar char="§"/>
            </a:pPr>
            <a:r>
              <a:rPr lang="en-US"/>
              <a:t>Don’t “yuck my yum”</a:t>
            </a:r>
          </a:p>
        </p:txBody>
      </p:sp>
      <p:pic>
        <p:nvPicPr>
          <p:cNvPr id="5" name="Picture 2" descr="http://s3-media4.fl.yelpcdn.com/bphoto/DK8DRp4OfV9A3SfSJmUAaQ/o.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600200" y="3945183"/>
            <a:ext cx="3888649" cy="2593729"/>
          </a:xfrm>
          <a:prstGeom prst="rect">
            <a:avLst/>
          </a:prstGeom>
          <a:noFill/>
          <a:extLst>
            <a:ext uri="{909E8E84-426E-40dd-AFC4-6F175D3DCCD1}">
              <a14:hiddenFill xmlns:a14="http://schemas.microsoft.com/office/drawing/2010/main" xmlns="">
                <a:solidFill>
                  <a:srgbClr val="FFFFFF"/>
                </a:solidFill>
              </a14:hiddenFill>
            </a:ext>
          </a:extLst>
        </p:spPr>
      </p:pic>
      <p:pic>
        <p:nvPicPr>
          <p:cNvPr id="6" name="Content Placeholder 3"/>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352640" y="2046189"/>
            <a:ext cx="3458894" cy="2594171"/>
          </a:xfrm>
          <a:prstGeom prst="rect">
            <a:avLst/>
          </a:prstGeom>
        </p:spPr>
      </p:pic>
      <p:sp>
        <p:nvSpPr>
          <p:cNvPr id="7" name="TextBox 6"/>
          <p:cNvSpPr txBox="1"/>
          <p:nvPr/>
        </p:nvSpPr>
        <p:spPr>
          <a:xfrm>
            <a:off x="7569293" y="4829175"/>
            <a:ext cx="3025588" cy="830997"/>
          </a:xfrm>
          <a:prstGeom prst="rect">
            <a:avLst/>
          </a:prstGeom>
          <a:noFill/>
          <a:ln w="38100">
            <a:solidFill>
              <a:schemeClr val="accent1"/>
            </a:solidFill>
          </a:ln>
        </p:spPr>
        <p:txBody>
          <a:bodyPr wrap="square" rtlCol="0">
            <a:spAutoFit/>
          </a:bodyPr>
          <a:lstStyle/>
          <a:p>
            <a:pPr algn="ctr"/>
            <a:r>
              <a:rPr lang="en-US" sz="1600">
                <a:latin typeface="Arial" panose="020B0604020202020204" pitchFamily="34" charset="0"/>
                <a:cs typeface="Arial" panose="020B0604020202020204" pitchFamily="34" charset="0"/>
              </a:rPr>
              <a:t>Industrious preschoolers like cooking and helping with mealtime chores!</a:t>
            </a:r>
          </a:p>
        </p:txBody>
      </p:sp>
    </p:spTree>
    <p:extLst>
      <p:ext uri="{BB962C8B-B14F-4D97-AF65-F5344CB8AC3E}">
        <p14:creationId xmlns:p14="http://schemas.microsoft.com/office/powerpoint/2010/main" val="3175495757"/>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Stages of Feeding: School-Age</a:t>
            </a:r>
          </a:p>
        </p:txBody>
      </p:sp>
      <p:sp>
        <p:nvSpPr>
          <p:cNvPr id="3" name="Slide Number Placeholder 2"/>
          <p:cNvSpPr>
            <a:spLocks noGrp="1"/>
          </p:cNvSpPr>
          <p:nvPr>
            <p:ph type="sldNum" sz="quarter" idx="12"/>
          </p:nvPr>
        </p:nvSpPr>
        <p:spPr/>
        <p:txBody>
          <a:bodyPr/>
          <a:lstStyle/>
          <a:p>
            <a:fld id="{17DF4567-1C0D-564E-BA68-9AF622E7948C}" type="slidenum">
              <a:rPr lang="en-US" smtClean="0"/>
              <a:t>23</a:t>
            </a:fld>
            <a:endParaRPr lang="en-US"/>
          </a:p>
        </p:txBody>
      </p:sp>
      <p:sp>
        <p:nvSpPr>
          <p:cNvPr id="4" name="Text Placeholder 3"/>
          <p:cNvSpPr>
            <a:spLocks noGrp="1"/>
          </p:cNvSpPr>
          <p:nvPr>
            <p:ph type="body" sz="quarter" idx="13"/>
          </p:nvPr>
        </p:nvSpPr>
        <p:spPr>
          <a:xfrm>
            <a:off x="1600200" y="2214563"/>
            <a:ext cx="3173506" cy="2971800"/>
          </a:xfrm>
        </p:spPr>
        <p:txBody>
          <a:bodyPr/>
          <a:lstStyle/>
          <a:p>
            <a:pPr marL="285750" indent="-285750">
              <a:buFont typeface="Wingdings" panose="05000000000000000000" pitchFamily="2" charset="2"/>
              <a:buChar char="§"/>
            </a:pPr>
            <a:r>
              <a:rPr lang="en-US"/>
              <a:t>What are their friends eating?</a:t>
            </a:r>
          </a:p>
          <a:p>
            <a:pPr marL="285750" indent="-285750">
              <a:buFont typeface="Wingdings" panose="05000000000000000000" pitchFamily="2" charset="2"/>
              <a:buChar char="§"/>
            </a:pPr>
            <a:r>
              <a:rPr lang="en-US"/>
              <a:t>What food advertisements are they seeing on television and elsewhere?</a:t>
            </a:r>
          </a:p>
          <a:p>
            <a:pPr marL="285750" indent="-285750">
              <a:buFont typeface="Wingdings" panose="05000000000000000000" pitchFamily="2" charset="2"/>
              <a:buChar char="§"/>
            </a:pPr>
            <a:r>
              <a:rPr lang="en-US"/>
              <a:t>How much time do they spend engaged in physical activity?</a:t>
            </a:r>
          </a:p>
        </p:txBody>
      </p:sp>
      <p:pic>
        <p:nvPicPr>
          <p:cNvPr id="2050" name="Picture 2" descr="Image result for kids buying lunch"/>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680810" y="2214563"/>
            <a:ext cx="3220427" cy="2142284"/>
          </a:xfrm>
          <a:prstGeom prst="rect">
            <a:avLst/>
          </a:prstGeom>
          <a:noFill/>
          <a:extLst>
            <a:ext uri="{909E8E84-426E-40DD-AFC4-6F175D3DCCD1}">
              <a14:hiddenFill xmlns:a14="http://schemas.microsoft.com/office/drawing/2010/main">
                <a:solidFill>
                  <a:srgbClr val="FFFFFF"/>
                </a:solidFill>
              </a14:hiddenFill>
            </a:ext>
          </a:extLst>
        </p:spPr>
      </p:pic>
      <p:sp>
        <p:nvSpPr>
          <p:cNvPr id="7" name="TextBox 6"/>
          <p:cNvSpPr txBox="1"/>
          <p:nvPr/>
        </p:nvSpPr>
        <p:spPr>
          <a:xfrm>
            <a:off x="6778229" y="4546787"/>
            <a:ext cx="3025588" cy="1077218"/>
          </a:xfrm>
          <a:prstGeom prst="rect">
            <a:avLst/>
          </a:prstGeom>
          <a:noFill/>
          <a:ln w="38100">
            <a:solidFill>
              <a:schemeClr val="accent1"/>
            </a:solidFill>
          </a:ln>
        </p:spPr>
        <p:txBody>
          <a:bodyPr wrap="square" rtlCol="0">
            <a:spAutoFit/>
          </a:bodyPr>
          <a:lstStyle/>
          <a:p>
            <a:pPr algn="ctr"/>
            <a:r>
              <a:rPr lang="en-US" sz="1600">
                <a:latin typeface="Arial" panose="020B0604020202020204" pitchFamily="34" charset="0"/>
                <a:cs typeface="Arial" panose="020B0604020202020204" pitchFamily="34" charset="0"/>
              </a:rPr>
              <a:t>These kids can often buy / choose their own food. Help them learn to make good choices now!</a:t>
            </a:r>
          </a:p>
        </p:txBody>
      </p:sp>
    </p:spTree>
    <p:extLst>
      <p:ext uri="{BB962C8B-B14F-4D97-AF65-F5344CB8AC3E}">
        <p14:creationId xmlns:p14="http://schemas.microsoft.com/office/powerpoint/2010/main" val="3236110343"/>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Family Style Dining</a:t>
            </a:r>
          </a:p>
        </p:txBody>
      </p:sp>
      <p:sp>
        <p:nvSpPr>
          <p:cNvPr id="3" name="Slide Number Placeholder 2"/>
          <p:cNvSpPr>
            <a:spLocks noGrp="1"/>
          </p:cNvSpPr>
          <p:nvPr>
            <p:ph type="sldNum" sz="quarter" idx="12"/>
          </p:nvPr>
        </p:nvSpPr>
        <p:spPr/>
        <p:txBody>
          <a:bodyPr/>
          <a:lstStyle/>
          <a:p>
            <a:fld id="{17DF4567-1C0D-564E-BA68-9AF622E7948C}" type="slidenum">
              <a:rPr lang="en-US" smtClean="0"/>
              <a:t>24</a:t>
            </a:fld>
            <a:endParaRPr lang="en-US"/>
          </a:p>
        </p:txBody>
      </p:sp>
      <p:sp>
        <p:nvSpPr>
          <p:cNvPr id="4" name="Text Placeholder 3"/>
          <p:cNvSpPr>
            <a:spLocks noGrp="1"/>
          </p:cNvSpPr>
          <p:nvPr>
            <p:ph type="body" sz="quarter" idx="13"/>
          </p:nvPr>
        </p:nvSpPr>
        <p:spPr>
          <a:xfrm>
            <a:off x="1600199" y="2214563"/>
            <a:ext cx="5043207" cy="2971800"/>
          </a:xfrm>
        </p:spPr>
        <p:txBody>
          <a:bodyPr/>
          <a:lstStyle/>
          <a:p>
            <a:r>
              <a:rPr lang="en-US" b="1"/>
              <a:t>Pros and Cons</a:t>
            </a:r>
          </a:p>
          <a:p>
            <a:pPr marL="285750" indent="-285750">
              <a:buFont typeface="Wingdings" panose="05000000000000000000" pitchFamily="2" charset="2"/>
              <a:buChar char="§"/>
            </a:pPr>
            <a:r>
              <a:rPr lang="en-US"/>
              <a:t>What are the benefits of family-style dining?</a:t>
            </a:r>
          </a:p>
          <a:p>
            <a:pPr marL="285750" indent="-285750">
              <a:buFont typeface="Wingdings" panose="05000000000000000000" pitchFamily="2" charset="2"/>
              <a:buChar char="§"/>
            </a:pPr>
            <a:r>
              <a:rPr lang="en-US"/>
              <a:t>What are the challenges?</a:t>
            </a:r>
          </a:p>
        </p:txBody>
      </p:sp>
      <p:sp>
        <p:nvSpPr>
          <p:cNvPr id="5" name="Rectangle 4"/>
          <p:cNvSpPr/>
          <p:nvPr/>
        </p:nvSpPr>
        <p:spPr>
          <a:xfrm>
            <a:off x="6643407" y="2214563"/>
            <a:ext cx="4894169" cy="1297791"/>
          </a:xfrm>
          <a:prstGeom prst="rect">
            <a:avLst/>
          </a:prstGeom>
        </p:spPr>
        <p:txBody>
          <a:bodyPr wrap="square">
            <a:spAutoFit/>
          </a:bodyPr>
          <a:lstStyle/>
          <a:p>
            <a:pPr>
              <a:lnSpc>
                <a:spcPts val="2800"/>
              </a:lnSpc>
              <a:spcAft>
                <a:spcPts val="1000"/>
              </a:spcAft>
            </a:pPr>
            <a:r>
              <a:rPr lang="en-US" sz="1600" b="1">
                <a:latin typeface="Arial" panose="020B0604020202020204" pitchFamily="34" charset="0"/>
                <a:cs typeface="Arial" panose="020B0604020202020204" pitchFamily="34" charset="0"/>
              </a:rPr>
              <a:t>Strategies and Tips</a:t>
            </a:r>
          </a:p>
          <a:p>
            <a:pPr marL="285750" indent="-285750">
              <a:lnSpc>
                <a:spcPts val="2800"/>
              </a:lnSpc>
              <a:spcAft>
                <a:spcPts val="1000"/>
              </a:spcAft>
              <a:buFont typeface="Wingdings" panose="05000000000000000000" pitchFamily="2" charset="2"/>
              <a:buChar char="§"/>
            </a:pPr>
            <a:r>
              <a:rPr lang="en-US" sz="1600">
                <a:latin typeface="Arial" panose="020B0604020202020204" pitchFamily="34" charset="0"/>
                <a:cs typeface="Arial" panose="020B0604020202020204" pitchFamily="34" charset="0"/>
              </a:rPr>
              <a:t>What are your strategies and tips for introducing or implementing family-style dining?</a:t>
            </a:r>
          </a:p>
        </p:txBody>
      </p:sp>
    </p:spTree>
    <p:extLst>
      <p:ext uri="{BB962C8B-B14F-4D97-AF65-F5344CB8AC3E}">
        <p14:creationId xmlns:p14="http://schemas.microsoft.com/office/powerpoint/2010/main" val="1022776401"/>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7"/>
          <p:cNvSpPr>
            <a:spLocks noGrp="1"/>
          </p:cNvSpPr>
          <p:nvPr>
            <p:ph type="title"/>
          </p:nvPr>
        </p:nvSpPr>
        <p:spPr/>
        <p:txBody>
          <a:bodyPr>
            <a:normAutofit/>
          </a:bodyPr>
          <a:lstStyle/>
          <a:p>
            <a:pPr algn="ctr"/>
            <a:r>
              <a:rPr lang="en-US" sz="2800">
                <a:solidFill>
                  <a:schemeClr val="accent1"/>
                </a:solidFill>
              </a:rPr>
              <a:t>CSU Child Care Provider Survey Results</a:t>
            </a:r>
            <a:br>
              <a:rPr lang="en-US" sz="2800">
                <a:solidFill>
                  <a:schemeClr val="accent1"/>
                </a:solidFill>
              </a:rPr>
            </a:br>
            <a:r>
              <a:rPr lang="en-US" sz="2800">
                <a:solidFill>
                  <a:schemeClr val="accent1"/>
                </a:solidFill>
              </a:rPr>
              <a:t/>
            </a:r>
            <a:br>
              <a:rPr lang="en-US" sz="2800">
                <a:solidFill>
                  <a:schemeClr val="accent1"/>
                </a:solidFill>
              </a:rPr>
            </a:br>
            <a:r>
              <a:rPr lang="en-US" sz="2000"/>
              <a:t>Survey done in 117 child care sites in Colorado</a:t>
            </a:r>
          </a:p>
        </p:txBody>
      </p:sp>
      <p:sp>
        <p:nvSpPr>
          <p:cNvPr id="10" name="Text Placeholder 9"/>
          <p:cNvSpPr>
            <a:spLocks noGrp="1"/>
          </p:cNvSpPr>
          <p:nvPr>
            <p:ph type="body" idx="1"/>
          </p:nvPr>
        </p:nvSpPr>
        <p:spPr>
          <a:xfrm>
            <a:off x="839788" y="2339788"/>
            <a:ext cx="5157787" cy="474570"/>
          </a:xfrm>
          <a:ln>
            <a:solidFill>
              <a:schemeClr val="tx2"/>
            </a:solidFill>
          </a:ln>
        </p:spPr>
        <p:txBody>
          <a:bodyPr>
            <a:normAutofit/>
          </a:bodyPr>
          <a:lstStyle/>
          <a:p>
            <a:r>
              <a:rPr lang="en-US" sz="2000"/>
              <a:t>Preferred style of meal service:</a:t>
            </a:r>
          </a:p>
        </p:txBody>
      </p:sp>
      <p:sp>
        <p:nvSpPr>
          <p:cNvPr id="11" name="Content Placeholder 10"/>
          <p:cNvSpPr>
            <a:spLocks noGrp="1"/>
          </p:cNvSpPr>
          <p:nvPr>
            <p:ph sz="half" idx="2"/>
          </p:nvPr>
        </p:nvSpPr>
        <p:spPr>
          <a:xfrm>
            <a:off x="839787" y="2908487"/>
            <a:ext cx="5157787" cy="1878666"/>
          </a:xfrm>
          <a:ln>
            <a:solidFill>
              <a:schemeClr val="tx1"/>
            </a:solidFill>
          </a:ln>
        </p:spPr>
        <p:txBody>
          <a:bodyPr>
            <a:noAutofit/>
          </a:bodyPr>
          <a:lstStyle/>
          <a:p>
            <a:pPr marL="285750" indent="-285750">
              <a:buFont typeface="Wingdings" panose="05000000000000000000" pitchFamily="2" charset="2"/>
              <a:buChar char="§"/>
            </a:pPr>
            <a:r>
              <a:rPr lang="en-US"/>
              <a:t>Pre-plated			               59%</a:t>
            </a:r>
          </a:p>
          <a:p>
            <a:pPr marL="285750" indent="-285750">
              <a:buFont typeface="Wingdings" panose="05000000000000000000" pitchFamily="2" charset="2"/>
              <a:buChar char="§"/>
            </a:pPr>
            <a:r>
              <a:rPr lang="en-US"/>
              <a:t>Mixed (both family-style and pre-plated)            38%</a:t>
            </a:r>
          </a:p>
          <a:p>
            <a:pPr marL="285750" indent="-285750">
              <a:buFont typeface="Wingdings" panose="05000000000000000000" pitchFamily="2" charset="2"/>
              <a:buChar char="§"/>
            </a:pPr>
            <a:r>
              <a:rPr lang="en-US"/>
              <a:t>Family-style 				 3%</a:t>
            </a:r>
          </a:p>
        </p:txBody>
      </p:sp>
      <p:sp>
        <p:nvSpPr>
          <p:cNvPr id="12" name="Text Placeholder 11"/>
          <p:cNvSpPr>
            <a:spLocks noGrp="1"/>
          </p:cNvSpPr>
          <p:nvPr>
            <p:ph type="body" sz="quarter" idx="3"/>
          </p:nvPr>
        </p:nvSpPr>
        <p:spPr>
          <a:xfrm>
            <a:off x="6172200" y="2339787"/>
            <a:ext cx="5183188" cy="470929"/>
          </a:xfrm>
          <a:ln>
            <a:solidFill>
              <a:schemeClr val="tx2"/>
            </a:solidFill>
          </a:ln>
        </p:spPr>
        <p:txBody>
          <a:bodyPr>
            <a:normAutofit/>
          </a:bodyPr>
          <a:lstStyle/>
          <a:p>
            <a:r>
              <a:rPr lang="en-US" sz="2000"/>
              <a:t>Reasons for preference:</a:t>
            </a:r>
          </a:p>
        </p:txBody>
      </p:sp>
      <p:sp>
        <p:nvSpPr>
          <p:cNvPr id="13" name="Content Placeholder 12"/>
          <p:cNvSpPr>
            <a:spLocks noGrp="1"/>
          </p:cNvSpPr>
          <p:nvPr>
            <p:ph sz="quarter" idx="4"/>
          </p:nvPr>
        </p:nvSpPr>
        <p:spPr>
          <a:xfrm>
            <a:off x="6172200" y="2908487"/>
            <a:ext cx="5183188" cy="1878666"/>
          </a:xfrm>
          <a:ln>
            <a:solidFill>
              <a:schemeClr val="tx1"/>
            </a:solidFill>
          </a:ln>
        </p:spPr>
        <p:txBody>
          <a:bodyPr/>
          <a:lstStyle/>
          <a:p>
            <a:pPr marL="285750" indent="-285750">
              <a:buFont typeface="Wingdings" panose="05000000000000000000" pitchFamily="2" charset="2"/>
              <a:buChar char="§"/>
            </a:pPr>
            <a:r>
              <a:rPr lang="en-US"/>
              <a:t>Easier – for children, adults, cleanup, etc.</a:t>
            </a:r>
          </a:p>
          <a:p>
            <a:pPr marL="285750" indent="-285750">
              <a:buFont typeface="Wingdings" panose="05000000000000000000" pitchFamily="2" charset="2"/>
              <a:buChar char="§"/>
            </a:pPr>
            <a:r>
              <a:rPr lang="en-US"/>
              <a:t>Makes less mess</a:t>
            </a:r>
          </a:p>
        </p:txBody>
      </p:sp>
      <p:sp>
        <p:nvSpPr>
          <p:cNvPr id="7" name="Slide Number Placeholder 6"/>
          <p:cNvSpPr>
            <a:spLocks noGrp="1"/>
          </p:cNvSpPr>
          <p:nvPr>
            <p:ph type="sldNum" sz="quarter" idx="12"/>
          </p:nvPr>
        </p:nvSpPr>
        <p:spPr/>
        <p:txBody>
          <a:bodyPr/>
          <a:lstStyle/>
          <a:p>
            <a:fld id="{17DF4567-1C0D-564E-BA68-9AF622E7948C}" type="slidenum">
              <a:rPr lang="en-US" smtClean="0"/>
              <a:t>25</a:t>
            </a:fld>
            <a:endParaRPr lang="en-US"/>
          </a:p>
        </p:txBody>
      </p:sp>
    </p:spTree>
    <p:extLst>
      <p:ext uri="{BB962C8B-B14F-4D97-AF65-F5344CB8AC3E}">
        <p14:creationId xmlns:p14="http://schemas.microsoft.com/office/powerpoint/2010/main" val="4086637642"/>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a:t>Results of CSU On-Site Study</a:t>
            </a:r>
          </a:p>
        </p:txBody>
      </p:sp>
      <p:sp>
        <p:nvSpPr>
          <p:cNvPr id="7" name="Slide Number Placeholder 6"/>
          <p:cNvSpPr>
            <a:spLocks noGrp="1"/>
          </p:cNvSpPr>
          <p:nvPr>
            <p:ph type="sldNum" sz="quarter" idx="12"/>
          </p:nvPr>
        </p:nvSpPr>
        <p:spPr/>
        <p:txBody>
          <a:bodyPr/>
          <a:lstStyle/>
          <a:p>
            <a:fld id="{17DF4567-1C0D-564E-BA68-9AF622E7948C}" type="slidenum">
              <a:rPr lang="en-US" smtClean="0"/>
              <a:t>26</a:t>
            </a:fld>
            <a:endParaRPr lang="en-US"/>
          </a:p>
        </p:txBody>
      </p:sp>
      <p:graphicFrame>
        <p:nvGraphicFramePr>
          <p:cNvPr id="10" name="Group 37">
            <a:extLst>
              <a:ext uri="{FF2B5EF4-FFF2-40B4-BE49-F238E27FC236}">
                <a16:creationId xmlns:a16="http://schemas.microsoft.com/office/drawing/2014/main" id="{7DC6F5B5-8AEB-4EBB-82DC-AC463177D95E}"/>
              </a:ext>
            </a:extLst>
          </p:cNvPr>
          <p:cNvGraphicFramePr>
            <a:graphicFrameLocks/>
          </p:cNvGraphicFramePr>
          <p:nvPr/>
        </p:nvGraphicFramePr>
        <p:xfrm>
          <a:off x="1575266" y="2070736"/>
          <a:ext cx="9546124" cy="2752724"/>
        </p:xfrm>
        <a:graphic>
          <a:graphicData uri="http://schemas.openxmlformats.org/drawingml/2006/table">
            <a:tbl>
              <a:tblPr/>
              <a:tblGrid>
                <a:gridCol w="2757488">
                  <a:extLst>
                    <a:ext uri="{9D8B030D-6E8A-4147-A177-3AD203B41FA5}">
                      <a16:colId xmlns:a16="http://schemas.microsoft.com/office/drawing/2014/main" val="2470827854"/>
                    </a:ext>
                  </a:extLst>
                </a:gridCol>
                <a:gridCol w="1336357">
                  <a:extLst>
                    <a:ext uri="{9D8B030D-6E8A-4147-A177-3AD203B41FA5}">
                      <a16:colId xmlns:a16="http://schemas.microsoft.com/office/drawing/2014/main" val="2250745488"/>
                    </a:ext>
                  </a:extLst>
                </a:gridCol>
                <a:gridCol w="1360170">
                  <a:extLst>
                    <a:ext uri="{9D8B030D-6E8A-4147-A177-3AD203B41FA5}">
                      <a16:colId xmlns:a16="http://schemas.microsoft.com/office/drawing/2014/main" val="1377949406"/>
                    </a:ext>
                  </a:extLst>
                </a:gridCol>
                <a:gridCol w="4092109">
                  <a:extLst>
                    <a:ext uri="{9D8B030D-6E8A-4147-A177-3AD203B41FA5}">
                      <a16:colId xmlns:a16="http://schemas.microsoft.com/office/drawing/2014/main" val="2717381292"/>
                    </a:ext>
                  </a:extLst>
                </a:gridCol>
              </a:tblGrid>
              <a:tr h="1042988">
                <a:tc>
                  <a:txBody>
                    <a:bodyPr/>
                    <a:lstStyle>
                      <a:lvl1pPr>
                        <a:spcBef>
                          <a:spcPct val="20000"/>
                        </a:spcBef>
                        <a:buClr>
                          <a:schemeClr val="accent2"/>
                        </a:buClr>
                        <a:buFont typeface="Monotype Sorts" pitchFamily="2" charset="2"/>
                        <a:defRPr kumimoji="1" sz="2800">
                          <a:solidFill>
                            <a:schemeClr val="tx1"/>
                          </a:solidFill>
                          <a:latin typeface="Tahoma" panose="020B0604030504040204" pitchFamily="34" charset="0"/>
                        </a:defRPr>
                      </a:lvl1pPr>
                      <a:lvl2pPr>
                        <a:spcBef>
                          <a:spcPct val="20000"/>
                        </a:spcBef>
                        <a:buClr>
                          <a:schemeClr val="accent2"/>
                        </a:buClr>
                        <a:buFont typeface="Monotype Sorts" pitchFamily="2" charset="2"/>
                        <a:defRPr kumimoji="1" sz="2400">
                          <a:solidFill>
                            <a:schemeClr val="tx1"/>
                          </a:solidFill>
                          <a:latin typeface="Tahoma" panose="020B0604030504040204" pitchFamily="34" charset="0"/>
                        </a:defRPr>
                      </a:lvl2pPr>
                      <a:lvl3pPr>
                        <a:spcBef>
                          <a:spcPct val="20000"/>
                        </a:spcBef>
                        <a:buClr>
                          <a:schemeClr val="accent2"/>
                        </a:buClr>
                        <a:buFont typeface="Monotype Sorts" pitchFamily="2" charset="2"/>
                        <a:defRPr kumimoji="1" sz="2000">
                          <a:solidFill>
                            <a:schemeClr val="tx1"/>
                          </a:solidFill>
                          <a:latin typeface="Tahoma" panose="020B0604030504040204" pitchFamily="34" charset="0"/>
                        </a:defRPr>
                      </a:lvl3pPr>
                      <a:lvl4pPr>
                        <a:spcBef>
                          <a:spcPct val="20000"/>
                        </a:spcBef>
                        <a:buClr>
                          <a:schemeClr val="accent2"/>
                        </a:buClr>
                        <a:defRPr kumimoji="1">
                          <a:solidFill>
                            <a:schemeClr val="tx1"/>
                          </a:solidFill>
                          <a:latin typeface="Tahoma" panose="020B0604030504040204" pitchFamily="34" charset="0"/>
                        </a:defRPr>
                      </a:lvl4pPr>
                      <a:lvl5pPr>
                        <a:spcBef>
                          <a:spcPct val="20000"/>
                        </a:spcBef>
                        <a:buClr>
                          <a:schemeClr val="accent2"/>
                        </a:buClr>
                        <a:defRPr kumimoji="1">
                          <a:solidFill>
                            <a:schemeClr val="tx1"/>
                          </a:solidFill>
                          <a:latin typeface="Tahoma" panose="020B0604030504040204" pitchFamily="34" charset="0"/>
                        </a:defRPr>
                      </a:lvl5pPr>
                      <a:lvl6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6pPr>
                      <a:lvl7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7pPr>
                      <a:lvl8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8pPr>
                      <a:lvl9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9pPr>
                    </a:lstStyle>
                    <a:p>
                      <a:pPr marL="0" marR="0" lvl="0" indent="0" algn="l" defTabSz="914400" rtl="0" eaLnBrk="0" fontAlgn="base" latinLnBrk="0" hangingPunct="0">
                        <a:lnSpc>
                          <a:spcPct val="100000"/>
                        </a:lnSpc>
                        <a:spcBef>
                          <a:spcPct val="20000"/>
                        </a:spcBef>
                        <a:spcAft>
                          <a:spcPct val="0"/>
                        </a:spcAft>
                        <a:buClr>
                          <a:schemeClr val="accent2"/>
                        </a:buClr>
                        <a:buSzTx/>
                        <a:buFont typeface="Monotype Sorts" pitchFamily="2" charset="2"/>
                        <a:buNone/>
                        <a:tabLst/>
                      </a:pPr>
                      <a:r>
                        <a:rPr kumimoji="1" lang="en-US" altLang="en-US" sz="1600" b="0" i="0" u="none" strike="noStrike" cap="none" normalizeH="0" baseline="0">
                          <a:ln>
                            <a:noFill/>
                          </a:ln>
                          <a:solidFill>
                            <a:schemeClr val="tx1"/>
                          </a:solidFill>
                          <a:effectLst/>
                          <a:latin typeface="Arial" panose="020B0604020202020204" pitchFamily="34" charset="0"/>
                          <a:cs typeface="Arial" panose="020B0604020202020204" pitchFamily="34" charset="0"/>
                        </a:rPr>
                        <a:t>Measured over 6 weeks</a:t>
                      </a:r>
                    </a:p>
                  </a:txBody>
                  <a:tcPr marL="123316" marR="123316" anchor="b"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lvl1pPr>
                        <a:spcBef>
                          <a:spcPct val="20000"/>
                        </a:spcBef>
                        <a:buClr>
                          <a:schemeClr val="accent2"/>
                        </a:buClr>
                        <a:buFont typeface="Monotype Sorts" pitchFamily="2" charset="2"/>
                        <a:defRPr kumimoji="1" sz="2800">
                          <a:solidFill>
                            <a:schemeClr val="tx1"/>
                          </a:solidFill>
                          <a:latin typeface="Tahoma" panose="020B0604030504040204" pitchFamily="34" charset="0"/>
                        </a:defRPr>
                      </a:lvl1pPr>
                      <a:lvl2pPr>
                        <a:spcBef>
                          <a:spcPct val="20000"/>
                        </a:spcBef>
                        <a:buClr>
                          <a:schemeClr val="accent2"/>
                        </a:buClr>
                        <a:buFont typeface="Monotype Sorts" pitchFamily="2" charset="2"/>
                        <a:defRPr kumimoji="1" sz="2400">
                          <a:solidFill>
                            <a:schemeClr val="tx1"/>
                          </a:solidFill>
                          <a:latin typeface="Tahoma" panose="020B0604030504040204" pitchFamily="34" charset="0"/>
                        </a:defRPr>
                      </a:lvl2pPr>
                      <a:lvl3pPr>
                        <a:spcBef>
                          <a:spcPct val="20000"/>
                        </a:spcBef>
                        <a:buClr>
                          <a:schemeClr val="accent2"/>
                        </a:buClr>
                        <a:buFont typeface="Monotype Sorts" pitchFamily="2" charset="2"/>
                        <a:defRPr kumimoji="1" sz="2000">
                          <a:solidFill>
                            <a:schemeClr val="tx1"/>
                          </a:solidFill>
                          <a:latin typeface="Tahoma" panose="020B0604030504040204" pitchFamily="34" charset="0"/>
                        </a:defRPr>
                      </a:lvl3pPr>
                      <a:lvl4pPr>
                        <a:spcBef>
                          <a:spcPct val="20000"/>
                        </a:spcBef>
                        <a:buClr>
                          <a:schemeClr val="accent2"/>
                        </a:buClr>
                        <a:defRPr kumimoji="1">
                          <a:solidFill>
                            <a:schemeClr val="tx1"/>
                          </a:solidFill>
                          <a:latin typeface="Tahoma" panose="020B0604030504040204" pitchFamily="34" charset="0"/>
                        </a:defRPr>
                      </a:lvl4pPr>
                      <a:lvl5pPr>
                        <a:spcBef>
                          <a:spcPct val="20000"/>
                        </a:spcBef>
                        <a:buClr>
                          <a:schemeClr val="accent2"/>
                        </a:buClr>
                        <a:defRPr kumimoji="1">
                          <a:solidFill>
                            <a:schemeClr val="tx1"/>
                          </a:solidFill>
                          <a:latin typeface="Tahoma" panose="020B0604030504040204" pitchFamily="34" charset="0"/>
                        </a:defRPr>
                      </a:lvl5pPr>
                      <a:lvl6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6pPr>
                      <a:lvl7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7pPr>
                      <a:lvl8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8pPr>
                      <a:lvl9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9pPr>
                    </a:lstStyle>
                    <a:p>
                      <a:pPr marL="0" marR="0" lvl="0" indent="0" algn="ctr" defTabSz="914400" rtl="0" eaLnBrk="0" fontAlgn="base" latinLnBrk="0" hangingPunct="0">
                        <a:lnSpc>
                          <a:spcPct val="100000"/>
                        </a:lnSpc>
                        <a:spcBef>
                          <a:spcPct val="20000"/>
                        </a:spcBef>
                        <a:spcAft>
                          <a:spcPct val="0"/>
                        </a:spcAft>
                        <a:buClr>
                          <a:schemeClr val="accent2"/>
                        </a:buClr>
                        <a:buSzTx/>
                        <a:buFont typeface="Monotype Sorts" pitchFamily="2" charset="2"/>
                        <a:buNone/>
                        <a:tabLst/>
                      </a:pPr>
                      <a:r>
                        <a:rPr kumimoji="1" lang="en-US" altLang="en-US" sz="1800" b="1" i="0" u="none" strike="noStrike" cap="none" normalizeH="0" baseline="0">
                          <a:ln>
                            <a:noFill/>
                          </a:ln>
                          <a:solidFill>
                            <a:schemeClr val="tx1"/>
                          </a:solidFill>
                          <a:effectLst/>
                          <a:latin typeface="Arial" panose="020B0604020202020204" pitchFamily="34" charset="0"/>
                          <a:cs typeface="Arial" panose="020B0604020202020204" pitchFamily="34" charset="0"/>
                        </a:rPr>
                        <a:t>Family Style</a:t>
                      </a:r>
                    </a:p>
                  </a:txBody>
                  <a:tcPr marL="123316" marR="123316"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lvl1pPr>
                        <a:spcBef>
                          <a:spcPct val="20000"/>
                        </a:spcBef>
                        <a:buClr>
                          <a:schemeClr val="accent2"/>
                        </a:buClr>
                        <a:buFont typeface="Monotype Sorts" pitchFamily="2" charset="2"/>
                        <a:defRPr kumimoji="1" sz="2800">
                          <a:solidFill>
                            <a:schemeClr val="tx1"/>
                          </a:solidFill>
                          <a:latin typeface="Tahoma" panose="020B0604030504040204" pitchFamily="34" charset="0"/>
                        </a:defRPr>
                      </a:lvl1pPr>
                      <a:lvl2pPr>
                        <a:spcBef>
                          <a:spcPct val="20000"/>
                        </a:spcBef>
                        <a:buClr>
                          <a:schemeClr val="accent2"/>
                        </a:buClr>
                        <a:buFont typeface="Monotype Sorts" pitchFamily="2" charset="2"/>
                        <a:defRPr kumimoji="1" sz="2400">
                          <a:solidFill>
                            <a:schemeClr val="tx1"/>
                          </a:solidFill>
                          <a:latin typeface="Tahoma" panose="020B0604030504040204" pitchFamily="34" charset="0"/>
                        </a:defRPr>
                      </a:lvl2pPr>
                      <a:lvl3pPr>
                        <a:spcBef>
                          <a:spcPct val="20000"/>
                        </a:spcBef>
                        <a:buClr>
                          <a:schemeClr val="accent2"/>
                        </a:buClr>
                        <a:buFont typeface="Monotype Sorts" pitchFamily="2" charset="2"/>
                        <a:defRPr kumimoji="1" sz="2000">
                          <a:solidFill>
                            <a:schemeClr val="tx1"/>
                          </a:solidFill>
                          <a:latin typeface="Tahoma" panose="020B0604030504040204" pitchFamily="34" charset="0"/>
                        </a:defRPr>
                      </a:lvl3pPr>
                      <a:lvl4pPr>
                        <a:spcBef>
                          <a:spcPct val="20000"/>
                        </a:spcBef>
                        <a:buClr>
                          <a:schemeClr val="accent2"/>
                        </a:buClr>
                        <a:defRPr kumimoji="1">
                          <a:solidFill>
                            <a:schemeClr val="tx1"/>
                          </a:solidFill>
                          <a:latin typeface="Tahoma" panose="020B0604030504040204" pitchFamily="34" charset="0"/>
                        </a:defRPr>
                      </a:lvl4pPr>
                      <a:lvl5pPr>
                        <a:spcBef>
                          <a:spcPct val="20000"/>
                        </a:spcBef>
                        <a:buClr>
                          <a:schemeClr val="accent2"/>
                        </a:buClr>
                        <a:defRPr kumimoji="1">
                          <a:solidFill>
                            <a:schemeClr val="tx1"/>
                          </a:solidFill>
                          <a:latin typeface="Tahoma" panose="020B0604030504040204" pitchFamily="34" charset="0"/>
                        </a:defRPr>
                      </a:lvl5pPr>
                      <a:lvl6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6pPr>
                      <a:lvl7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7pPr>
                      <a:lvl8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8pPr>
                      <a:lvl9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9pPr>
                    </a:lstStyle>
                    <a:p>
                      <a:pPr marL="0" marR="0" lvl="0" indent="0" algn="ctr" defTabSz="914400" rtl="0" eaLnBrk="0" fontAlgn="base" latinLnBrk="0" hangingPunct="0">
                        <a:lnSpc>
                          <a:spcPct val="100000"/>
                        </a:lnSpc>
                        <a:spcBef>
                          <a:spcPct val="20000"/>
                        </a:spcBef>
                        <a:spcAft>
                          <a:spcPct val="0"/>
                        </a:spcAft>
                        <a:buClr>
                          <a:schemeClr val="accent2"/>
                        </a:buClr>
                        <a:buSzTx/>
                        <a:buFont typeface="Monotype Sorts" pitchFamily="2" charset="2"/>
                        <a:buNone/>
                        <a:tabLst/>
                      </a:pPr>
                      <a:r>
                        <a:rPr kumimoji="1" lang="en-US" altLang="en-US" sz="1800" b="1" i="0" u="none" strike="noStrike" cap="none" normalizeH="0" baseline="0">
                          <a:ln>
                            <a:noFill/>
                          </a:ln>
                          <a:solidFill>
                            <a:schemeClr val="tx1"/>
                          </a:solidFill>
                          <a:effectLst/>
                          <a:latin typeface="Arial" panose="020B0604020202020204" pitchFamily="34" charset="0"/>
                          <a:cs typeface="Arial" panose="020B0604020202020204" pitchFamily="34" charset="0"/>
                        </a:rPr>
                        <a:t>Pre-Plated</a:t>
                      </a:r>
                    </a:p>
                  </a:txBody>
                  <a:tcPr marL="123316" marR="123316"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lvl1pPr>
                        <a:spcBef>
                          <a:spcPct val="20000"/>
                        </a:spcBef>
                        <a:buClr>
                          <a:schemeClr val="accent2"/>
                        </a:buClr>
                        <a:buFont typeface="Monotype Sorts" pitchFamily="2" charset="2"/>
                        <a:defRPr kumimoji="1" sz="2800">
                          <a:solidFill>
                            <a:schemeClr val="tx1"/>
                          </a:solidFill>
                          <a:latin typeface="Tahoma" panose="020B0604030504040204" pitchFamily="34" charset="0"/>
                        </a:defRPr>
                      </a:lvl1pPr>
                      <a:lvl2pPr>
                        <a:spcBef>
                          <a:spcPct val="20000"/>
                        </a:spcBef>
                        <a:buClr>
                          <a:schemeClr val="accent2"/>
                        </a:buClr>
                        <a:buFont typeface="Monotype Sorts" pitchFamily="2" charset="2"/>
                        <a:defRPr kumimoji="1" sz="2400">
                          <a:solidFill>
                            <a:schemeClr val="tx1"/>
                          </a:solidFill>
                          <a:latin typeface="Tahoma" panose="020B0604030504040204" pitchFamily="34" charset="0"/>
                        </a:defRPr>
                      </a:lvl2pPr>
                      <a:lvl3pPr>
                        <a:spcBef>
                          <a:spcPct val="20000"/>
                        </a:spcBef>
                        <a:buClr>
                          <a:schemeClr val="accent2"/>
                        </a:buClr>
                        <a:buFont typeface="Monotype Sorts" pitchFamily="2" charset="2"/>
                        <a:defRPr kumimoji="1" sz="2000">
                          <a:solidFill>
                            <a:schemeClr val="tx1"/>
                          </a:solidFill>
                          <a:latin typeface="Tahoma" panose="020B0604030504040204" pitchFamily="34" charset="0"/>
                        </a:defRPr>
                      </a:lvl3pPr>
                      <a:lvl4pPr>
                        <a:spcBef>
                          <a:spcPct val="20000"/>
                        </a:spcBef>
                        <a:buClr>
                          <a:schemeClr val="accent2"/>
                        </a:buClr>
                        <a:defRPr kumimoji="1">
                          <a:solidFill>
                            <a:schemeClr val="tx1"/>
                          </a:solidFill>
                          <a:latin typeface="Tahoma" panose="020B0604030504040204" pitchFamily="34" charset="0"/>
                        </a:defRPr>
                      </a:lvl4pPr>
                      <a:lvl5pPr>
                        <a:spcBef>
                          <a:spcPct val="20000"/>
                        </a:spcBef>
                        <a:buClr>
                          <a:schemeClr val="accent2"/>
                        </a:buClr>
                        <a:defRPr kumimoji="1">
                          <a:solidFill>
                            <a:schemeClr val="tx1"/>
                          </a:solidFill>
                          <a:latin typeface="Tahoma" panose="020B0604030504040204" pitchFamily="34" charset="0"/>
                        </a:defRPr>
                      </a:lvl5pPr>
                      <a:lvl6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6pPr>
                      <a:lvl7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7pPr>
                      <a:lvl8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8pPr>
                      <a:lvl9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9pPr>
                    </a:lstStyle>
                    <a:p>
                      <a:pPr marL="0" marR="0" lvl="0" indent="0" algn="ctr" defTabSz="914400" rtl="0" eaLnBrk="0" fontAlgn="base" latinLnBrk="0" hangingPunct="0">
                        <a:lnSpc>
                          <a:spcPct val="100000"/>
                        </a:lnSpc>
                        <a:spcBef>
                          <a:spcPct val="20000"/>
                        </a:spcBef>
                        <a:spcAft>
                          <a:spcPct val="0"/>
                        </a:spcAft>
                        <a:buClr>
                          <a:schemeClr val="accent2"/>
                        </a:buClr>
                        <a:buSzTx/>
                        <a:buFont typeface="Monotype Sorts" pitchFamily="2" charset="2"/>
                        <a:buNone/>
                        <a:tabLst/>
                      </a:pPr>
                      <a:r>
                        <a:rPr kumimoji="1" lang="en-US" altLang="en-US" sz="1800" b="1" i="0" u="none" strike="noStrike" cap="none" normalizeH="0" baseline="0">
                          <a:ln>
                            <a:noFill/>
                          </a:ln>
                          <a:solidFill>
                            <a:schemeClr val="tx1"/>
                          </a:solidFill>
                          <a:effectLst/>
                          <a:latin typeface="Arial" panose="020B0604020202020204" pitchFamily="34" charset="0"/>
                          <a:cs typeface="Arial" panose="020B0604020202020204" pitchFamily="34" charset="0"/>
                        </a:rPr>
                        <a:t>Difference: Family Style</a:t>
                      </a:r>
                    </a:p>
                  </a:txBody>
                  <a:tcPr marL="123316" marR="123316"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459912418"/>
                  </a:ext>
                </a:extLst>
              </a:tr>
              <a:tr h="612456">
                <a:tc>
                  <a:txBody>
                    <a:bodyPr/>
                    <a:lstStyle>
                      <a:lvl1pPr>
                        <a:spcBef>
                          <a:spcPct val="20000"/>
                        </a:spcBef>
                        <a:buClr>
                          <a:schemeClr val="accent2"/>
                        </a:buClr>
                        <a:buFont typeface="Monotype Sorts" pitchFamily="2" charset="2"/>
                        <a:defRPr kumimoji="1" sz="2800">
                          <a:solidFill>
                            <a:schemeClr val="tx1"/>
                          </a:solidFill>
                          <a:latin typeface="Tahoma" panose="020B0604030504040204" pitchFamily="34" charset="0"/>
                        </a:defRPr>
                      </a:lvl1pPr>
                      <a:lvl2pPr>
                        <a:spcBef>
                          <a:spcPct val="20000"/>
                        </a:spcBef>
                        <a:buClr>
                          <a:schemeClr val="accent2"/>
                        </a:buClr>
                        <a:buFont typeface="Monotype Sorts" pitchFamily="2" charset="2"/>
                        <a:defRPr kumimoji="1" sz="2400">
                          <a:solidFill>
                            <a:schemeClr val="tx1"/>
                          </a:solidFill>
                          <a:latin typeface="Tahoma" panose="020B0604030504040204" pitchFamily="34" charset="0"/>
                        </a:defRPr>
                      </a:lvl2pPr>
                      <a:lvl3pPr>
                        <a:spcBef>
                          <a:spcPct val="20000"/>
                        </a:spcBef>
                        <a:buClr>
                          <a:schemeClr val="accent2"/>
                        </a:buClr>
                        <a:buFont typeface="Monotype Sorts" pitchFamily="2" charset="2"/>
                        <a:defRPr kumimoji="1" sz="2000">
                          <a:solidFill>
                            <a:schemeClr val="tx1"/>
                          </a:solidFill>
                          <a:latin typeface="Tahoma" panose="020B0604030504040204" pitchFamily="34" charset="0"/>
                        </a:defRPr>
                      </a:lvl3pPr>
                      <a:lvl4pPr>
                        <a:spcBef>
                          <a:spcPct val="20000"/>
                        </a:spcBef>
                        <a:buClr>
                          <a:schemeClr val="accent2"/>
                        </a:buClr>
                        <a:defRPr kumimoji="1">
                          <a:solidFill>
                            <a:schemeClr val="tx1"/>
                          </a:solidFill>
                          <a:latin typeface="Tahoma" panose="020B0604030504040204" pitchFamily="34" charset="0"/>
                        </a:defRPr>
                      </a:lvl4pPr>
                      <a:lvl5pPr>
                        <a:spcBef>
                          <a:spcPct val="20000"/>
                        </a:spcBef>
                        <a:buClr>
                          <a:schemeClr val="accent2"/>
                        </a:buClr>
                        <a:defRPr kumimoji="1">
                          <a:solidFill>
                            <a:schemeClr val="tx1"/>
                          </a:solidFill>
                          <a:latin typeface="Tahoma" panose="020B0604030504040204" pitchFamily="34" charset="0"/>
                        </a:defRPr>
                      </a:lvl5pPr>
                      <a:lvl6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6pPr>
                      <a:lvl7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7pPr>
                      <a:lvl8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8pPr>
                      <a:lvl9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9pPr>
                    </a:lstStyle>
                    <a:p>
                      <a:pPr marL="0" marR="0" lvl="0" indent="0" algn="l" defTabSz="914400" rtl="0" eaLnBrk="0" fontAlgn="base" latinLnBrk="0" hangingPunct="0">
                        <a:lnSpc>
                          <a:spcPct val="100000"/>
                        </a:lnSpc>
                        <a:spcBef>
                          <a:spcPct val="20000"/>
                        </a:spcBef>
                        <a:spcAft>
                          <a:spcPct val="0"/>
                        </a:spcAft>
                        <a:buClr>
                          <a:schemeClr val="accent2"/>
                        </a:buClr>
                        <a:buSzTx/>
                        <a:buFont typeface="Monotype Sorts" pitchFamily="2" charset="2"/>
                        <a:buNone/>
                        <a:tabLst/>
                      </a:pPr>
                      <a:r>
                        <a:rPr kumimoji="1" lang="en-US" altLang="en-US" sz="2400" b="0" i="0" u="none" strike="noStrike" cap="none" normalizeH="0" baseline="0">
                          <a:ln>
                            <a:noFill/>
                          </a:ln>
                          <a:solidFill>
                            <a:schemeClr val="tx1"/>
                          </a:solidFill>
                          <a:effectLst/>
                          <a:latin typeface="Arial" panose="020B0604020202020204" pitchFamily="34" charset="0"/>
                          <a:cs typeface="Arial" panose="020B0604020202020204" pitchFamily="34" charset="0"/>
                        </a:rPr>
                        <a:t>Plate Waste</a:t>
                      </a:r>
                    </a:p>
                  </a:txBody>
                  <a:tcPr marL="123316" marR="123316"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lvl1pPr>
                        <a:spcBef>
                          <a:spcPct val="20000"/>
                        </a:spcBef>
                        <a:buClr>
                          <a:schemeClr val="accent2"/>
                        </a:buClr>
                        <a:buFont typeface="Monotype Sorts" pitchFamily="2" charset="2"/>
                        <a:defRPr kumimoji="1" sz="2800">
                          <a:solidFill>
                            <a:schemeClr val="tx1"/>
                          </a:solidFill>
                          <a:latin typeface="Tahoma" panose="020B0604030504040204" pitchFamily="34" charset="0"/>
                        </a:defRPr>
                      </a:lvl1pPr>
                      <a:lvl2pPr>
                        <a:spcBef>
                          <a:spcPct val="20000"/>
                        </a:spcBef>
                        <a:buClr>
                          <a:schemeClr val="accent2"/>
                        </a:buClr>
                        <a:buFont typeface="Monotype Sorts" pitchFamily="2" charset="2"/>
                        <a:defRPr kumimoji="1" sz="2400">
                          <a:solidFill>
                            <a:schemeClr val="tx1"/>
                          </a:solidFill>
                          <a:latin typeface="Tahoma" panose="020B0604030504040204" pitchFamily="34" charset="0"/>
                        </a:defRPr>
                      </a:lvl2pPr>
                      <a:lvl3pPr>
                        <a:spcBef>
                          <a:spcPct val="20000"/>
                        </a:spcBef>
                        <a:buClr>
                          <a:schemeClr val="accent2"/>
                        </a:buClr>
                        <a:buFont typeface="Monotype Sorts" pitchFamily="2" charset="2"/>
                        <a:defRPr kumimoji="1" sz="2000">
                          <a:solidFill>
                            <a:schemeClr val="tx1"/>
                          </a:solidFill>
                          <a:latin typeface="Tahoma" panose="020B0604030504040204" pitchFamily="34" charset="0"/>
                        </a:defRPr>
                      </a:lvl3pPr>
                      <a:lvl4pPr>
                        <a:spcBef>
                          <a:spcPct val="20000"/>
                        </a:spcBef>
                        <a:buClr>
                          <a:schemeClr val="accent2"/>
                        </a:buClr>
                        <a:defRPr kumimoji="1">
                          <a:solidFill>
                            <a:schemeClr val="tx1"/>
                          </a:solidFill>
                          <a:latin typeface="Tahoma" panose="020B0604030504040204" pitchFamily="34" charset="0"/>
                        </a:defRPr>
                      </a:lvl4pPr>
                      <a:lvl5pPr>
                        <a:spcBef>
                          <a:spcPct val="20000"/>
                        </a:spcBef>
                        <a:buClr>
                          <a:schemeClr val="accent2"/>
                        </a:buClr>
                        <a:defRPr kumimoji="1">
                          <a:solidFill>
                            <a:schemeClr val="tx1"/>
                          </a:solidFill>
                          <a:latin typeface="Tahoma" panose="020B0604030504040204" pitchFamily="34" charset="0"/>
                        </a:defRPr>
                      </a:lvl5pPr>
                      <a:lvl6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6pPr>
                      <a:lvl7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7pPr>
                      <a:lvl8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8pPr>
                      <a:lvl9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9pPr>
                    </a:lstStyle>
                    <a:p>
                      <a:pPr marL="0" marR="0" lvl="0" indent="0" algn="ctr" defTabSz="914400" rtl="0" eaLnBrk="0" fontAlgn="base" latinLnBrk="0" hangingPunct="0">
                        <a:lnSpc>
                          <a:spcPct val="100000"/>
                        </a:lnSpc>
                        <a:spcBef>
                          <a:spcPct val="20000"/>
                        </a:spcBef>
                        <a:spcAft>
                          <a:spcPct val="0"/>
                        </a:spcAft>
                        <a:buClr>
                          <a:schemeClr val="accent2"/>
                        </a:buClr>
                        <a:buSzTx/>
                        <a:buFont typeface="Monotype Sorts" pitchFamily="2" charset="2"/>
                        <a:buNone/>
                        <a:tabLst/>
                      </a:pPr>
                      <a:r>
                        <a:rPr kumimoji="1" lang="en-US" altLang="en-US" sz="2400" b="0" i="0" u="none" strike="noStrike" cap="none" normalizeH="0" baseline="0">
                          <a:ln>
                            <a:noFill/>
                          </a:ln>
                          <a:solidFill>
                            <a:schemeClr val="tx1"/>
                          </a:solidFill>
                          <a:effectLst/>
                          <a:latin typeface="Arial" panose="020B0604020202020204" pitchFamily="34" charset="0"/>
                          <a:cs typeface="Arial" panose="020B0604020202020204" pitchFamily="34" charset="0"/>
                        </a:rPr>
                        <a:t>22%</a:t>
                      </a:r>
                    </a:p>
                  </a:txBody>
                  <a:tcPr marL="123316" marR="123316"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lvl1pPr>
                        <a:spcBef>
                          <a:spcPct val="20000"/>
                        </a:spcBef>
                        <a:buClr>
                          <a:schemeClr val="accent2"/>
                        </a:buClr>
                        <a:buFont typeface="Monotype Sorts" pitchFamily="2" charset="2"/>
                        <a:defRPr kumimoji="1" sz="2800">
                          <a:solidFill>
                            <a:schemeClr val="tx1"/>
                          </a:solidFill>
                          <a:latin typeface="Tahoma" panose="020B0604030504040204" pitchFamily="34" charset="0"/>
                        </a:defRPr>
                      </a:lvl1pPr>
                      <a:lvl2pPr>
                        <a:spcBef>
                          <a:spcPct val="20000"/>
                        </a:spcBef>
                        <a:buClr>
                          <a:schemeClr val="accent2"/>
                        </a:buClr>
                        <a:buFont typeface="Monotype Sorts" pitchFamily="2" charset="2"/>
                        <a:defRPr kumimoji="1" sz="2400">
                          <a:solidFill>
                            <a:schemeClr val="tx1"/>
                          </a:solidFill>
                          <a:latin typeface="Tahoma" panose="020B0604030504040204" pitchFamily="34" charset="0"/>
                        </a:defRPr>
                      </a:lvl2pPr>
                      <a:lvl3pPr>
                        <a:spcBef>
                          <a:spcPct val="20000"/>
                        </a:spcBef>
                        <a:buClr>
                          <a:schemeClr val="accent2"/>
                        </a:buClr>
                        <a:buFont typeface="Monotype Sorts" pitchFamily="2" charset="2"/>
                        <a:defRPr kumimoji="1" sz="2000">
                          <a:solidFill>
                            <a:schemeClr val="tx1"/>
                          </a:solidFill>
                          <a:latin typeface="Tahoma" panose="020B0604030504040204" pitchFamily="34" charset="0"/>
                        </a:defRPr>
                      </a:lvl3pPr>
                      <a:lvl4pPr>
                        <a:spcBef>
                          <a:spcPct val="20000"/>
                        </a:spcBef>
                        <a:buClr>
                          <a:schemeClr val="accent2"/>
                        </a:buClr>
                        <a:defRPr kumimoji="1">
                          <a:solidFill>
                            <a:schemeClr val="tx1"/>
                          </a:solidFill>
                          <a:latin typeface="Tahoma" panose="020B0604030504040204" pitchFamily="34" charset="0"/>
                        </a:defRPr>
                      </a:lvl4pPr>
                      <a:lvl5pPr>
                        <a:spcBef>
                          <a:spcPct val="20000"/>
                        </a:spcBef>
                        <a:buClr>
                          <a:schemeClr val="accent2"/>
                        </a:buClr>
                        <a:defRPr kumimoji="1">
                          <a:solidFill>
                            <a:schemeClr val="tx1"/>
                          </a:solidFill>
                          <a:latin typeface="Tahoma" panose="020B0604030504040204" pitchFamily="34" charset="0"/>
                        </a:defRPr>
                      </a:lvl5pPr>
                      <a:lvl6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6pPr>
                      <a:lvl7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7pPr>
                      <a:lvl8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8pPr>
                      <a:lvl9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9pPr>
                    </a:lstStyle>
                    <a:p>
                      <a:pPr marL="0" marR="0" lvl="0" indent="0" algn="ctr" defTabSz="914400" rtl="0" eaLnBrk="0" fontAlgn="base" latinLnBrk="0" hangingPunct="0">
                        <a:lnSpc>
                          <a:spcPct val="100000"/>
                        </a:lnSpc>
                        <a:spcBef>
                          <a:spcPct val="20000"/>
                        </a:spcBef>
                        <a:spcAft>
                          <a:spcPct val="0"/>
                        </a:spcAft>
                        <a:buClr>
                          <a:schemeClr val="accent2"/>
                        </a:buClr>
                        <a:buSzTx/>
                        <a:buFont typeface="Monotype Sorts" pitchFamily="2" charset="2"/>
                        <a:buNone/>
                        <a:tabLst/>
                      </a:pPr>
                      <a:r>
                        <a:rPr kumimoji="1" lang="en-US" altLang="en-US" sz="2400" b="0" i="0" u="none" strike="noStrike" cap="none" normalizeH="0" baseline="0">
                          <a:ln>
                            <a:noFill/>
                          </a:ln>
                          <a:solidFill>
                            <a:schemeClr val="tx1"/>
                          </a:solidFill>
                          <a:effectLst/>
                          <a:latin typeface="Arial" panose="020B0604020202020204" pitchFamily="34" charset="0"/>
                          <a:cs typeface="Arial" panose="020B0604020202020204" pitchFamily="34" charset="0"/>
                        </a:rPr>
                        <a:t>29%</a:t>
                      </a:r>
                    </a:p>
                  </a:txBody>
                  <a:tcPr marL="123316" marR="123316"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lvl1pPr>
                        <a:spcBef>
                          <a:spcPct val="20000"/>
                        </a:spcBef>
                        <a:buClr>
                          <a:schemeClr val="accent2"/>
                        </a:buClr>
                        <a:buFont typeface="Monotype Sorts" pitchFamily="2" charset="2"/>
                        <a:defRPr kumimoji="1" sz="2800">
                          <a:solidFill>
                            <a:schemeClr val="tx1"/>
                          </a:solidFill>
                          <a:latin typeface="Tahoma" panose="020B0604030504040204" pitchFamily="34" charset="0"/>
                        </a:defRPr>
                      </a:lvl1pPr>
                      <a:lvl2pPr>
                        <a:spcBef>
                          <a:spcPct val="20000"/>
                        </a:spcBef>
                        <a:buClr>
                          <a:schemeClr val="accent2"/>
                        </a:buClr>
                        <a:buFont typeface="Monotype Sorts" pitchFamily="2" charset="2"/>
                        <a:defRPr kumimoji="1" sz="2400">
                          <a:solidFill>
                            <a:schemeClr val="tx1"/>
                          </a:solidFill>
                          <a:latin typeface="Tahoma" panose="020B0604030504040204" pitchFamily="34" charset="0"/>
                        </a:defRPr>
                      </a:lvl2pPr>
                      <a:lvl3pPr>
                        <a:spcBef>
                          <a:spcPct val="20000"/>
                        </a:spcBef>
                        <a:buClr>
                          <a:schemeClr val="accent2"/>
                        </a:buClr>
                        <a:buFont typeface="Monotype Sorts" pitchFamily="2" charset="2"/>
                        <a:defRPr kumimoji="1" sz="2000">
                          <a:solidFill>
                            <a:schemeClr val="tx1"/>
                          </a:solidFill>
                          <a:latin typeface="Tahoma" panose="020B0604030504040204" pitchFamily="34" charset="0"/>
                        </a:defRPr>
                      </a:lvl3pPr>
                      <a:lvl4pPr>
                        <a:spcBef>
                          <a:spcPct val="20000"/>
                        </a:spcBef>
                        <a:buClr>
                          <a:schemeClr val="accent2"/>
                        </a:buClr>
                        <a:defRPr kumimoji="1">
                          <a:solidFill>
                            <a:schemeClr val="tx1"/>
                          </a:solidFill>
                          <a:latin typeface="Tahoma" panose="020B0604030504040204" pitchFamily="34" charset="0"/>
                        </a:defRPr>
                      </a:lvl4pPr>
                      <a:lvl5pPr>
                        <a:spcBef>
                          <a:spcPct val="20000"/>
                        </a:spcBef>
                        <a:buClr>
                          <a:schemeClr val="accent2"/>
                        </a:buClr>
                        <a:defRPr kumimoji="1">
                          <a:solidFill>
                            <a:schemeClr val="tx1"/>
                          </a:solidFill>
                          <a:latin typeface="Tahoma" panose="020B0604030504040204" pitchFamily="34" charset="0"/>
                        </a:defRPr>
                      </a:lvl5pPr>
                      <a:lvl6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6pPr>
                      <a:lvl7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7pPr>
                      <a:lvl8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8pPr>
                      <a:lvl9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9pPr>
                    </a:lstStyle>
                    <a:p>
                      <a:pPr marL="0" marR="0" lvl="0" indent="0" algn="l" defTabSz="914400" rtl="0" eaLnBrk="0" fontAlgn="base" latinLnBrk="0" hangingPunct="0">
                        <a:lnSpc>
                          <a:spcPct val="100000"/>
                        </a:lnSpc>
                        <a:spcBef>
                          <a:spcPct val="20000"/>
                        </a:spcBef>
                        <a:spcAft>
                          <a:spcPct val="0"/>
                        </a:spcAft>
                        <a:buClr>
                          <a:schemeClr val="accent2"/>
                        </a:buClr>
                        <a:buSzTx/>
                        <a:buFont typeface="Monotype Sorts" pitchFamily="2" charset="2"/>
                        <a:buNone/>
                        <a:tabLst/>
                      </a:pPr>
                      <a:r>
                        <a:rPr kumimoji="1" lang="en-US" altLang="en-US" sz="2400" b="0" i="0" u="none" strike="noStrike" cap="none" normalizeH="0" baseline="0">
                          <a:ln>
                            <a:noFill/>
                          </a:ln>
                          <a:solidFill>
                            <a:schemeClr val="tx1"/>
                          </a:solidFill>
                          <a:effectLst/>
                          <a:latin typeface="Arial" panose="020B0604020202020204" pitchFamily="34" charset="0"/>
                          <a:cs typeface="Arial" panose="020B0604020202020204" pitchFamily="34" charset="0"/>
                        </a:rPr>
                        <a:t>-7% less waste!</a:t>
                      </a:r>
                    </a:p>
                  </a:txBody>
                  <a:tcPr marL="123316" marR="123316"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897651813"/>
                  </a:ext>
                </a:extLst>
              </a:tr>
              <a:tr h="548640">
                <a:tc>
                  <a:txBody>
                    <a:bodyPr/>
                    <a:lstStyle>
                      <a:lvl1pPr>
                        <a:spcBef>
                          <a:spcPct val="20000"/>
                        </a:spcBef>
                        <a:buClr>
                          <a:schemeClr val="accent2"/>
                        </a:buClr>
                        <a:buFont typeface="Monotype Sorts" pitchFamily="2" charset="2"/>
                        <a:defRPr kumimoji="1" sz="2800">
                          <a:solidFill>
                            <a:schemeClr val="tx1"/>
                          </a:solidFill>
                          <a:latin typeface="Tahoma" panose="020B0604030504040204" pitchFamily="34" charset="0"/>
                        </a:defRPr>
                      </a:lvl1pPr>
                      <a:lvl2pPr>
                        <a:spcBef>
                          <a:spcPct val="20000"/>
                        </a:spcBef>
                        <a:buClr>
                          <a:schemeClr val="accent2"/>
                        </a:buClr>
                        <a:buFont typeface="Monotype Sorts" pitchFamily="2" charset="2"/>
                        <a:defRPr kumimoji="1" sz="2400">
                          <a:solidFill>
                            <a:schemeClr val="tx1"/>
                          </a:solidFill>
                          <a:latin typeface="Tahoma" panose="020B0604030504040204" pitchFamily="34" charset="0"/>
                        </a:defRPr>
                      </a:lvl2pPr>
                      <a:lvl3pPr>
                        <a:spcBef>
                          <a:spcPct val="20000"/>
                        </a:spcBef>
                        <a:buClr>
                          <a:schemeClr val="accent2"/>
                        </a:buClr>
                        <a:buFont typeface="Monotype Sorts" pitchFamily="2" charset="2"/>
                        <a:defRPr kumimoji="1" sz="2000">
                          <a:solidFill>
                            <a:schemeClr val="tx1"/>
                          </a:solidFill>
                          <a:latin typeface="Tahoma" panose="020B0604030504040204" pitchFamily="34" charset="0"/>
                        </a:defRPr>
                      </a:lvl3pPr>
                      <a:lvl4pPr>
                        <a:spcBef>
                          <a:spcPct val="20000"/>
                        </a:spcBef>
                        <a:buClr>
                          <a:schemeClr val="accent2"/>
                        </a:buClr>
                        <a:defRPr kumimoji="1">
                          <a:solidFill>
                            <a:schemeClr val="tx1"/>
                          </a:solidFill>
                          <a:latin typeface="Tahoma" panose="020B0604030504040204" pitchFamily="34" charset="0"/>
                        </a:defRPr>
                      </a:lvl4pPr>
                      <a:lvl5pPr>
                        <a:spcBef>
                          <a:spcPct val="20000"/>
                        </a:spcBef>
                        <a:buClr>
                          <a:schemeClr val="accent2"/>
                        </a:buClr>
                        <a:defRPr kumimoji="1">
                          <a:solidFill>
                            <a:schemeClr val="tx1"/>
                          </a:solidFill>
                          <a:latin typeface="Tahoma" panose="020B0604030504040204" pitchFamily="34" charset="0"/>
                        </a:defRPr>
                      </a:lvl5pPr>
                      <a:lvl6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6pPr>
                      <a:lvl7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7pPr>
                      <a:lvl8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8pPr>
                      <a:lvl9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9pPr>
                    </a:lstStyle>
                    <a:p>
                      <a:pPr marL="0" marR="0" lvl="0" indent="0" algn="l" defTabSz="914400" rtl="0" eaLnBrk="0" fontAlgn="base" latinLnBrk="0" hangingPunct="0">
                        <a:lnSpc>
                          <a:spcPct val="100000"/>
                        </a:lnSpc>
                        <a:spcBef>
                          <a:spcPct val="20000"/>
                        </a:spcBef>
                        <a:spcAft>
                          <a:spcPct val="0"/>
                        </a:spcAft>
                        <a:buClr>
                          <a:schemeClr val="accent2"/>
                        </a:buClr>
                        <a:buSzTx/>
                        <a:buFont typeface="Monotype Sorts" pitchFamily="2" charset="2"/>
                        <a:buNone/>
                        <a:tabLst/>
                      </a:pPr>
                      <a:r>
                        <a:rPr kumimoji="1" lang="en-US" altLang="en-US" sz="2400" b="0" i="0" u="none" strike="noStrike" cap="none" normalizeH="0" baseline="0">
                          <a:ln>
                            <a:noFill/>
                          </a:ln>
                          <a:solidFill>
                            <a:schemeClr val="tx1"/>
                          </a:solidFill>
                          <a:effectLst/>
                          <a:latin typeface="Arial" panose="020B0604020202020204" pitchFamily="34" charset="0"/>
                          <a:cs typeface="Arial" panose="020B0604020202020204" pitchFamily="34" charset="0"/>
                        </a:rPr>
                        <a:t>Calorie Intake</a:t>
                      </a:r>
                    </a:p>
                  </a:txBody>
                  <a:tcPr marL="123316" marR="123316"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lvl1pPr>
                        <a:spcBef>
                          <a:spcPct val="20000"/>
                        </a:spcBef>
                        <a:buClr>
                          <a:schemeClr val="accent2"/>
                        </a:buClr>
                        <a:buFont typeface="Monotype Sorts" pitchFamily="2" charset="2"/>
                        <a:defRPr kumimoji="1" sz="2800">
                          <a:solidFill>
                            <a:schemeClr val="tx1"/>
                          </a:solidFill>
                          <a:latin typeface="Tahoma" panose="020B0604030504040204" pitchFamily="34" charset="0"/>
                        </a:defRPr>
                      </a:lvl1pPr>
                      <a:lvl2pPr>
                        <a:spcBef>
                          <a:spcPct val="20000"/>
                        </a:spcBef>
                        <a:buClr>
                          <a:schemeClr val="accent2"/>
                        </a:buClr>
                        <a:buFont typeface="Monotype Sorts" pitchFamily="2" charset="2"/>
                        <a:defRPr kumimoji="1" sz="2400">
                          <a:solidFill>
                            <a:schemeClr val="tx1"/>
                          </a:solidFill>
                          <a:latin typeface="Tahoma" panose="020B0604030504040204" pitchFamily="34" charset="0"/>
                        </a:defRPr>
                      </a:lvl2pPr>
                      <a:lvl3pPr>
                        <a:spcBef>
                          <a:spcPct val="20000"/>
                        </a:spcBef>
                        <a:buClr>
                          <a:schemeClr val="accent2"/>
                        </a:buClr>
                        <a:buFont typeface="Monotype Sorts" pitchFamily="2" charset="2"/>
                        <a:defRPr kumimoji="1" sz="2000">
                          <a:solidFill>
                            <a:schemeClr val="tx1"/>
                          </a:solidFill>
                          <a:latin typeface="Tahoma" panose="020B0604030504040204" pitchFamily="34" charset="0"/>
                        </a:defRPr>
                      </a:lvl3pPr>
                      <a:lvl4pPr>
                        <a:spcBef>
                          <a:spcPct val="20000"/>
                        </a:spcBef>
                        <a:buClr>
                          <a:schemeClr val="accent2"/>
                        </a:buClr>
                        <a:defRPr kumimoji="1">
                          <a:solidFill>
                            <a:schemeClr val="tx1"/>
                          </a:solidFill>
                          <a:latin typeface="Tahoma" panose="020B0604030504040204" pitchFamily="34" charset="0"/>
                        </a:defRPr>
                      </a:lvl4pPr>
                      <a:lvl5pPr>
                        <a:spcBef>
                          <a:spcPct val="20000"/>
                        </a:spcBef>
                        <a:buClr>
                          <a:schemeClr val="accent2"/>
                        </a:buClr>
                        <a:defRPr kumimoji="1">
                          <a:solidFill>
                            <a:schemeClr val="tx1"/>
                          </a:solidFill>
                          <a:latin typeface="Tahoma" panose="020B0604030504040204" pitchFamily="34" charset="0"/>
                        </a:defRPr>
                      </a:lvl5pPr>
                      <a:lvl6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6pPr>
                      <a:lvl7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7pPr>
                      <a:lvl8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8pPr>
                      <a:lvl9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9pPr>
                    </a:lstStyle>
                    <a:p>
                      <a:pPr marL="0" marR="0" lvl="0" indent="0" algn="ctr" defTabSz="914400" rtl="0" eaLnBrk="0" fontAlgn="base" latinLnBrk="0" hangingPunct="0">
                        <a:lnSpc>
                          <a:spcPct val="100000"/>
                        </a:lnSpc>
                        <a:spcBef>
                          <a:spcPct val="20000"/>
                        </a:spcBef>
                        <a:spcAft>
                          <a:spcPct val="0"/>
                        </a:spcAft>
                        <a:buClr>
                          <a:schemeClr val="accent2"/>
                        </a:buClr>
                        <a:buSzTx/>
                        <a:buFont typeface="Monotype Sorts" pitchFamily="2" charset="2"/>
                        <a:buNone/>
                        <a:tabLst/>
                      </a:pPr>
                      <a:r>
                        <a:rPr kumimoji="1" lang="en-US" altLang="en-US" sz="2400" b="0" i="0" u="none" strike="noStrike" cap="none" normalizeH="0" baseline="0">
                          <a:ln>
                            <a:noFill/>
                          </a:ln>
                          <a:solidFill>
                            <a:schemeClr val="tx1"/>
                          </a:solidFill>
                          <a:effectLst/>
                          <a:latin typeface="Arial" panose="020B0604020202020204" pitchFamily="34" charset="0"/>
                          <a:cs typeface="Arial" panose="020B0604020202020204" pitchFamily="34" charset="0"/>
                        </a:rPr>
                        <a:t>326</a:t>
                      </a:r>
                    </a:p>
                  </a:txBody>
                  <a:tcPr marL="123316" marR="123316"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lvl1pPr>
                        <a:spcBef>
                          <a:spcPct val="20000"/>
                        </a:spcBef>
                        <a:buClr>
                          <a:schemeClr val="accent2"/>
                        </a:buClr>
                        <a:buFont typeface="Monotype Sorts" pitchFamily="2" charset="2"/>
                        <a:defRPr kumimoji="1" sz="2800">
                          <a:solidFill>
                            <a:schemeClr val="tx1"/>
                          </a:solidFill>
                          <a:latin typeface="Tahoma" panose="020B0604030504040204" pitchFamily="34" charset="0"/>
                        </a:defRPr>
                      </a:lvl1pPr>
                      <a:lvl2pPr>
                        <a:spcBef>
                          <a:spcPct val="20000"/>
                        </a:spcBef>
                        <a:buClr>
                          <a:schemeClr val="accent2"/>
                        </a:buClr>
                        <a:buFont typeface="Monotype Sorts" pitchFamily="2" charset="2"/>
                        <a:defRPr kumimoji="1" sz="2400">
                          <a:solidFill>
                            <a:schemeClr val="tx1"/>
                          </a:solidFill>
                          <a:latin typeface="Tahoma" panose="020B0604030504040204" pitchFamily="34" charset="0"/>
                        </a:defRPr>
                      </a:lvl2pPr>
                      <a:lvl3pPr>
                        <a:spcBef>
                          <a:spcPct val="20000"/>
                        </a:spcBef>
                        <a:buClr>
                          <a:schemeClr val="accent2"/>
                        </a:buClr>
                        <a:buFont typeface="Monotype Sorts" pitchFamily="2" charset="2"/>
                        <a:defRPr kumimoji="1" sz="2000">
                          <a:solidFill>
                            <a:schemeClr val="tx1"/>
                          </a:solidFill>
                          <a:latin typeface="Tahoma" panose="020B0604030504040204" pitchFamily="34" charset="0"/>
                        </a:defRPr>
                      </a:lvl3pPr>
                      <a:lvl4pPr>
                        <a:spcBef>
                          <a:spcPct val="20000"/>
                        </a:spcBef>
                        <a:buClr>
                          <a:schemeClr val="accent2"/>
                        </a:buClr>
                        <a:defRPr kumimoji="1">
                          <a:solidFill>
                            <a:schemeClr val="tx1"/>
                          </a:solidFill>
                          <a:latin typeface="Tahoma" panose="020B0604030504040204" pitchFamily="34" charset="0"/>
                        </a:defRPr>
                      </a:lvl4pPr>
                      <a:lvl5pPr>
                        <a:spcBef>
                          <a:spcPct val="20000"/>
                        </a:spcBef>
                        <a:buClr>
                          <a:schemeClr val="accent2"/>
                        </a:buClr>
                        <a:defRPr kumimoji="1">
                          <a:solidFill>
                            <a:schemeClr val="tx1"/>
                          </a:solidFill>
                          <a:latin typeface="Tahoma" panose="020B0604030504040204" pitchFamily="34" charset="0"/>
                        </a:defRPr>
                      </a:lvl5pPr>
                      <a:lvl6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6pPr>
                      <a:lvl7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7pPr>
                      <a:lvl8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8pPr>
                      <a:lvl9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9pPr>
                    </a:lstStyle>
                    <a:p>
                      <a:pPr marL="0" marR="0" lvl="0" indent="0" algn="ctr" defTabSz="914400" rtl="0" eaLnBrk="0" fontAlgn="base" latinLnBrk="0" hangingPunct="0">
                        <a:lnSpc>
                          <a:spcPct val="100000"/>
                        </a:lnSpc>
                        <a:spcBef>
                          <a:spcPct val="20000"/>
                        </a:spcBef>
                        <a:spcAft>
                          <a:spcPct val="0"/>
                        </a:spcAft>
                        <a:buClr>
                          <a:schemeClr val="accent2"/>
                        </a:buClr>
                        <a:buSzTx/>
                        <a:buFont typeface="Monotype Sorts" pitchFamily="2" charset="2"/>
                        <a:buNone/>
                        <a:tabLst/>
                      </a:pPr>
                      <a:r>
                        <a:rPr kumimoji="1" lang="en-US" altLang="en-US" sz="2400" b="0" i="0" u="none" strike="noStrike" cap="none" normalizeH="0" baseline="0">
                          <a:ln>
                            <a:noFill/>
                          </a:ln>
                          <a:solidFill>
                            <a:schemeClr val="tx1"/>
                          </a:solidFill>
                          <a:effectLst/>
                          <a:latin typeface="Arial" panose="020B0604020202020204" pitchFamily="34" charset="0"/>
                          <a:cs typeface="Arial" panose="020B0604020202020204" pitchFamily="34" charset="0"/>
                        </a:rPr>
                        <a:t>283</a:t>
                      </a:r>
                    </a:p>
                  </a:txBody>
                  <a:tcPr marL="123316" marR="123316"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lvl1pPr>
                        <a:spcBef>
                          <a:spcPct val="20000"/>
                        </a:spcBef>
                        <a:buClr>
                          <a:schemeClr val="accent2"/>
                        </a:buClr>
                        <a:buFont typeface="Monotype Sorts" pitchFamily="2" charset="2"/>
                        <a:defRPr kumimoji="1" sz="2800">
                          <a:solidFill>
                            <a:schemeClr val="tx1"/>
                          </a:solidFill>
                          <a:latin typeface="Tahoma" panose="020B0604030504040204" pitchFamily="34" charset="0"/>
                        </a:defRPr>
                      </a:lvl1pPr>
                      <a:lvl2pPr>
                        <a:spcBef>
                          <a:spcPct val="20000"/>
                        </a:spcBef>
                        <a:buClr>
                          <a:schemeClr val="accent2"/>
                        </a:buClr>
                        <a:buFont typeface="Monotype Sorts" pitchFamily="2" charset="2"/>
                        <a:defRPr kumimoji="1" sz="2400">
                          <a:solidFill>
                            <a:schemeClr val="tx1"/>
                          </a:solidFill>
                          <a:latin typeface="Tahoma" panose="020B0604030504040204" pitchFamily="34" charset="0"/>
                        </a:defRPr>
                      </a:lvl2pPr>
                      <a:lvl3pPr>
                        <a:spcBef>
                          <a:spcPct val="20000"/>
                        </a:spcBef>
                        <a:buClr>
                          <a:schemeClr val="accent2"/>
                        </a:buClr>
                        <a:buFont typeface="Monotype Sorts" pitchFamily="2" charset="2"/>
                        <a:defRPr kumimoji="1" sz="2000">
                          <a:solidFill>
                            <a:schemeClr val="tx1"/>
                          </a:solidFill>
                          <a:latin typeface="Tahoma" panose="020B0604030504040204" pitchFamily="34" charset="0"/>
                        </a:defRPr>
                      </a:lvl3pPr>
                      <a:lvl4pPr>
                        <a:spcBef>
                          <a:spcPct val="20000"/>
                        </a:spcBef>
                        <a:buClr>
                          <a:schemeClr val="accent2"/>
                        </a:buClr>
                        <a:defRPr kumimoji="1">
                          <a:solidFill>
                            <a:schemeClr val="tx1"/>
                          </a:solidFill>
                          <a:latin typeface="Tahoma" panose="020B0604030504040204" pitchFamily="34" charset="0"/>
                        </a:defRPr>
                      </a:lvl4pPr>
                      <a:lvl5pPr>
                        <a:spcBef>
                          <a:spcPct val="20000"/>
                        </a:spcBef>
                        <a:buClr>
                          <a:schemeClr val="accent2"/>
                        </a:buClr>
                        <a:defRPr kumimoji="1">
                          <a:solidFill>
                            <a:schemeClr val="tx1"/>
                          </a:solidFill>
                          <a:latin typeface="Tahoma" panose="020B0604030504040204" pitchFamily="34" charset="0"/>
                        </a:defRPr>
                      </a:lvl5pPr>
                      <a:lvl6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6pPr>
                      <a:lvl7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7pPr>
                      <a:lvl8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8pPr>
                      <a:lvl9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9pPr>
                    </a:lstStyle>
                    <a:p>
                      <a:pPr marL="0" marR="0" lvl="0" indent="0" algn="l" defTabSz="914400" rtl="0" eaLnBrk="0" fontAlgn="base" latinLnBrk="0" hangingPunct="0">
                        <a:lnSpc>
                          <a:spcPct val="100000"/>
                        </a:lnSpc>
                        <a:spcBef>
                          <a:spcPct val="20000"/>
                        </a:spcBef>
                        <a:spcAft>
                          <a:spcPct val="0"/>
                        </a:spcAft>
                        <a:buClr>
                          <a:schemeClr val="accent2"/>
                        </a:buClr>
                        <a:buSzTx/>
                        <a:buFont typeface="Monotype Sorts" pitchFamily="2" charset="2"/>
                        <a:buNone/>
                        <a:tabLst/>
                      </a:pPr>
                      <a:r>
                        <a:rPr kumimoji="1" lang="en-US" altLang="en-US" sz="2400" b="0" i="0" u="none" strike="noStrike" cap="none" normalizeH="0" baseline="0">
                          <a:ln>
                            <a:noFill/>
                          </a:ln>
                          <a:solidFill>
                            <a:schemeClr val="tx1"/>
                          </a:solidFill>
                          <a:effectLst/>
                          <a:latin typeface="Arial" panose="020B0604020202020204" pitchFamily="34" charset="0"/>
                          <a:cs typeface="Arial" panose="020B0604020202020204" pitchFamily="34" charset="0"/>
                        </a:rPr>
                        <a:t>+43 calories more energy!</a:t>
                      </a:r>
                    </a:p>
                  </a:txBody>
                  <a:tcPr marL="123316" marR="123316"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3621553776"/>
                  </a:ext>
                </a:extLst>
              </a:tr>
              <a:tr h="548640">
                <a:tc>
                  <a:txBody>
                    <a:bodyPr/>
                    <a:lstStyle>
                      <a:lvl1pPr>
                        <a:spcBef>
                          <a:spcPct val="20000"/>
                        </a:spcBef>
                        <a:buClr>
                          <a:schemeClr val="accent2"/>
                        </a:buClr>
                        <a:buFont typeface="Monotype Sorts" pitchFamily="2" charset="2"/>
                        <a:defRPr kumimoji="1" sz="2800">
                          <a:solidFill>
                            <a:schemeClr val="tx1"/>
                          </a:solidFill>
                          <a:latin typeface="Tahoma" panose="020B0604030504040204" pitchFamily="34" charset="0"/>
                        </a:defRPr>
                      </a:lvl1pPr>
                      <a:lvl2pPr>
                        <a:spcBef>
                          <a:spcPct val="20000"/>
                        </a:spcBef>
                        <a:buClr>
                          <a:schemeClr val="accent2"/>
                        </a:buClr>
                        <a:buFont typeface="Monotype Sorts" pitchFamily="2" charset="2"/>
                        <a:defRPr kumimoji="1" sz="2400">
                          <a:solidFill>
                            <a:schemeClr val="tx1"/>
                          </a:solidFill>
                          <a:latin typeface="Tahoma" panose="020B0604030504040204" pitchFamily="34" charset="0"/>
                        </a:defRPr>
                      </a:lvl2pPr>
                      <a:lvl3pPr>
                        <a:spcBef>
                          <a:spcPct val="20000"/>
                        </a:spcBef>
                        <a:buClr>
                          <a:schemeClr val="accent2"/>
                        </a:buClr>
                        <a:buFont typeface="Monotype Sorts" pitchFamily="2" charset="2"/>
                        <a:defRPr kumimoji="1" sz="2000">
                          <a:solidFill>
                            <a:schemeClr val="tx1"/>
                          </a:solidFill>
                          <a:latin typeface="Tahoma" panose="020B0604030504040204" pitchFamily="34" charset="0"/>
                        </a:defRPr>
                      </a:lvl3pPr>
                      <a:lvl4pPr>
                        <a:spcBef>
                          <a:spcPct val="20000"/>
                        </a:spcBef>
                        <a:buClr>
                          <a:schemeClr val="accent2"/>
                        </a:buClr>
                        <a:defRPr kumimoji="1">
                          <a:solidFill>
                            <a:schemeClr val="tx1"/>
                          </a:solidFill>
                          <a:latin typeface="Tahoma" panose="020B0604030504040204" pitchFamily="34" charset="0"/>
                        </a:defRPr>
                      </a:lvl4pPr>
                      <a:lvl5pPr>
                        <a:spcBef>
                          <a:spcPct val="20000"/>
                        </a:spcBef>
                        <a:buClr>
                          <a:schemeClr val="accent2"/>
                        </a:buClr>
                        <a:defRPr kumimoji="1">
                          <a:solidFill>
                            <a:schemeClr val="tx1"/>
                          </a:solidFill>
                          <a:latin typeface="Tahoma" panose="020B0604030504040204" pitchFamily="34" charset="0"/>
                        </a:defRPr>
                      </a:lvl5pPr>
                      <a:lvl6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6pPr>
                      <a:lvl7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7pPr>
                      <a:lvl8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8pPr>
                      <a:lvl9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9pPr>
                    </a:lstStyle>
                    <a:p>
                      <a:pPr marL="0" marR="0" lvl="0" indent="0" algn="l" defTabSz="914400" rtl="0" eaLnBrk="0" fontAlgn="base" latinLnBrk="0" hangingPunct="0">
                        <a:lnSpc>
                          <a:spcPct val="100000"/>
                        </a:lnSpc>
                        <a:spcBef>
                          <a:spcPct val="20000"/>
                        </a:spcBef>
                        <a:spcAft>
                          <a:spcPct val="0"/>
                        </a:spcAft>
                        <a:buClr>
                          <a:schemeClr val="accent2"/>
                        </a:buClr>
                        <a:buSzTx/>
                        <a:buFont typeface="Monotype Sorts" pitchFamily="2" charset="2"/>
                        <a:buNone/>
                        <a:tabLst/>
                      </a:pPr>
                      <a:r>
                        <a:rPr kumimoji="1" lang="en-US" altLang="en-US" sz="2400" b="0" i="0" u="none" strike="noStrike" cap="none" normalizeH="0" baseline="0">
                          <a:ln>
                            <a:noFill/>
                          </a:ln>
                          <a:solidFill>
                            <a:schemeClr val="tx1"/>
                          </a:solidFill>
                          <a:effectLst/>
                          <a:latin typeface="Arial" panose="020B0604020202020204" pitchFamily="34" charset="0"/>
                          <a:cs typeface="Arial" panose="020B0604020202020204" pitchFamily="34" charset="0"/>
                        </a:rPr>
                        <a:t>Time: Minutes</a:t>
                      </a:r>
                    </a:p>
                  </a:txBody>
                  <a:tcPr marL="123316" marR="123316"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lvl1pPr>
                        <a:spcBef>
                          <a:spcPct val="20000"/>
                        </a:spcBef>
                        <a:buClr>
                          <a:schemeClr val="accent2"/>
                        </a:buClr>
                        <a:buFont typeface="Monotype Sorts" pitchFamily="2" charset="2"/>
                        <a:defRPr kumimoji="1" sz="2800">
                          <a:solidFill>
                            <a:schemeClr val="tx1"/>
                          </a:solidFill>
                          <a:latin typeface="Tahoma" panose="020B0604030504040204" pitchFamily="34" charset="0"/>
                        </a:defRPr>
                      </a:lvl1pPr>
                      <a:lvl2pPr>
                        <a:spcBef>
                          <a:spcPct val="20000"/>
                        </a:spcBef>
                        <a:buClr>
                          <a:schemeClr val="accent2"/>
                        </a:buClr>
                        <a:buFont typeface="Monotype Sorts" pitchFamily="2" charset="2"/>
                        <a:defRPr kumimoji="1" sz="2400">
                          <a:solidFill>
                            <a:schemeClr val="tx1"/>
                          </a:solidFill>
                          <a:latin typeface="Tahoma" panose="020B0604030504040204" pitchFamily="34" charset="0"/>
                        </a:defRPr>
                      </a:lvl2pPr>
                      <a:lvl3pPr>
                        <a:spcBef>
                          <a:spcPct val="20000"/>
                        </a:spcBef>
                        <a:buClr>
                          <a:schemeClr val="accent2"/>
                        </a:buClr>
                        <a:buFont typeface="Monotype Sorts" pitchFamily="2" charset="2"/>
                        <a:defRPr kumimoji="1" sz="2000">
                          <a:solidFill>
                            <a:schemeClr val="tx1"/>
                          </a:solidFill>
                          <a:latin typeface="Tahoma" panose="020B0604030504040204" pitchFamily="34" charset="0"/>
                        </a:defRPr>
                      </a:lvl3pPr>
                      <a:lvl4pPr>
                        <a:spcBef>
                          <a:spcPct val="20000"/>
                        </a:spcBef>
                        <a:buClr>
                          <a:schemeClr val="accent2"/>
                        </a:buClr>
                        <a:defRPr kumimoji="1">
                          <a:solidFill>
                            <a:schemeClr val="tx1"/>
                          </a:solidFill>
                          <a:latin typeface="Tahoma" panose="020B0604030504040204" pitchFamily="34" charset="0"/>
                        </a:defRPr>
                      </a:lvl4pPr>
                      <a:lvl5pPr>
                        <a:spcBef>
                          <a:spcPct val="20000"/>
                        </a:spcBef>
                        <a:buClr>
                          <a:schemeClr val="accent2"/>
                        </a:buClr>
                        <a:defRPr kumimoji="1">
                          <a:solidFill>
                            <a:schemeClr val="tx1"/>
                          </a:solidFill>
                          <a:latin typeface="Tahoma" panose="020B0604030504040204" pitchFamily="34" charset="0"/>
                        </a:defRPr>
                      </a:lvl5pPr>
                      <a:lvl6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6pPr>
                      <a:lvl7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7pPr>
                      <a:lvl8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8pPr>
                      <a:lvl9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9pPr>
                    </a:lstStyle>
                    <a:p>
                      <a:pPr marL="0" marR="0" lvl="0" indent="0" algn="ctr" defTabSz="914400" rtl="0" eaLnBrk="0" fontAlgn="base" latinLnBrk="0" hangingPunct="0">
                        <a:lnSpc>
                          <a:spcPct val="100000"/>
                        </a:lnSpc>
                        <a:spcBef>
                          <a:spcPct val="20000"/>
                        </a:spcBef>
                        <a:spcAft>
                          <a:spcPct val="0"/>
                        </a:spcAft>
                        <a:buClr>
                          <a:schemeClr val="accent2"/>
                        </a:buClr>
                        <a:buSzTx/>
                        <a:buFont typeface="Monotype Sorts" pitchFamily="2" charset="2"/>
                        <a:buNone/>
                        <a:tabLst/>
                      </a:pPr>
                      <a:r>
                        <a:rPr kumimoji="1" lang="en-US" altLang="en-US" sz="2400" b="0" i="0" u="none" strike="noStrike" cap="none" normalizeH="0" baseline="0">
                          <a:ln>
                            <a:noFill/>
                          </a:ln>
                          <a:solidFill>
                            <a:schemeClr val="tx1"/>
                          </a:solidFill>
                          <a:effectLst/>
                          <a:latin typeface="Arial" panose="020B0604020202020204" pitchFamily="34" charset="0"/>
                          <a:cs typeface="Arial" panose="020B0604020202020204" pitchFamily="34" charset="0"/>
                        </a:rPr>
                        <a:t>27</a:t>
                      </a:r>
                    </a:p>
                  </a:txBody>
                  <a:tcPr marL="123316" marR="123316"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lvl1pPr>
                        <a:spcBef>
                          <a:spcPct val="20000"/>
                        </a:spcBef>
                        <a:buClr>
                          <a:schemeClr val="accent2"/>
                        </a:buClr>
                        <a:buFont typeface="Monotype Sorts" pitchFamily="2" charset="2"/>
                        <a:defRPr kumimoji="1" sz="2800">
                          <a:solidFill>
                            <a:schemeClr val="tx1"/>
                          </a:solidFill>
                          <a:latin typeface="Tahoma" panose="020B0604030504040204" pitchFamily="34" charset="0"/>
                        </a:defRPr>
                      </a:lvl1pPr>
                      <a:lvl2pPr>
                        <a:spcBef>
                          <a:spcPct val="20000"/>
                        </a:spcBef>
                        <a:buClr>
                          <a:schemeClr val="accent2"/>
                        </a:buClr>
                        <a:buFont typeface="Monotype Sorts" pitchFamily="2" charset="2"/>
                        <a:defRPr kumimoji="1" sz="2400">
                          <a:solidFill>
                            <a:schemeClr val="tx1"/>
                          </a:solidFill>
                          <a:latin typeface="Tahoma" panose="020B0604030504040204" pitchFamily="34" charset="0"/>
                        </a:defRPr>
                      </a:lvl2pPr>
                      <a:lvl3pPr>
                        <a:spcBef>
                          <a:spcPct val="20000"/>
                        </a:spcBef>
                        <a:buClr>
                          <a:schemeClr val="accent2"/>
                        </a:buClr>
                        <a:buFont typeface="Monotype Sorts" pitchFamily="2" charset="2"/>
                        <a:defRPr kumimoji="1" sz="2000">
                          <a:solidFill>
                            <a:schemeClr val="tx1"/>
                          </a:solidFill>
                          <a:latin typeface="Tahoma" panose="020B0604030504040204" pitchFamily="34" charset="0"/>
                        </a:defRPr>
                      </a:lvl3pPr>
                      <a:lvl4pPr>
                        <a:spcBef>
                          <a:spcPct val="20000"/>
                        </a:spcBef>
                        <a:buClr>
                          <a:schemeClr val="accent2"/>
                        </a:buClr>
                        <a:defRPr kumimoji="1">
                          <a:solidFill>
                            <a:schemeClr val="tx1"/>
                          </a:solidFill>
                          <a:latin typeface="Tahoma" panose="020B0604030504040204" pitchFamily="34" charset="0"/>
                        </a:defRPr>
                      </a:lvl4pPr>
                      <a:lvl5pPr>
                        <a:spcBef>
                          <a:spcPct val="20000"/>
                        </a:spcBef>
                        <a:buClr>
                          <a:schemeClr val="accent2"/>
                        </a:buClr>
                        <a:defRPr kumimoji="1">
                          <a:solidFill>
                            <a:schemeClr val="tx1"/>
                          </a:solidFill>
                          <a:latin typeface="Tahoma" panose="020B0604030504040204" pitchFamily="34" charset="0"/>
                        </a:defRPr>
                      </a:lvl5pPr>
                      <a:lvl6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6pPr>
                      <a:lvl7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7pPr>
                      <a:lvl8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8pPr>
                      <a:lvl9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9pPr>
                    </a:lstStyle>
                    <a:p>
                      <a:pPr marL="0" marR="0" lvl="0" indent="0" algn="ctr" defTabSz="914400" rtl="0" eaLnBrk="0" fontAlgn="base" latinLnBrk="0" hangingPunct="0">
                        <a:lnSpc>
                          <a:spcPct val="100000"/>
                        </a:lnSpc>
                        <a:spcBef>
                          <a:spcPct val="20000"/>
                        </a:spcBef>
                        <a:spcAft>
                          <a:spcPct val="0"/>
                        </a:spcAft>
                        <a:buClr>
                          <a:schemeClr val="accent2"/>
                        </a:buClr>
                        <a:buSzTx/>
                        <a:buFont typeface="Monotype Sorts" pitchFamily="2" charset="2"/>
                        <a:buNone/>
                        <a:tabLst/>
                      </a:pPr>
                      <a:r>
                        <a:rPr kumimoji="1" lang="en-US" altLang="en-US" sz="2400" b="0" i="0" u="none" strike="noStrike" cap="none" normalizeH="0" baseline="0">
                          <a:ln>
                            <a:noFill/>
                          </a:ln>
                          <a:solidFill>
                            <a:schemeClr val="tx1"/>
                          </a:solidFill>
                          <a:effectLst/>
                          <a:latin typeface="Arial" panose="020B0604020202020204" pitchFamily="34" charset="0"/>
                          <a:cs typeface="Arial" panose="020B0604020202020204" pitchFamily="34" charset="0"/>
                        </a:rPr>
                        <a:t>25</a:t>
                      </a:r>
                    </a:p>
                  </a:txBody>
                  <a:tcPr marL="123316" marR="123316"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lvl1pPr>
                        <a:spcBef>
                          <a:spcPct val="20000"/>
                        </a:spcBef>
                        <a:buClr>
                          <a:schemeClr val="accent2"/>
                        </a:buClr>
                        <a:buFont typeface="Monotype Sorts" pitchFamily="2" charset="2"/>
                        <a:defRPr kumimoji="1" sz="2800">
                          <a:solidFill>
                            <a:schemeClr val="tx1"/>
                          </a:solidFill>
                          <a:latin typeface="Tahoma" panose="020B0604030504040204" pitchFamily="34" charset="0"/>
                        </a:defRPr>
                      </a:lvl1pPr>
                      <a:lvl2pPr>
                        <a:spcBef>
                          <a:spcPct val="20000"/>
                        </a:spcBef>
                        <a:buClr>
                          <a:schemeClr val="accent2"/>
                        </a:buClr>
                        <a:buFont typeface="Monotype Sorts" pitchFamily="2" charset="2"/>
                        <a:defRPr kumimoji="1" sz="2400">
                          <a:solidFill>
                            <a:schemeClr val="tx1"/>
                          </a:solidFill>
                          <a:latin typeface="Tahoma" panose="020B0604030504040204" pitchFamily="34" charset="0"/>
                        </a:defRPr>
                      </a:lvl2pPr>
                      <a:lvl3pPr>
                        <a:spcBef>
                          <a:spcPct val="20000"/>
                        </a:spcBef>
                        <a:buClr>
                          <a:schemeClr val="accent2"/>
                        </a:buClr>
                        <a:buFont typeface="Monotype Sorts" pitchFamily="2" charset="2"/>
                        <a:defRPr kumimoji="1" sz="2000">
                          <a:solidFill>
                            <a:schemeClr val="tx1"/>
                          </a:solidFill>
                          <a:latin typeface="Tahoma" panose="020B0604030504040204" pitchFamily="34" charset="0"/>
                        </a:defRPr>
                      </a:lvl3pPr>
                      <a:lvl4pPr>
                        <a:spcBef>
                          <a:spcPct val="20000"/>
                        </a:spcBef>
                        <a:buClr>
                          <a:schemeClr val="accent2"/>
                        </a:buClr>
                        <a:defRPr kumimoji="1">
                          <a:solidFill>
                            <a:schemeClr val="tx1"/>
                          </a:solidFill>
                          <a:latin typeface="Tahoma" panose="020B0604030504040204" pitchFamily="34" charset="0"/>
                        </a:defRPr>
                      </a:lvl4pPr>
                      <a:lvl5pPr>
                        <a:spcBef>
                          <a:spcPct val="20000"/>
                        </a:spcBef>
                        <a:buClr>
                          <a:schemeClr val="accent2"/>
                        </a:buClr>
                        <a:defRPr kumimoji="1">
                          <a:solidFill>
                            <a:schemeClr val="tx1"/>
                          </a:solidFill>
                          <a:latin typeface="Tahoma" panose="020B0604030504040204" pitchFamily="34" charset="0"/>
                        </a:defRPr>
                      </a:lvl5pPr>
                      <a:lvl6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6pPr>
                      <a:lvl7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7pPr>
                      <a:lvl8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8pPr>
                      <a:lvl9pPr eaLnBrk="0" fontAlgn="base" hangingPunct="0">
                        <a:spcBef>
                          <a:spcPct val="20000"/>
                        </a:spcBef>
                        <a:spcAft>
                          <a:spcPct val="0"/>
                        </a:spcAft>
                        <a:buClr>
                          <a:schemeClr val="accent2"/>
                        </a:buClr>
                        <a:defRPr kumimoji="1">
                          <a:solidFill>
                            <a:schemeClr val="tx1"/>
                          </a:solidFill>
                          <a:latin typeface="Tahoma" panose="020B0604030504040204" pitchFamily="34" charset="0"/>
                        </a:defRPr>
                      </a:lvl9pPr>
                    </a:lstStyle>
                    <a:p>
                      <a:pPr marL="0" marR="0" lvl="0" indent="0" algn="l" defTabSz="914400" rtl="0" eaLnBrk="0" fontAlgn="base" latinLnBrk="0" hangingPunct="0">
                        <a:lnSpc>
                          <a:spcPct val="100000"/>
                        </a:lnSpc>
                        <a:spcBef>
                          <a:spcPct val="20000"/>
                        </a:spcBef>
                        <a:spcAft>
                          <a:spcPct val="0"/>
                        </a:spcAft>
                        <a:buClr>
                          <a:schemeClr val="accent2"/>
                        </a:buClr>
                        <a:buSzTx/>
                        <a:buFont typeface="Monotype Sorts" pitchFamily="2" charset="2"/>
                        <a:buNone/>
                        <a:tabLst/>
                      </a:pPr>
                      <a:r>
                        <a:rPr kumimoji="1" lang="en-US" altLang="en-US" sz="2400" b="0" i="0" u="none" strike="noStrike" cap="none" normalizeH="0" baseline="0">
                          <a:ln>
                            <a:noFill/>
                          </a:ln>
                          <a:solidFill>
                            <a:schemeClr val="tx1"/>
                          </a:solidFill>
                          <a:effectLst/>
                          <a:latin typeface="Arial" panose="020B0604020202020204" pitchFamily="34" charset="0"/>
                          <a:cs typeface="Arial" panose="020B0604020202020204" pitchFamily="34" charset="0"/>
                        </a:rPr>
                        <a:t>+2 more minutes!</a:t>
                      </a:r>
                    </a:p>
                  </a:txBody>
                  <a:tcPr marL="123316" marR="123316"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3530449423"/>
                  </a:ext>
                </a:extLst>
              </a:tr>
            </a:tbl>
          </a:graphicData>
        </a:graphic>
      </p:graphicFrame>
    </p:spTree>
    <p:extLst>
      <p:ext uri="{BB962C8B-B14F-4D97-AF65-F5344CB8AC3E}">
        <p14:creationId xmlns:p14="http://schemas.microsoft.com/office/powerpoint/2010/main" val="2719821716"/>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normAutofit/>
          </a:bodyPr>
          <a:lstStyle/>
          <a:p>
            <a:r>
              <a:rPr lang="en-US" sz="2800">
                <a:solidFill>
                  <a:schemeClr val="accent1"/>
                </a:solidFill>
              </a:rPr>
              <a:t>Family Style Dining</a:t>
            </a:r>
          </a:p>
        </p:txBody>
      </p:sp>
      <p:sp>
        <p:nvSpPr>
          <p:cNvPr id="6" name="Text Placeholder 5"/>
          <p:cNvSpPr>
            <a:spLocks noGrp="1"/>
          </p:cNvSpPr>
          <p:nvPr>
            <p:ph type="body" idx="1"/>
          </p:nvPr>
        </p:nvSpPr>
        <p:spPr>
          <a:xfrm>
            <a:off x="839788" y="1278732"/>
            <a:ext cx="5157787" cy="823912"/>
          </a:xfrm>
        </p:spPr>
        <p:txBody>
          <a:bodyPr>
            <a:normAutofit/>
          </a:bodyPr>
          <a:lstStyle/>
          <a:p>
            <a:r>
              <a:rPr lang="en-US" sz="1800"/>
              <a:t>Challenges</a:t>
            </a:r>
          </a:p>
        </p:txBody>
      </p:sp>
      <p:sp>
        <p:nvSpPr>
          <p:cNvPr id="7" name="Content Placeholder 6"/>
          <p:cNvSpPr>
            <a:spLocks noGrp="1"/>
          </p:cNvSpPr>
          <p:nvPr>
            <p:ph sz="half" idx="2"/>
          </p:nvPr>
        </p:nvSpPr>
        <p:spPr>
          <a:xfrm>
            <a:off x="939801" y="2098441"/>
            <a:ext cx="5157787" cy="3684588"/>
          </a:xfrm>
        </p:spPr>
        <p:txBody>
          <a:bodyPr/>
          <a:lstStyle/>
          <a:p>
            <a:pPr marL="285750" indent="-285750">
              <a:buFont typeface="Wingdings" panose="05000000000000000000" pitchFamily="2" charset="2"/>
              <a:buChar char="§"/>
            </a:pPr>
            <a:r>
              <a:rPr lang="en-US"/>
              <a:t>Time constraints</a:t>
            </a:r>
          </a:p>
          <a:p>
            <a:pPr marL="285750" indent="-285750">
              <a:buFont typeface="Wingdings" panose="05000000000000000000" pitchFamily="2" charset="2"/>
              <a:buChar char="§"/>
            </a:pPr>
            <a:r>
              <a:rPr lang="en-US"/>
              <a:t>Messy – spills, etc.</a:t>
            </a:r>
          </a:p>
          <a:p>
            <a:pPr marL="285750" indent="-285750">
              <a:buFont typeface="Wingdings" panose="05000000000000000000" pitchFamily="2" charset="2"/>
              <a:buChar char="§"/>
            </a:pPr>
            <a:r>
              <a:rPr lang="en-US"/>
              <a:t>Hygiene and food safety</a:t>
            </a:r>
          </a:p>
          <a:p>
            <a:pPr marL="285750" indent="-285750">
              <a:buFont typeface="Wingdings" panose="05000000000000000000" pitchFamily="2" charset="2"/>
              <a:buChar char="§"/>
            </a:pPr>
            <a:r>
              <a:rPr lang="en-US"/>
              <a:t>Learning curve (increased scaffolding from adult)</a:t>
            </a:r>
          </a:p>
        </p:txBody>
      </p:sp>
      <p:sp>
        <p:nvSpPr>
          <p:cNvPr id="8" name="Text Placeholder 7"/>
          <p:cNvSpPr>
            <a:spLocks noGrp="1"/>
          </p:cNvSpPr>
          <p:nvPr>
            <p:ph type="body" sz="quarter" idx="3"/>
          </p:nvPr>
        </p:nvSpPr>
        <p:spPr>
          <a:xfrm>
            <a:off x="6097588" y="1278732"/>
            <a:ext cx="5183188" cy="823912"/>
          </a:xfrm>
        </p:spPr>
        <p:txBody>
          <a:bodyPr>
            <a:normAutofit/>
          </a:bodyPr>
          <a:lstStyle/>
          <a:p>
            <a:r>
              <a:rPr lang="en-US" sz="1800"/>
              <a:t>Advantages</a:t>
            </a:r>
          </a:p>
        </p:txBody>
      </p:sp>
      <p:sp>
        <p:nvSpPr>
          <p:cNvPr id="9" name="Content Placeholder 8"/>
          <p:cNvSpPr>
            <a:spLocks noGrp="1"/>
          </p:cNvSpPr>
          <p:nvPr>
            <p:ph sz="quarter" idx="4"/>
          </p:nvPr>
        </p:nvSpPr>
        <p:spPr>
          <a:xfrm>
            <a:off x="6097588" y="2102644"/>
            <a:ext cx="5183188" cy="3684588"/>
          </a:xfrm>
        </p:spPr>
        <p:txBody>
          <a:bodyPr/>
          <a:lstStyle/>
          <a:p>
            <a:r>
              <a:rPr lang="en-US"/>
              <a:t>Children get to learn / practice</a:t>
            </a:r>
          </a:p>
          <a:p>
            <a:pPr marL="285750" indent="-285750">
              <a:buFont typeface="Wingdings" panose="05000000000000000000" pitchFamily="2" charset="2"/>
              <a:buChar char="§"/>
            </a:pPr>
            <a:r>
              <a:rPr lang="en-US"/>
              <a:t>Identifying and serving healthy foods</a:t>
            </a:r>
          </a:p>
          <a:p>
            <a:pPr marL="285750" indent="-285750">
              <a:buFont typeface="Wingdings" panose="05000000000000000000" pitchFamily="2" charset="2"/>
              <a:buChar char="§"/>
            </a:pPr>
            <a:r>
              <a:rPr lang="en-US"/>
              <a:t>Self-regulating what and how much they eat</a:t>
            </a:r>
          </a:p>
          <a:p>
            <a:pPr marL="285750" indent="-285750">
              <a:buFont typeface="Wingdings" panose="05000000000000000000" pitchFamily="2" charset="2"/>
              <a:buChar char="§"/>
            </a:pPr>
            <a:r>
              <a:rPr lang="en-US"/>
              <a:t>Table manners, fine and gross motor skills, and independence</a:t>
            </a:r>
          </a:p>
          <a:p>
            <a:pPr marL="285750" indent="-285750">
              <a:buFont typeface="Wingdings" panose="05000000000000000000" pitchFamily="2" charset="2"/>
              <a:buChar char="§"/>
            </a:pPr>
            <a:r>
              <a:rPr lang="en-US"/>
              <a:t>Socializing at mealtime</a:t>
            </a:r>
          </a:p>
          <a:p>
            <a:pPr marL="285750" indent="-285750">
              <a:buFont typeface="Wingdings" panose="05000000000000000000" pitchFamily="2" charset="2"/>
              <a:buChar char="§"/>
            </a:pPr>
            <a:endParaRPr lang="en-US"/>
          </a:p>
          <a:p>
            <a:pPr marL="285750" indent="-285750">
              <a:buFont typeface="Wingdings" panose="05000000000000000000" pitchFamily="2" charset="2"/>
              <a:buChar char="§"/>
            </a:pPr>
            <a:endParaRPr lang="en-US"/>
          </a:p>
        </p:txBody>
      </p:sp>
      <p:sp>
        <p:nvSpPr>
          <p:cNvPr id="3" name="Slide Number Placeholder 2"/>
          <p:cNvSpPr>
            <a:spLocks noGrp="1"/>
          </p:cNvSpPr>
          <p:nvPr>
            <p:ph type="sldNum" sz="quarter" idx="12"/>
          </p:nvPr>
        </p:nvSpPr>
        <p:spPr/>
        <p:txBody>
          <a:bodyPr/>
          <a:lstStyle/>
          <a:p>
            <a:fld id="{17DF4567-1C0D-564E-BA68-9AF622E7948C}" type="slidenum">
              <a:rPr lang="en-US" smtClean="0"/>
              <a:t>27</a:t>
            </a:fld>
            <a:endParaRPr lang="en-US"/>
          </a:p>
        </p:txBody>
      </p:sp>
      <p:pic>
        <p:nvPicPr>
          <p:cNvPr id="3074" name="Picture 2" descr="Image result for family style dini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39801" y="4314779"/>
            <a:ext cx="3164541" cy="211134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168964618"/>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95E09F3-55BB-49D1-8A1D-C0EC1DC50582}"/>
              </a:ext>
            </a:extLst>
          </p:cNvPr>
          <p:cNvSpPr>
            <a:spLocks noGrp="1"/>
          </p:cNvSpPr>
          <p:nvPr>
            <p:ph type="title"/>
          </p:nvPr>
        </p:nvSpPr>
        <p:spPr>
          <a:xfrm>
            <a:off x="1290234" y="198949"/>
            <a:ext cx="8758238" cy="941387"/>
          </a:xfrm>
        </p:spPr>
        <p:txBody>
          <a:bodyPr/>
          <a:lstStyle/>
          <a:p>
            <a:r>
              <a:rPr lang="en-US" dirty="0"/>
              <a:t>Turkey Tacos Recipe</a:t>
            </a:r>
          </a:p>
        </p:txBody>
      </p:sp>
      <p:sp>
        <p:nvSpPr>
          <p:cNvPr id="3" name="Slide Number Placeholder 2">
            <a:extLst>
              <a:ext uri="{FF2B5EF4-FFF2-40B4-BE49-F238E27FC236}">
                <a16:creationId xmlns:a16="http://schemas.microsoft.com/office/drawing/2014/main" id="{6E58E861-C3DD-4055-A6D1-0129D9DC706D}"/>
              </a:ext>
            </a:extLst>
          </p:cNvPr>
          <p:cNvSpPr>
            <a:spLocks noGrp="1"/>
          </p:cNvSpPr>
          <p:nvPr>
            <p:ph type="sldNum" sz="quarter" idx="12"/>
          </p:nvPr>
        </p:nvSpPr>
        <p:spPr/>
        <p:txBody>
          <a:bodyPr/>
          <a:lstStyle/>
          <a:p>
            <a:fld id="{17DF4567-1C0D-564E-BA68-9AF622E7948C}" type="slidenum">
              <a:rPr lang="en-US" smtClean="0"/>
              <a:t>28</a:t>
            </a:fld>
            <a:endParaRPr lang="en-US"/>
          </a:p>
        </p:txBody>
      </p:sp>
      <p:pic>
        <p:nvPicPr>
          <p:cNvPr id="5" name="Online Media 4" title="Recipe Demo: Turkey Tacos">
            <a:hlinkClick r:id="" action="ppaction://media"/>
            <a:extLst>
              <a:ext uri="{FF2B5EF4-FFF2-40B4-BE49-F238E27FC236}">
                <a16:creationId xmlns:a16="http://schemas.microsoft.com/office/drawing/2014/main" id="{CFDD46FD-F33F-412B-93C5-30B39FD867D3}"/>
              </a:ext>
            </a:extLst>
          </p:cNvPr>
          <p:cNvPicPr>
            <a:picLocks noRot="1" noChangeAspect="1"/>
          </p:cNvPicPr>
          <p:nvPr>
            <a:videoFile r:link="rId1"/>
          </p:nvPr>
        </p:nvPicPr>
        <p:blipFill>
          <a:blip r:embed="rId4"/>
          <a:stretch>
            <a:fillRect/>
          </a:stretch>
        </p:blipFill>
        <p:spPr>
          <a:xfrm>
            <a:off x="1600200" y="1140336"/>
            <a:ext cx="9272914" cy="5216014"/>
          </a:xfrm>
          <a:prstGeom prst="rect">
            <a:avLst/>
          </a:prstGeom>
        </p:spPr>
      </p:pic>
    </p:spTree>
    <p:extLst>
      <p:ext uri="{BB962C8B-B14F-4D97-AF65-F5344CB8AC3E}">
        <p14:creationId xmlns:p14="http://schemas.microsoft.com/office/powerpoint/2010/main" val="3087863285"/>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816574D-B784-460E-89DE-B5C2CA1EDB85}"/>
              </a:ext>
            </a:extLst>
          </p:cNvPr>
          <p:cNvSpPr>
            <a:spLocks noGrp="1"/>
          </p:cNvSpPr>
          <p:nvPr>
            <p:ph type="title"/>
          </p:nvPr>
        </p:nvSpPr>
        <p:spPr/>
        <p:txBody>
          <a:bodyPr/>
          <a:lstStyle/>
          <a:p>
            <a:r>
              <a:rPr lang="en-US">
                <a:cs typeface="Calibri Light"/>
              </a:rPr>
              <a:t>Group Discussion</a:t>
            </a:r>
            <a:endParaRPr lang="en-US"/>
          </a:p>
        </p:txBody>
      </p:sp>
      <p:sp>
        <p:nvSpPr>
          <p:cNvPr id="3" name="Text Placeholder 2">
            <a:extLst>
              <a:ext uri="{FF2B5EF4-FFF2-40B4-BE49-F238E27FC236}">
                <a16:creationId xmlns:a16="http://schemas.microsoft.com/office/drawing/2014/main" id="{DDF4D2DF-4C83-4088-88F3-3E24426C0640}"/>
              </a:ext>
            </a:extLst>
          </p:cNvPr>
          <p:cNvSpPr>
            <a:spLocks noGrp="1"/>
          </p:cNvSpPr>
          <p:nvPr>
            <p:ph type="body" sz="quarter" idx="13"/>
          </p:nvPr>
        </p:nvSpPr>
        <p:spPr>
          <a:xfrm>
            <a:off x="1419726" y="2094247"/>
            <a:ext cx="7150007" cy="4325352"/>
          </a:xfrm>
        </p:spPr>
        <p:txBody>
          <a:bodyPr vert="horz" lIns="91440" tIns="45720" rIns="91440" bIns="45720" rtlCol="0" anchor="t">
            <a:normAutofit/>
          </a:bodyPr>
          <a:lstStyle/>
          <a:p>
            <a:r>
              <a:rPr lang="en-US">
                <a:latin typeface="Arial"/>
                <a:cs typeface="Arial"/>
              </a:rPr>
              <a:t>How you currently use mealtimes to support learning in the developmental domains: </a:t>
            </a:r>
            <a:r>
              <a:rPr lang="en-US" b="1">
                <a:latin typeface="Arial"/>
                <a:cs typeface="Arial"/>
              </a:rPr>
              <a:t>motor skills, social-emotional, math and language, healthy eating behaviors.</a:t>
            </a:r>
          </a:p>
          <a:p>
            <a:endParaRPr lang="en-US" b="1">
              <a:latin typeface="Arial"/>
              <a:cs typeface="Arial"/>
            </a:endParaRPr>
          </a:p>
          <a:p>
            <a:pPr marL="0" indent="0">
              <a:buNone/>
            </a:pPr>
            <a:r>
              <a:rPr lang="en-US" b="1">
                <a:latin typeface="Arial"/>
                <a:cs typeface="Arial"/>
              </a:rPr>
              <a:t>Break out rooms:</a:t>
            </a:r>
            <a:endParaRPr lang="en-US">
              <a:ea typeface="+mn-lt"/>
              <a:cs typeface="+mn-lt"/>
            </a:endParaRPr>
          </a:p>
          <a:p>
            <a:pPr marL="0" indent="0">
              <a:buNone/>
            </a:pPr>
            <a:r>
              <a:rPr lang="en-US">
                <a:latin typeface="Arial"/>
                <a:cs typeface="Arial"/>
              </a:rPr>
              <a:t>We will take 5 to 7 minutes discussing and sharing ideas in your groups. Please nominate one person to share back with the group when we return. </a:t>
            </a:r>
            <a:endParaRPr lang="en-US">
              <a:cs typeface="Calibri" panose="020F0502020204030204"/>
            </a:endParaRPr>
          </a:p>
        </p:txBody>
      </p:sp>
      <p:pic>
        <p:nvPicPr>
          <p:cNvPr id="5" name="Picture 2" descr="https://s-media-cache-ak0.pinimg.com/236x/28/0b/5e/280b5e36aa0bbfd90bd7bdc67a1dda4d.jpg">
            <a:extLst>
              <a:ext uri="{FF2B5EF4-FFF2-40B4-BE49-F238E27FC236}">
                <a16:creationId xmlns:a16="http://schemas.microsoft.com/office/drawing/2014/main" id="{95461FDD-A704-4923-B8DC-F3F3A6BBCAE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329673" y="3878106"/>
            <a:ext cx="3704484" cy="2778365"/>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val="4240521247"/>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5903685-2D34-4A34-9D6D-69AF1D8367BF}"/>
              </a:ext>
            </a:extLst>
          </p:cNvPr>
          <p:cNvSpPr>
            <a:spLocks noGrp="1"/>
          </p:cNvSpPr>
          <p:nvPr>
            <p:ph type="title"/>
          </p:nvPr>
        </p:nvSpPr>
        <p:spPr>
          <a:xfrm>
            <a:off x="1506621" y="982830"/>
            <a:ext cx="8758238" cy="941387"/>
          </a:xfrm>
        </p:spPr>
        <p:txBody>
          <a:bodyPr/>
          <a:lstStyle/>
          <a:p>
            <a:r>
              <a:rPr lang="en-US">
                <a:latin typeface="Arial"/>
                <a:cs typeface="Arial"/>
              </a:rPr>
              <a:t>Repeated Exposure and Variety</a:t>
            </a:r>
            <a:endParaRPr lang="en-US"/>
          </a:p>
        </p:txBody>
      </p:sp>
      <p:sp>
        <p:nvSpPr>
          <p:cNvPr id="3" name="Text Placeholder 2">
            <a:extLst>
              <a:ext uri="{FF2B5EF4-FFF2-40B4-BE49-F238E27FC236}">
                <a16:creationId xmlns:a16="http://schemas.microsoft.com/office/drawing/2014/main" id="{B609838C-35A0-4003-87C7-37DCE20292A8}"/>
              </a:ext>
            </a:extLst>
          </p:cNvPr>
          <p:cNvSpPr>
            <a:spLocks noGrp="1"/>
          </p:cNvSpPr>
          <p:nvPr>
            <p:ph type="body" sz="quarter" idx="13"/>
          </p:nvPr>
        </p:nvSpPr>
        <p:spPr>
          <a:xfrm>
            <a:off x="1372937" y="2027405"/>
            <a:ext cx="6966870" cy="4375484"/>
          </a:xfrm>
        </p:spPr>
        <p:txBody>
          <a:bodyPr vert="horz" lIns="91440" tIns="45720" rIns="91440" bIns="45720" rtlCol="0" anchor="t">
            <a:normAutofit/>
          </a:bodyPr>
          <a:lstStyle/>
          <a:p>
            <a:pPr marL="400050" indent="-342900">
              <a:lnSpc>
                <a:spcPct val="100000"/>
              </a:lnSpc>
            </a:pPr>
            <a:r>
              <a:rPr lang="en-US" sz="2000">
                <a:latin typeface="Arial"/>
                <a:cs typeface="Arial"/>
              </a:rPr>
              <a:t>Picky eating is normal. </a:t>
            </a:r>
            <a:endParaRPr lang="en-US" sz="2000"/>
          </a:p>
          <a:p>
            <a:pPr marL="742950" lvl="1">
              <a:lnSpc>
                <a:spcPct val="100000"/>
              </a:lnSpc>
              <a:spcAft>
                <a:spcPts val="1000"/>
              </a:spcAft>
            </a:pPr>
            <a:r>
              <a:rPr lang="en-US" sz="2000">
                <a:latin typeface="Arial"/>
                <a:cs typeface="Arial"/>
              </a:rPr>
              <a:t>Developmental phase (18-24 months to 6 years)</a:t>
            </a:r>
          </a:p>
          <a:p>
            <a:pPr marL="742950" lvl="1">
              <a:lnSpc>
                <a:spcPct val="100000"/>
              </a:lnSpc>
              <a:spcAft>
                <a:spcPts val="1000"/>
              </a:spcAft>
            </a:pPr>
            <a:r>
              <a:rPr lang="en-US" sz="2000">
                <a:latin typeface="Arial"/>
                <a:cs typeface="Arial"/>
              </a:rPr>
              <a:t> Exposure and variety lead to preference</a:t>
            </a:r>
          </a:p>
          <a:p>
            <a:pPr marL="742950" lvl="1">
              <a:lnSpc>
                <a:spcPct val="100000"/>
              </a:lnSpc>
              <a:spcAft>
                <a:spcPts val="1000"/>
              </a:spcAft>
            </a:pPr>
            <a:r>
              <a:rPr lang="en-US" sz="2000">
                <a:latin typeface="Arial"/>
                <a:cs typeface="Arial"/>
              </a:rPr>
              <a:t> Familiarity and intake can take 15+ exposures… be patient and persistent!</a:t>
            </a:r>
          </a:p>
          <a:p>
            <a:pPr marL="400050" indent="-342900">
              <a:lnSpc>
                <a:spcPct val="100000"/>
              </a:lnSpc>
            </a:pPr>
            <a:r>
              <a:rPr lang="en-US" sz="2000">
                <a:latin typeface="Arial"/>
                <a:cs typeface="Arial"/>
              </a:rPr>
              <a:t> Exploring  / exposure may look like</a:t>
            </a:r>
          </a:p>
          <a:p>
            <a:pPr marL="742950" lvl="1">
              <a:lnSpc>
                <a:spcPct val="100000"/>
              </a:lnSpc>
              <a:spcAft>
                <a:spcPts val="1000"/>
              </a:spcAft>
            </a:pPr>
            <a:r>
              <a:rPr lang="en-US" sz="2000">
                <a:latin typeface="Arial"/>
                <a:cs typeface="Arial"/>
              </a:rPr>
              <a:t> Smelling, listening</a:t>
            </a:r>
          </a:p>
          <a:p>
            <a:pPr marL="742950" lvl="1">
              <a:lnSpc>
                <a:spcPct val="100000"/>
              </a:lnSpc>
              <a:spcAft>
                <a:spcPts val="1000"/>
              </a:spcAft>
            </a:pPr>
            <a:r>
              <a:rPr lang="en-US" sz="2000">
                <a:latin typeface="Arial"/>
                <a:cs typeface="Arial"/>
              </a:rPr>
              <a:t> Feeling, poking, holding, shaking</a:t>
            </a:r>
          </a:p>
          <a:p>
            <a:pPr marL="742950" lvl="1">
              <a:lnSpc>
                <a:spcPct val="100000"/>
              </a:lnSpc>
              <a:spcAft>
                <a:spcPts val="1000"/>
              </a:spcAft>
            </a:pPr>
            <a:r>
              <a:rPr lang="en-US" sz="2000">
                <a:latin typeface="Arial"/>
                <a:cs typeface="Arial"/>
              </a:rPr>
              <a:t> Licking, nibbling, spitting out</a:t>
            </a:r>
          </a:p>
        </p:txBody>
      </p:sp>
      <p:graphicFrame>
        <p:nvGraphicFramePr>
          <p:cNvPr id="4" name="Diagram 4">
            <a:extLst>
              <a:ext uri="{FF2B5EF4-FFF2-40B4-BE49-F238E27FC236}">
                <a16:creationId xmlns:a16="http://schemas.microsoft.com/office/drawing/2014/main" id="{8ADB16B4-3CB1-4699-A808-31CB7C63D7B9}"/>
              </a:ext>
            </a:extLst>
          </p:cNvPr>
          <p:cNvGraphicFramePr/>
          <p:nvPr/>
        </p:nvGraphicFramePr>
        <p:xfrm>
          <a:off x="5922211" y="1252621"/>
          <a:ext cx="7660104" cy="4940967"/>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3393589587"/>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a:xfrm>
            <a:off x="5812077" y="941180"/>
            <a:ext cx="6166248" cy="871076"/>
          </a:xfrm>
        </p:spPr>
        <p:txBody>
          <a:bodyPr>
            <a:noAutofit/>
          </a:bodyPr>
          <a:lstStyle/>
          <a:p>
            <a:pPr>
              <a:lnSpc>
                <a:spcPct val="100000"/>
              </a:lnSpc>
            </a:pPr>
            <a:r>
              <a:rPr lang="en-US" sz="3200">
                <a:latin typeface="Arial"/>
                <a:cs typeface="Arial"/>
              </a:rPr>
              <a:t>Taste Test Success</a:t>
            </a:r>
            <a:br>
              <a:rPr lang="en-US" sz="3200">
                <a:latin typeface="Arial"/>
                <a:cs typeface="Arial"/>
              </a:rPr>
            </a:br>
            <a:r>
              <a:rPr lang="en-US" sz="3200">
                <a:latin typeface="Arial"/>
                <a:cs typeface="Arial"/>
              </a:rPr>
              <a:t/>
            </a:r>
            <a:br>
              <a:rPr lang="en-US" sz="3200">
                <a:latin typeface="Arial"/>
                <a:cs typeface="Arial"/>
              </a:rPr>
            </a:br>
            <a:endParaRPr lang="en-US" sz="1600"/>
          </a:p>
        </p:txBody>
      </p:sp>
      <p:sp>
        <p:nvSpPr>
          <p:cNvPr id="3" name="Content Placeholder 2"/>
          <p:cNvSpPr>
            <a:spLocks noGrp="1"/>
          </p:cNvSpPr>
          <p:nvPr>
            <p:ph sz="half" idx="1"/>
          </p:nvPr>
        </p:nvSpPr>
        <p:spPr>
          <a:xfrm>
            <a:off x="5740190" y="1716853"/>
            <a:ext cx="6288065" cy="4271375"/>
          </a:xfrm>
        </p:spPr>
        <p:txBody>
          <a:bodyPr vert="horz" lIns="91440" tIns="45720" rIns="91440" bIns="45720" rtlCol="0" anchor="t">
            <a:noAutofit/>
          </a:bodyPr>
          <a:lstStyle/>
          <a:p>
            <a:pPr indent="-285750">
              <a:lnSpc>
                <a:spcPct val="100000"/>
              </a:lnSpc>
              <a:spcBef>
                <a:spcPts val="600"/>
              </a:spcBef>
              <a:spcAft>
                <a:spcPts val="600"/>
              </a:spcAft>
              <a:buFont typeface="Arial" panose="020B0604020202020204" pitchFamily="34" charset="0"/>
              <a:buChar char="•"/>
            </a:pPr>
            <a:r>
              <a:rPr lang="en-US" sz="2000">
                <a:latin typeface="Arial"/>
                <a:cs typeface="Arial"/>
              </a:rPr>
              <a:t>Pick a theme. </a:t>
            </a:r>
            <a:endParaRPr lang="en-US" sz="2000"/>
          </a:p>
          <a:p>
            <a:pPr marL="457200" lvl="3" indent="-285750">
              <a:lnSpc>
                <a:spcPct val="100000"/>
              </a:lnSpc>
              <a:spcBef>
                <a:spcPts val="0"/>
              </a:spcBef>
              <a:buFont typeface="Arial" panose="020B0604020202020204" pitchFamily="34" charset="0"/>
              <a:buChar char="•"/>
            </a:pPr>
            <a:r>
              <a:rPr lang="en-US">
                <a:latin typeface="Arial"/>
                <a:cs typeface="Arial"/>
              </a:rPr>
              <a:t>Different variety, same food (ex: apples of different colors)</a:t>
            </a:r>
          </a:p>
          <a:p>
            <a:pPr marL="457200" lvl="3" indent="-285750">
              <a:lnSpc>
                <a:spcPct val="100000"/>
              </a:lnSpc>
              <a:spcBef>
                <a:spcPts val="0"/>
              </a:spcBef>
              <a:buFont typeface="Arial" panose="020B0604020202020204" pitchFamily="34" charset="0"/>
              <a:buChar char="•"/>
            </a:pPr>
            <a:r>
              <a:rPr lang="en-US">
                <a:latin typeface="Arial"/>
                <a:cs typeface="Arial"/>
              </a:rPr>
              <a:t>Different forms, same food (ex: fresh, frozen and canned)</a:t>
            </a:r>
          </a:p>
          <a:p>
            <a:pPr marL="457200" lvl="3" indent="-285750">
              <a:lnSpc>
                <a:spcPct val="100000"/>
              </a:lnSpc>
              <a:spcBef>
                <a:spcPts val="0"/>
              </a:spcBef>
              <a:buFont typeface="Arial" panose="020B0604020202020204" pitchFamily="34" charset="0"/>
              <a:buChar char="•"/>
            </a:pPr>
            <a:r>
              <a:rPr lang="en-US">
                <a:latin typeface="Arial"/>
                <a:cs typeface="Arial"/>
              </a:rPr>
              <a:t>Different foods, similar category (ex: leafy greens)</a:t>
            </a:r>
          </a:p>
          <a:p>
            <a:pPr marL="457200" lvl="3" indent="-285750">
              <a:lnSpc>
                <a:spcPct val="100000"/>
              </a:lnSpc>
              <a:spcBef>
                <a:spcPts val="0"/>
              </a:spcBef>
              <a:buFont typeface="Arial" panose="020B0604020202020204" pitchFamily="34" charset="0"/>
              <a:buChar char="•"/>
            </a:pPr>
            <a:r>
              <a:rPr lang="en-US">
                <a:latin typeface="Arial"/>
                <a:cs typeface="Arial"/>
              </a:rPr>
              <a:t>Different foods, same theme (ex: red foods)</a:t>
            </a:r>
          </a:p>
          <a:p>
            <a:pPr indent="-285750">
              <a:lnSpc>
                <a:spcPct val="100000"/>
              </a:lnSpc>
              <a:spcBef>
                <a:spcPts val="600"/>
              </a:spcBef>
              <a:spcAft>
                <a:spcPts val="600"/>
              </a:spcAft>
              <a:buFont typeface="Arial" panose="020B0604020202020204" pitchFamily="34" charset="0"/>
              <a:buChar char="•"/>
            </a:pPr>
            <a:r>
              <a:rPr lang="en-US" sz="2000">
                <a:latin typeface="Arial"/>
                <a:cs typeface="Arial"/>
              </a:rPr>
              <a:t>Keep it simple – no more than 3 foods.</a:t>
            </a:r>
          </a:p>
          <a:p>
            <a:pPr indent="-285750">
              <a:lnSpc>
                <a:spcPct val="100000"/>
              </a:lnSpc>
              <a:spcBef>
                <a:spcPts val="600"/>
              </a:spcBef>
              <a:spcAft>
                <a:spcPts val="600"/>
              </a:spcAft>
              <a:buFont typeface="Arial" panose="020B0604020202020204" pitchFamily="34" charset="0"/>
              <a:buChar char="•"/>
            </a:pPr>
            <a:r>
              <a:rPr lang="en-US" sz="2000">
                <a:latin typeface="Arial"/>
                <a:cs typeface="Arial"/>
              </a:rPr>
              <a:t>Show the whole food. </a:t>
            </a:r>
            <a:endParaRPr lang="en-US" sz="2000"/>
          </a:p>
          <a:p>
            <a:pPr indent="-285750">
              <a:lnSpc>
                <a:spcPct val="100000"/>
              </a:lnSpc>
              <a:spcBef>
                <a:spcPts val="600"/>
              </a:spcBef>
              <a:spcAft>
                <a:spcPts val="600"/>
              </a:spcAft>
              <a:buFont typeface="Arial" panose="020B0604020202020204" pitchFamily="34" charset="0"/>
              <a:buChar char="•"/>
            </a:pPr>
            <a:r>
              <a:rPr lang="en-US" sz="2000">
                <a:latin typeface="Arial"/>
                <a:cs typeface="Arial"/>
              </a:rPr>
              <a:t>Wash hands. </a:t>
            </a:r>
            <a:endParaRPr lang="en-US" sz="2000"/>
          </a:p>
          <a:p>
            <a:pPr indent="-285750">
              <a:lnSpc>
                <a:spcPct val="100000"/>
              </a:lnSpc>
              <a:spcBef>
                <a:spcPts val="600"/>
              </a:spcBef>
              <a:spcAft>
                <a:spcPts val="600"/>
              </a:spcAft>
              <a:buFont typeface="Arial" panose="020B0604020202020204" pitchFamily="34" charset="0"/>
              <a:buChar char="•"/>
            </a:pPr>
            <a:r>
              <a:rPr lang="en-US" sz="2000">
                <a:latin typeface="Arial"/>
                <a:cs typeface="Arial"/>
              </a:rPr>
              <a:t>Taste and let children explore. </a:t>
            </a:r>
            <a:endParaRPr lang="en-US" sz="2000"/>
          </a:p>
          <a:p>
            <a:pPr marL="285750" indent="-285750">
              <a:lnSpc>
                <a:spcPct val="100000"/>
              </a:lnSpc>
              <a:buFont typeface="Arial" panose="020B0604020202020204" pitchFamily="34" charset="0"/>
              <a:buChar char="•"/>
            </a:pPr>
            <a:endParaRPr lang="en-US"/>
          </a:p>
        </p:txBody>
      </p:sp>
      <p:sp>
        <p:nvSpPr>
          <p:cNvPr id="5" name="Picture Placeholder 4"/>
          <p:cNvSpPr>
            <a:spLocks noGrp="1"/>
          </p:cNvSpPr>
          <p:nvPr>
            <p:ph type="pic" sz="quarter" idx="13"/>
          </p:nvPr>
        </p:nvSpPr>
        <p:spPr/>
      </p:sp>
      <p:pic>
        <p:nvPicPr>
          <p:cNvPr id="7" name="Picture Placeholder 6"/>
          <p:cNvPicPr>
            <a:picLocks noGrp="1" noChangeAspect="1"/>
          </p:cNvPicPr>
          <p:nvPr>
            <p:ph type="pic" sz="quarter" idx="4294967295"/>
          </p:nvPr>
        </p:nvPicPr>
        <p:blipFill>
          <a:blip r:embed="rId3">
            <a:extLst>
              <a:ext uri="{28A0092B-C50C-407E-A947-70E740481C1C}">
                <a14:useLocalDpi xmlns:a14="http://schemas.microsoft.com/office/drawing/2010/main" val="0"/>
              </a:ext>
            </a:extLst>
          </a:blip>
          <a:srcRect/>
          <a:stretch>
            <a:fillRect/>
          </a:stretch>
        </p:blipFill>
        <p:spPr>
          <a:xfrm>
            <a:off x="-896937" y="0"/>
            <a:ext cx="6284912" cy="6858000"/>
          </a:xfrm>
        </p:spPr>
      </p:pic>
    </p:spTree>
    <p:extLst>
      <p:ext uri="{BB962C8B-B14F-4D97-AF65-F5344CB8AC3E}">
        <p14:creationId xmlns:p14="http://schemas.microsoft.com/office/powerpoint/2010/main" val="363879638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Want Kids to Reach for Healthy Foods?</a:t>
            </a:r>
          </a:p>
        </p:txBody>
      </p:sp>
      <p:sp>
        <p:nvSpPr>
          <p:cNvPr id="3" name="Slide Number Placeholder 2"/>
          <p:cNvSpPr>
            <a:spLocks noGrp="1"/>
          </p:cNvSpPr>
          <p:nvPr>
            <p:ph type="sldNum" sz="quarter" idx="12"/>
          </p:nvPr>
        </p:nvSpPr>
        <p:spPr/>
        <p:txBody>
          <a:bodyPr/>
          <a:lstStyle/>
          <a:p>
            <a:fld id="{17DF4567-1C0D-564E-BA68-9AF622E7948C}" type="slidenum">
              <a:rPr lang="en-US" smtClean="0"/>
              <a:t>32</a:t>
            </a:fld>
            <a:endParaRPr lang="en-US"/>
          </a:p>
        </p:txBody>
      </p:sp>
      <p:sp>
        <p:nvSpPr>
          <p:cNvPr id="4" name="Text Placeholder 3"/>
          <p:cNvSpPr>
            <a:spLocks noGrp="1"/>
          </p:cNvSpPr>
          <p:nvPr>
            <p:ph type="body" sz="quarter" idx="13"/>
          </p:nvPr>
        </p:nvSpPr>
        <p:spPr>
          <a:xfrm>
            <a:off x="6816257" y="1512791"/>
            <a:ext cx="4289612" cy="3509683"/>
          </a:xfrm>
        </p:spPr>
        <p:txBody>
          <a:bodyPr>
            <a:normAutofit/>
          </a:bodyPr>
          <a:lstStyle/>
          <a:p>
            <a:endParaRPr lang="en-US"/>
          </a:p>
          <a:p>
            <a:pPr marL="285750" indent="-285750">
              <a:buFont typeface="Wingdings" panose="05000000000000000000" pitchFamily="2" charset="2"/>
              <a:buChar char="§"/>
            </a:pPr>
            <a:r>
              <a:rPr lang="en-US"/>
              <a:t>Place healthy foods in reach!</a:t>
            </a:r>
          </a:p>
          <a:p>
            <a:pPr marL="285750" indent="-285750">
              <a:buFont typeface="Wingdings" panose="05000000000000000000" pitchFamily="2" charset="2"/>
              <a:buChar char="§"/>
            </a:pPr>
            <a:r>
              <a:rPr lang="en-US"/>
              <a:t>Make sure they watch YOU reach for healthy foods</a:t>
            </a:r>
          </a:p>
          <a:p>
            <a:pPr marL="285750" indent="-285750">
              <a:buFont typeface="Wingdings" panose="05000000000000000000" pitchFamily="2" charset="2"/>
              <a:buChar char="§"/>
            </a:pPr>
            <a:r>
              <a:rPr lang="en-US"/>
              <a:t>Allow kids to learn by choosing for themselves which foods to take and how much to eat</a:t>
            </a:r>
          </a:p>
          <a:p>
            <a:endParaRPr lang="en-US"/>
          </a:p>
        </p:txBody>
      </p:sp>
      <p:pic>
        <p:nvPicPr>
          <p:cNvPr id="4098" name="Picture 2" descr="Image result for kids buying food"/>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00200" y="2090579"/>
            <a:ext cx="4531659" cy="235410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788920426"/>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Freeform: Shape 8">
            <a:extLst>
              <a:ext uri="{FF2B5EF4-FFF2-40B4-BE49-F238E27FC236}">
                <a16:creationId xmlns:a16="http://schemas.microsoft.com/office/drawing/2014/main" id="{66B332A4-D438-4773-A77F-5ED49A448D9D}"/>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953768" y="0"/>
            <a:ext cx="8284464" cy="6858000"/>
          </a:xfrm>
          <a:custGeom>
            <a:avLst/>
            <a:gdLst>
              <a:gd name="connsiteX0" fmla="*/ 1818109 w 8284464"/>
              <a:gd name="connsiteY0" fmla="*/ 0 h 6858000"/>
              <a:gd name="connsiteX1" fmla="*/ 6466355 w 8284464"/>
              <a:gd name="connsiteY1" fmla="*/ 0 h 6858000"/>
              <a:gd name="connsiteX2" fmla="*/ 6620596 w 8284464"/>
              <a:gd name="connsiteY2" fmla="*/ 109683 h 6858000"/>
              <a:gd name="connsiteX3" fmla="*/ 8284464 w 8284464"/>
              <a:gd name="connsiteY3" fmla="*/ 3429000 h 6858000"/>
              <a:gd name="connsiteX4" fmla="*/ 6620596 w 8284464"/>
              <a:gd name="connsiteY4" fmla="*/ 6748318 h 6858000"/>
              <a:gd name="connsiteX5" fmla="*/ 6466355 w 8284464"/>
              <a:gd name="connsiteY5" fmla="*/ 6858000 h 6858000"/>
              <a:gd name="connsiteX6" fmla="*/ 1818109 w 8284464"/>
              <a:gd name="connsiteY6" fmla="*/ 6858000 h 6858000"/>
              <a:gd name="connsiteX7" fmla="*/ 1663869 w 8284464"/>
              <a:gd name="connsiteY7" fmla="*/ 6748318 h 6858000"/>
              <a:gd name="connsiteX8" fmla="*/ 0 w 8284464"/>
              <a:gd name="connsiteY8" fmla="*/ 3429000 h 6858000"/>
              <a:gd name="connsiteX9" fmla="*/ 1663869 w 8284464"/>
              <a:gd name="connsiteY9" fmla="*/ 109683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8284464" h="6858000">
                <a:moveTo>
                  <a:pt x="1818109" y="0"/>
                </a:moveTo>
                <a:lnTo>
                  <a:pt x="6466355" y="0"/>
                </a:lnTo>
                <a:lnTo>
                  <a:pt x="6620596" y="109683"/>
                </a:lnTo>
                <a:cubicBezTo>
                  <a:pt x="7630666" y="865069"/>
                  <a:pt x="8284464" y="2070683"/>
                  <a:pt x="8284464" y="3429000"/>
                </a:cubicBezTo>
                <a:cubicBezTo>
                  <a:pt x="8284464" y="4787317"/>
                  <a:pt x="7630666" y="5992931"/>
                  <a:pt x="6620596" y="6748318"/>
                </a:cubicBezTo>
                <a:lnTo>
                  <a:pt x="6466355" y="6858000"/>
                </a:lnTo>
                <a:lnTo>
                  <a:pt x="1818109" y="6858000"/>
                </a:lnTo>
                <a:lnTo>
                  <a:pt x="1663869" y="6748318"/>
                </a:lnTo>
                <a:cubicBezTo>
                  <a:pt x="653798" y="5992931"/>
                  <a:pt x="0" y="4787317"/>
                  <a:pt x="0" y="3429000"/>
                </a:cubicBezTo>
                <a:cubicBezTo>
                  <a:pt x="0" y="2070683"/>
                  <a:pt x="653798" y="865069"/>
                  <a:pt x="1663869" y="109683"/>
                </a:cubicBezTo>
                <a:close/>
              </a:path>
            </a:pathLst>
          </a:custGeom>
          <a:solidFill>
            <a:srgbClr val="FFFFFF">
              <a:alpha val="8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
        <p:nvSpPr>
          <p:cNvPr id="11" name="Freeform: Shape 10">
            <a:extLst>
              <a:ext uri="{FF2B5EF4-FFF2-40B4-BE49-F238E27FC236}">
                <a16:creationId xmlns:a16="http://schemas.microsoft.com/office/drawing/2014/main" id="{DF9AD32D-FF05-44F4-BD4D-9CEE89B71EB9}"/>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2118360" y="0"/>
            <a:ext cx="7955280" cy="6858000"/>
          </a:xfrm>
          <a:custGeom>
            <a:avLst/>
            <a:gdLst>
              <a:gd name="connsiteX0" fmla="*/ 1962423 w 7955280"/>
              <a:gd name="connsiteY0" fmla="*/ 0 h 6858000"/>
              <a:gd name="connsiteX1" fmla="*/ 5992858 w 7955280"/>
              <a:gd name="connsiteY1" fmla="*/ 0 h 6858000"/>
              <a:gd name="connsiteX2" fmla="*/ 6040191 w 7955280"/>
              <a:gd name="connsiteY2" fmla="*/ 27216 h 6858000"/>
              <a:gd name="connsiteX3" fmla="*/ 7955280 w 7955280"/>
              <a:gd name="connsiteY3" fmla="*/ 3429000 h 6858000"/>
              <a:gd name="connsiteX4" fmla="*/ 6040191 w 7955280"/>
              <a:gd name="connsiteY4" fmla="*/ 6830784 h 6858000"/>
              <a:gd name="connsiteX5" fmla="*/ 5992858 w 7955280"/>
              <a:gd name="connsiteY5" fmla="*/ 6858000 h 6858000"/>
              <a:gd name="connsiteX6" fmla="*/ 1962423 w 7955280"/>
              <a:gd name="connsiteY6" fmla="*/ 6858000 h 6858000"/>
              <a:gd name="connsiteX7" fmla="*/ 1915089 w 7955280"/>
              <a:gd name="connsiteY7" fmla="*/ 6830784 h 6858000"/>
              <a:gd name="connsiteX8" fmla="*/ 0 w 7955280"/>
              <a:gd name="connsiteY8" fmla="*/ 3429000 h 6858000"/>
              <a:gd name="connsiteX9" fmla="*/ 1915089 w 7955280"/>
              <a:gd name="connsiteY9" fmla="*/ 27216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7955280" h="6858000">
                <a:moveTo>
                  <a:pt x="1962423" y="0"/>
                </a:moveTo>
                <a:lnTo>
                  <a:pt x="5992858" y="0"/>
                </a:lnTo>
                <a:lnTo>
                  <a:pt x="6040191" y="27216"/>
                </a:lnTo>
                <a:cubicBezTo>
                  <a:pt x="7188332" y="724844"/>
                  <a:pt x="7955280" y="1987357"/>
                  <a:pt x="7955280" y="3429000"/>
                </a:cubicBezTo>
                <a:cubicBezTo>
                  <a:pt x="7955280" y="4870644"/>
                  <a:pt x="7188332" y="6133157"/>
                  <a:pt x="6040191" y="6830784"/>
                </a:cubicBezTo>
                <a:lnTo>
                  <a:pt x="5992858" y="6858000"/>
                </a:lnTo>
                <a:lnTo>
                  <a:pt x="1962423" y="6858000"/>
                </a:lnTo>
                <a:lnTo>
                  <a:pt x="1915089" y="6830784"/>
                </a:lnTo>
                <a:cubicBezTo>
                  <a:pt x="766948" y="6133157"/>
                  <a:pt x="0" y="4870644"/>
                  <a:pt x="0" y="3429000"/>
                </a:cubicBezTo>
                <a:cubicBezTo>
                  <a:pt x="0" y="1987357"/>
                  <a:pt x="766948" y="724844"/>
                  <a:pt x="1915089" y="27216"/>
                </a:cubicBezTo>
                <a:close/>
              </a:path>
            </a:pathLst>
          </a:cu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2A27C795-1E38-43C3-970D-711A6F66A39B}"/>
              </a:ext>
            </a:extLst>
          </p:cNvPr>
          <p:cNvSpPr>
            <a:spLocks noGrp="1"/>
          </p:cNvSpPr>
          <p:nvPr>
            <p:ph type="title"/>
          </p:nvPr>
        </p:nvSpPr>
        <p:spPr>
          <a:xfrm>
            <a:off x="2829475" y="1918188"/>
            <a:ext cx="6568947" cy="4474186"/>
          </a:xfrm>
        </p:spPr>
        <p:txBody>
          <a:bodyPr vert="horz" lIns="91440" tIns="45720" rIns="91440" bIns="45720" rtlCol="0" anchor="ctr">
            <a:normAutofit/>
          </a:bodyPr>
          <a:lstStyle/>
          <a:p>
            <a:pPr marL="617855" indent="-457200" algn="l">
              <a:lnSpc>
                <a:spcPct val="90000"/>
              </a:lnSpc>
              <a:spcAft>
                <a:spcPts val="1000"/>
              </a:spcAft>
              <a:buFont typeface="Arial"/>
              <a:buChar char="•"/>
            </a:pPr>
            <a:r>
              <a:rPr lang="en-US">
                <a:solidFill>
                  <a:schemeClr val="bg1">
                    <a:lumMod val="95000"/>
                    <a:lumOff val="5000"/>
                  </a:schemeClr>
                </a:solidFill>
                <a:latin typeface="Arial"/>
                <a:ea typeface="+mj-ea"/>
                <a:cs typeface="Arial"/>
              </a:rPr>
              <a:t>Mealtime structure and routine</a:t>
            </a:r>
          </a:p>
          <a:p>
            <a:pPr marL="617855" indent="-457200" algn="l">
              <a:lnSpc>
                <a:spcPct val="90000"/>
              </a:lnSpc>
              <a:spcAft>
                <a:spcPts val="1000"/>
              </a:spcAft>
              <a:buFont typeface="Arial"/>
              <a:buChar char="•"/>
            </a:pPr>
            <a:r>
              <a:rPr lang="en-US">
                <a:solidFill>
                  <a:schemeClr val="bg1">
                    <a:lumMod val="95000"/>
                    <a:lumOff val="5000"/>
                  </a:schemeClr>
                </a:solidFill>
                <a:latin typeface="Arial"/>
                <a:ea typeface="+mj-ea"/>
                <a:cs typeface="Arial"/>
              </a:rPr>
              <a:t>Make food fun!</a:t>
            </a:r>
          </a:p>
          <a:p>
            <a:pPr marL="617855" indent="-457200" algn="l">
              <a:lnSpc>
                <a:spcPct val="90000"/>
              </a:lnSpc>
              <a:spcAft>
                <a:spcPts val="1000"/>
              </a:spcAft>
              <a:buFont typeface="Arial"/>
              <a:buChar char="•"/>
            </a:pPr>
            <a:r>
              <a:rPr lang="en-US">
                <a:solidFill>
                  <a:schemeClr val="bg1">
                    <a:lumMod val="95000"/>
                    <a:lumOff val="5000"/>
                  </a:schemeClr>
                </a:solidFill>
                <a:latin typeface="Arial"/>
                <a:ea typeface="+mj-ea"/>
                <a:cs typeface="Arial"/>
              </a:rPr>
              <a:t>Repeated exposure and variety</a:t>
            </a:r>
          </a:p>
          <a:p>
            <a:pPr marL="617855" indent="-457200" algn="l">
              <a:lnSpc>
                <a:spcPct val="90000"/>
              </a:lnSpc>
              <a:spcAft>
                <a:spcPts val="1000"/>
              </a:spcAft>
              <a:buFont typeface="Arial"/>
              <a:buChar char="•"/>
            </a:pPr>
            <a:r>
              <a:rPr lang="en-US">
                <a:solidFill>
                  <a:schemeClr val="bg1">
                    <a:lumMod val="95000"/>
                    <a:lumOff val="5000"/>
                  </a:schemeClr>
                </a:solidFill>
                <a:latin typeface="Arial"/>
                <a:ea typeface="+mj-ea"/>
                <a:cs typeface="Arial"/>
              </a:rPr>
              <a:t>Consistent, positive role modeling</a:t>
            </a:r>
          </a:p>
          <a:p>
            <a:pPr marL="617855" indent="-457200" algn="l">
              <a:lnSpc>
                <a:spcPct val="90000"/>
              </a:lnSpc>
              <a:spcAft>
                <a:spcPts val="1000"/>
              </a:spcAft>
              <a:buFont typeface="Arial"/>
              <a:buChar char="•"/>
            </a:pPr>
            <a:r>
              <a:rPr lang="en-US">
                <a:solidFill>
                  <a:schemeClr val="bg1">
                    <a:lumMod val="95000"/>
                    <a:lumOff val="5000"/>
                  </a:schemeClr>
                </a:solidFill>
                <a:latin typeface="Arial"/>
                <a:ea typeface="+mj-ea"/>
                <a:cs typeface="Arial"/>
              </a:rPr>
              <a:t>Allow choices and autonomy</a:t>
            </a:r>
          </a:p>
          <a:p>
            <a:pPr marL="617855" indent="-457200" algn="l">
              <a:lnSpc>
                <a:spcPct val="90000"/>
              </a:lnSpc>
              <a:spcAft>
                <a:spcPts val="1000"/>
              </a:spcAft>
              <a:buFont typeface="Arial"/>
              <a:buChar char="•"/>
            </a:pPr>
            <a:r>
              <a:rPr lang="en-US">
                <a:solidFill>
                  <a:schemeClr val="bg1">
                    <a:lumMod val="95000"/>
                    <a:lumOff val="5000"/>
                  </a:schemeClr>
                </a:solidFill>
                <a:latin typeface="Arial"/>
                <a:ea typeface="+mj-ea"/>
                <a:cs typeface="Arial"/>
              </a:rPr>
              <a:t>Teach and learn about new foods – get kids involved</a:t>
            </a:r>
          </a:p>
          <a:p>
            <a:pPr marL="617855" indent="-457200" algn="l">
              <a:lnSpc>
                <a:spcPct val="90000"/>
              </a:lnSpc>
              <a:spcAft>
                <a:spcPts val="1000"/>
              </a:spcAft>
              <a:buFont typeface="Arial"/>
              <a:buChar char="•"/>
            </a:pPr>
            <a:r>
              <a:rPr lang="en-US">
                <a:solidFill>
                  <a:schemeClr val="bg1">
                    <a:lumMod val="95000"/>
                    <a:lumOff val="5000"/>
                  </a:schemeClr>
                </a:solidFill>
                <a:latin typeface="Arial"/>
                <a:ea typeface="+mj-ea"/>
                <a:cs typeface="Arial"/>
              </a:rPr>
              <a:t>Offer one new food at a time, and without pressure</a:t>
            </a:r>
          </a:p>
          <a:p>
            <a:pPr>
              <a:lnSpc>
                <a:spcPct val="90000"/>
              </a:lnSpc>
            </a:pPr>
            <a:endParaRPr lang="en-US" sz="3000">
              <a:solidFill>
                <a:schemeClr val="bg1">
                  <a:lumMod val="95000"/>
                  <a:lumOff val="5000"/>
                </a:schemeClr>
              </a:solidFill>
              <a:latin typeface="+mj-lt"/>
              <a:ea typeface="+mj-ea"/>
              <a:cs typeface="+mj-cs"/>
            </a:endParaRPr>
          </a:p>
        </p:txBody>
      </p:sp>
      <p:sp>
        <p:nvSpPr>
          <p:cNvPr id="4" name="TextBox 3">
            <a:extLst>
              <a:ext uri="{FF2B5EF4-FFF2-40B4-BE49-F238E27FC236}">
                <a16:creationId xmlns:a16="http://schemas.microsoft.com/office/drawing/2014/main" id="{8AC9C984-1B7E-45D9-9355-9DE3D074A433}"/>
              </a:ext>
            </a:extLst>
          </p:cNvPr>
          <p:cNvSpPr txBox="1"/>
          <p:nvPr/>
        </p:nvSpPr>
        <p:spPr>
          <a:xfrm>
            <a:off x="3801577" y="576226"/>
            <a:ext cx="4585647" cy="1431161"/>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0" marR="0" lvl="0" indent="0" algn="ctr" defTabSz="914400" rtl="0" eaLnBrk="1" fontAlgn="auto" latinLnBrk="0" hangingPunct="1">
              <a:lnSpc>
                <a:spcPct val="100000"/>
              </a:lnSpc>
              <a:spcBef>
                <a:spcPts val="0"/>
              </a:spcBef>
              <a:spcAft>
                <a:spcPts val="600"/>
              </a:spcAft>
              <a:buClrTx/>
              <a:buSzTx/>
              <a:buFontTx/>
              <a:buNone/>
              <a:tabLst/>
              <a:defRPr/>
            </a:pPr>
            <a:r>
              <a:rPr kumimoji="0" lang="en-US" sz="3200" b="0" i="0" u="none" strike="noStrike" kern="1200" cap="none" spc="0" normalizeH="0" baseline="0" noProof="0">
                <a:ln>
                  <a:noFill/>
                </a:ln>
                <a:solidFill>
                  <a:srgbClr val="70AD47"/>
                </a:solidFill>
                <a:effectLst/>
                <a:uLnTx/>
                <a:uFillTx/>
                <a:latin typeface="Arial"/>
                <a:ea typeface="+mn-lt"/>
                <a:cs typeface="Calibri" panose="020F0502020204030204"/>
              </a:rPr>
              <a:t>Helping Kids Learn to Try New Foods</a:t>
            </a:r>
            <a:endParaRPr kumimoji="0" lang="en-US" sz="3200" b="0" i="0" u="none" strike="noStrike" kern="1200" cap="none" spc="0" normalizeH="0" baseline="0" noProof="0">
              <a:ln>
                <a:noFill/>
              </a:ln>
              <a:solidFill>
                <a:srgbClr val="70AD47"/>
              </a:solidFill>
              <a:effectLst/>
              <a:uLnTx/>
              <a:uFillTx/>
              <a:latin typeface="Arial"/>
              <a:ea typeface="+mn-ea"/>
              <a:cs typeface="Calibri"/>
            </a:endParaRPr>
          </a:p>
          <a:p>
            <a:pPr marL="0" marR="0" lvl="0" indent="0" algn="l" defTabSz="914400" rtl="0" eaLnBrk="1" fontAlgn="auto" latinLnBrk="0" hangingPunct="1">
              <a:lnSpc>
                <a:spcPct val="100000"/>
              </a:lnSpc>
              <a:spcBef>
                <a:spcPts val="0"/>
              </a:spcBef>
              <a:spcAft>
                <a:spcPts val="60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Calibri"/>
            </a:endParaRPr>
          </a:p>
        </p:txBody>
      </p:sp>
    </p:spTree>
    <p:extLst>
      <p:ext uri="{BB962C8B-B14F-4D97-AF65-F5344CB8AC3E}">
        <p14:creationId xmlns:p14="http://schemas.microsoft.com/office/powerpoint/2010/main" val="3888923014"/>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a:t>Questions?</a:t>
            </a:r>
          </a:p>
        </p:txBody>
      </p:sp>
      <p:sp>
        <p:nvSpPr>
          <p:cNvPr id="3" name="Slide Number Placeholder 2"/>
          <p:cNvSpPr>
            <a:spLocks noGrp="1"/>
          </p:cNvSpPr>
          <p:nvPr>
            <p:ph type="sldNum" sz="quarter" idx="4294967295"/>
          </p:nvPr>
        </p:nvSpPr>
        <p:spPr>
          <a:xfrm>
            <a:off x="9448800" y="6356350"/>
            <a:ext cx="2743200" cy="365125"/>
          </a:xfrm>
        </p:spPr>
        <p:txBody>
          <a:bodyPr/>
          <a:lstStyle/>
          <a:p>
            <a:fld id="{17DF4567-1C0D-564E-BA68-9AF622E7948C}" type="slidenum">
              <a:rPr lang="en-US" smtClean="0"/>
              <a:t>34</a:t>
            </a:fld>
            <a:endParaRPr lang="en-US"/>
          </a:p>
        </p:txBody>
      </p:sp>
      <p:pic>
        <p:nvPicPr>
          <p:cNvPr id="7" name="Picture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213001" y="1569340"/>
            <a:ext cx="3451917" cy="4233212"/>
          </a:xfrm>
          <a:prstGeom prst="rect">
            <a:avLst/>
          </a:prstGeom>
        </p:spPr>
      </p:pic>
    </p:spTree>
    <p:extLst>
      <p:ext uri="{BB962C8B-B14F-4D97-AF65-F5344CB8AC3E}">
        <p14:creationId xmlns:p14="http://schemas.microsoft.com/office/powerpoint/2010/main" val="2519721508"/>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p:cNvSpPr>
            <a:spLocks noGrp="1"/>
          </p:cNvSpPr>
          <p:nvPr>
            <p:ph type="sldNum" sz="quarter" idx="12"/>
          </p:nvPr>
        </p:nvSpPr>
        <p:spPr/>
        <p:txBody>
          <a:bodyPr/>
          <a:lstStyle/>
          <a:p>
            <a:fld id="{17DF4567-1C0D-564E-BA68-9AF622E7948C}" type="slidenum">
              <a:rPr lang="en-US" smtClean="0"/>
              <a:t>35</a:t>
            </a:fld>
            <a:endParaRPr lang="en-US"/>
          </a:p>
        </p:txBody>
      </p:sp>
      <p:sp>
        <p:nvSpPr>
          <p:cNvPr id="4" name="Text Placeholder 3"/>
          <p:cNvSpPr>
            <a:spLocks noGrp="1"/>
          </p:cNvSpPr>
          <p:nvPr>
            <p:ph type="body" sz="quarter" idx="13"/>
          </p:nvPr>
        </p:nvSpPr>
        <p:spPr>
          <a:xfrm>
            <a:off x="1416756" y="865976"/>
            <a:ext cx="7834820" cy="5562163"/>
          </a:xfrm>
        </p:spPr>
        <p:txBody>
          <a:bodyPr vert="horz" lIns="91440" tIns="45720" rIns="91440" bIns="45720" rtlCol="0" anchor="t">
            <a:normAutofit/>
          </a:bodyPr>
          <a:lstStyle/>
          <a:p>
            <a:r>
              <a:rPr lang="en-US" sz="2400" dirty="0">
                <a:solidFill>
                  <a:schemeClr val="accent6"/>
                </a:solidFill>
                <a:latin typeface="Arial"/>
                <a:cs typeface="Arial"/>
              </a:rPr>
              <a:t>Food Related Activities for the classroom (or at home!)</a:t>
            </a:r>
          </a:p>
          <a:p>
            <a:pPr marL="342900" indent="-342900">
              <a:buChar char="•"/>
            </a:pPr>
            <a:r>
              <a:rPr lang="en-US" sz="2000" dirty="0" err="1">
                <a:latin typeface="Arial"/>
                <a:cs typeface="Arial"/>
              </a:rPr>
              <a:t>MyPlate</a:t>
            </a:r>
            <a:r>
              <a:rPr lang="en-US" sz="2000" dirty="0">
                <a:latin typeface="Arial"/>
                <a:cs typeface="Arial"/>
              </a:rPr>
              <a:t> for Preschoolers - choosemyplate.gov</a:t>
            </a:r>
            <a:endParaRPr lang="en-US" sz="2000" dirty="0"/>
          </a:p>
          <a:p>
            <a:pPr marL="342900" indent="-342900">
              <a:buChar char="•"/>
            </a:pPr>
            <a:r>
              <a:rPr lang="en-US" sz="2000" dirty="0">
                <a:latin typeface="Arial"/>
                <a:cs typeface="Arial"/>
              </a:rPr>
              <a:t>Nibbles for Health Newsletter - fns.usda.gov/</a:t>
            </a:r>
            <a:r>
              <a:rPr lang="en-US" sz="2000" dirty="0" err="1">
                <a:latin typeface="Arial"/>
                <a:cs typeface="Arial"/>
              </a:rPr>
              <a:t>tn</a:t>
            </a:r>
            <a:r>
              <a:rPr lang="en-US" sz="2000" dirty="0">
                <a:latin typeface="Arial"/>
                <a:cs typeface="Arial"/>
              </a:rPr>
              <a:t>/nibbles</a:t>
            </a:r>
            <a:endParaRPr lang="en-US" sz="2000" dirty="0"/>
          </a:p>
          <a:p>
            <a:pPr marL="342900" indent="-342900">
              <a:buChar char="•"/>
            </a:pPr>
            <a:r>
              <a:rPr lang="en-US" sz="2000" dirty="0">
                <a:latin typeface="Arial"/>
                <a:cs typeface="Arial"/>
              </a:rPr>
              <a:t>Exploring Foods Together Toolkit – cookingmatters.org</a:t>
            </a:r>
            <a:endParaRPr lang="en-US" sz="2000" dirty="0">
              <a:cs typeface="Arial"/>
            </a:endParaRPr>
          </a:p>
          <a:p>
            <a:endParaRPr lang="en-US" sz="2400" dirty="0" smtClean="0">
              <a:solidFill>
                <a:schemeClr val="accent6"/>
              </a:solidFill>
              <a:latin typeface="Arial"/>
              <a:cs typeface="Arial"/>
            </a:endParaRPr>
          </a:p>
          <a:p>
            <a:r>
              <a:rPr lang="en-US" sz="2400" dirty="0" smtClean="0">
                <a:solidFill>
                  <a:schemeClr val="accent6"/>
                </a:solidFill>
                <a:latin typeface="Arial"/>
                <a:cs typeface="Arial"/>
              </a:rPr>
              <a:t>COVID-19 </a:t>
            </a:r>
            <a:r>
              <a:rPr lang="en-US" sz="2400" dirty="0">
                <a:solidFill>
                  <a:schemeClr val="accent6"/>
                </a:solidFill>
                <a:latin typeface="Arial"/>
                <a:cs typeface="Arial"/>
              </a:rPr>
              <a:t>Related Resources:</a:t>
            </a:r>
            <a:endParaRPr lang="en-US" sz="2000" dirty="0">
              <a:solidFill>
                <a:schemeClr val="accent6"/>
              </a:solidFill>
            </a:endParaRPr>
          </a:p>
          <a:p>
            <a:pPr marL="285750" indent="-285750">
              <a:buChar char="•"/>
            </a:pPr>
            <a:r>
              <a:rPr lang="en-US" sz="2000" dirty="0">
                <a:latin typeface="Arial"/>
                <a:cs typeface="Arial"/>
              </a:rPr>
              <a:t>Cooking Matters Stretching Food Resources : COVID19 -</a:t>
            </a:r>
            <a:r>
              <a:rPr lang="en-US" sz="2000" dirty="0">
                <a:latin typeface="Arial"/>
                <a:cs typeface="Arial"/>
                <a:hlinkClick r:id="rId3"/>
              </a:rPr>
              <a:t>https://co.cookingmatters.org/stretching-food-resources-covid19</a:t>
            </a:r>
            <a:endParaRPr lang="en-US" sz="2000" dirty="0">
              <a:latin typeface="Arial"/>
              <a:cs typeface="Arial"/>
            </a:endParaRPr>
          </a:p>
          <a:p>
            <a:endParaRPr lang="en-US" b="1" dirty="0"/>
          </a:p>
          <a:p>
            <a:pPr marL="285750" indent="-285750">
              <a:buFont typeface="Wingdings" panose="05000000000000000000" pitchFamily="2" charset="2"/>
              <a:buChar char="§"/>
            </a:pPr>
            <a:endParaRPr lang="en-US" dirty="0"/>
          </a:p>
        </p:txBody>
      </p:sp>
      <p:pic>
        <p:nvPicPr>
          <p:cNvPr id="8" name="Picture 7"/>
          <p:cNvPicPr>
            <a:picLocks noChangeAspect="1"/>
          </p:cNvPicPr>
          <p:nvPr/>
        </p:nvPicPr>
        <p:blipFill rotWithShape="1">
          <a:blip r:embed="rId4">
            <a:extLst>
              <a:ext uri="{28A0092B-C50C-407E-A947-70E740481C1C}">
                <a14:useLocalDpi xmlns:a14="http://schemas.microsoft.com/office/drawing/2010/main" val="0"/>
              </a:ext>
            </a:extLst>
          </a:blip>
          <a:srcRect/>
          <a:stretch/>
        </p:blipFill>
        <p:spPr>
          <a:xfrm>
            <a:off x="9518434" y="4987330"/>
            <a:ext cx="2557831" cy="1303091"/>
          </a:xfrm>
          <a:prstGeom prst="rect">
            <a:avLst/>
          </a:prstGeom>
        </p:spPr>
      </p:pic>
    </p:spTree>
    <p:extLst>
      <p:ext uri="{BB962C8B-B14F-4D97-AF65-F5344CB8AC3E}">
        <p14:creationId xmlns:p14="http://schemas.microsoft.com/office/powerpoint/2010/main" val="2883747228"/>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8524568" y="0"/>
            <a:ext cx="3667432" cy="6858000"/>
          </a:xfrm>
          <a:prstGeom prst="rect">
            <a:avLst/>
          </a:prstGeom>
          <a:solidFill>
            <a:srgbClr val="6FBE4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itle 2"/>
          <p:cNvSpPr>
            <a:spLocks noGrp="1"/>
          </p:cNvSpPr>
          <p:nvPr>
            <p:ph type="title"/>
          </p:nvPr>
        </p:nvSpPr>
        <p:spPr>
          <a:xfrm>
            <a:off x="1409700" y="1057275"/>
            <a:ext cx="6688394" cy="941387"/>
          </a:xfrm>
        </p:spPr>
        <p:txBody>
          <a:bodyPr/>
          <a:lstStyle/>
          <a:p>
            <a:r>
              <a:rPr lang="en-US" b="0">
                <a:solidFill>
                  <a:srgbClr val="6FBE44"/>
                </a:solidFill>
                <a:latin typeface="Arial" panose="020B0604020202020204" pitchFamily="34" charset="0"/>
                <a:cs typeface="Arial" panose="020B0604020202020204" pitchFamily="34" charset="0"/>
              </a:rPr>
              <a:t>SURVEY</a:t>
            </a:r>
          </a:p>
        </p:txBody>
      </p:sp>
      <p:sp>
        <p:nvSpPr>
          <p:cNvPr id="5" name="Text Placeholder 4"/>
          <p:cNvSpPr>
            <a:spLocks noGrp="1"/>
          </p:cNvSpPr>
          <p:nvPr>
            <p:ph type="body" sz="quarter" idx="13"/>
          </p:nvPr>
        </p:nvSpPr>
        <p:spPr>
          <a:xfrm>
            <a:off x="1409700" y="1998662"/>
            <a:ext cx="6878894" cy="4071937"/>
          </a:xfrm>
        </p:spPr>
        <p:txBody>
          <a:bodyPr vert="horz" lIns="91440" tIns="45720" rIns="91440" bIns="45720" rtlCol="0" anchor="t">
            <a:normAutofit/>
          </a:bodyPr>
          <a:lstStyle/>
          <a:p>
            <a:pPr marL="0" indent="0">
              <a:buNone/>
            </a:pPr>
            <a:r>
              <a:rPr lang="en-US" sz="1800" b="1" dirty="0" smtClean="0">
                <a:latin typeface="Arial"/>
                <a:cs typeface="Arial"/>
              </a:rPr>
              <a:t>Please </a:t>
            </a:r>
            <a:r>
              <a:rPr lang="en-US" sz="1800" b="1" dirty="0">
                <a:latin typeface="Arial"/>
                <a:cs typeface="Arial"/>
              </a:rPr>
              <a:t>answer the questions through the lens of a child care provider. </a:t>
            </a:r>
          </a:p>
          <a:p>
            <a:pPr marL="0" indent="0">
              <a:buNone/>
            </a:pPr>
            <a:endParaRPr lang="en-US" sz="1800" b="1" dirty="0"/>
          </a:p>
          <a:p>
            <a:pPr marL="0" indent="0">
              <a:buNone/>
            </a:pPr>
            <a:r>
              <a:rPr lang="en-US" sz="1800" b="1" dirty="0">
                <a:latin typeface="Arial"/>
                <a:cs typeface="Arial"/>
              </a:rPr>
              <a:t>Program Code: </a:t>
            </a:r>
            <a:r>
              <a:rPr lang="en-US" sz="1800" dirty="0" smtClean="0">
                <a:latin typeface="Arial"/>
                <a:cs typeface="Arial"/>
              </a:rPr>
              <a:t>EXXXXXX</a:t>
            </a:r>
            <a:r>
              <a:rPr lang="en-US" sz="2000" dirty="0"/>
              <a:t/>
            </a:r>
            <a:br>
              <a:rPr lang="en-US" sz="2000" dirty="0"/>
            </a:br>
            <a:r>
              <a:rPr lang="en-US" sz="1800" dirty="0">
                <a:latin typeface="Arial"/>
                <a:cs typeface="Arial"/>
              </a:rPr>
              <a:t>Letter “E” followed </a:t>
            </a:r>
            <a:r>
              <a:rPr lang="en-US" sz="1800" dirty="0" smtClean="0">
                <a:latin typeface="Arial"/>
                <a:cs typeface="Arial"/>
              </a:rPr>
              <a:t>by six numbers</a:t>
            </a:r>
            <a:endParaRPr lang="en-US" sz="2000" dirty="0">
              <a:latin typeface="Arial"/>
              <a:cs typeface="Arial"/>
            </a:endParaRPr>
          </a:p>
        </p:txBody>
      </p:sp>
      <p:sp>
        <p:nvSpPr>
          <p:cNvPr id="2" name="Text Placeholder 1"/>
          <p:cNvSpPr>
            <a:spLocks noGrp="1"/>
          </p:cNvSpPr>
          <p:nvPr>
            <p:ph type="body" sz="quarter" idx="4294967295"/>
          </p:nvPr>
        </p:nvSpPr>
        <p:spPr>
          <a:xfrm>
            <a:off x="8767259" y="3344238"/>
            <a:ext cx="3227517" cy="2626255"/>
          </a:xfrm>
        </p:spPr>
        <p:txBody>
          <a:bodyPr vert="horz" lIns="91440" tIns="45720" rIns="91440" bIns="45720" rtlCol="0" anchor="t">
            <a:noAutofit/>
          </a:bodyPr>
          <a:lstStyle/>
          <a:p>
            <a:pPr marL="0" indent="0">
              <a:lnSpc>
                <a:spcPct val="100000"/>
              </a:lnSpc>
              <a:spcAft>
                <a:spcPts val="0"/>
              </a:spcAft>
              <a:buNone/>
            </a:pPr>
            <a:endParaRPr lang="en-US" sz="1600" dirty="0">
              <a:solidFill>
                <a:schemeClr val="bg1"/>
              </a:solidFill>
            </a:endParaRPr>
          </a:p>
        </p:txBody>
      </p:sp>
      <p:sp>
        <p:nvSpPr>
          <p:cNvPr id="4" name="TextBox 3"/>
          <p:cNvSpPr txBox="1"/>
          <p:nvPr/>
        </p:nvSpPr>
        <p:spPr>
          <a:xfrm>
            <a:off x="8796959" y="2530815"/>
            <a:ext cx="3395041" cy="523220"/>
          </a:xfrm>
          <a:prstGeom prst="rect">
            <a:avLst/>
          </a:prstGeom>
          <a:noFill/>
        </p:spPr>
        <p:txBody>
          <a:bodyPr wrap="square" rtlCol="0">
            <a:spAutoFit/>
          </a:bodyPr>
          <a:lstStyle/>
          <a:p>
            <a:r>
              <a:rPr lang="en-US" sz="2800">
                <a:solidFill>
                  <a:schemeClr val="bg1"/>
                </a:solidFill>
                <a:latin typeface="Arial" panose="020B0604020202020204" pitchFamily="34" charset="0"/>
                <a:cs typeface="Arial" panose="020B0604020202020204" pitchFamily="34" charset="0"/>
              </a:rPr>
              <a:t>THANK YOU!</a:t>
            </a:r>
          </a:p>
        </p:txBody>
      </p:sp>
    </p:spTree>
    <p:extLst>
      <p:ext uri="{BB962C8B-B14F-4D97-AF65-F5344CB8AC3E}">
        <p14:creationId xmlns:p14="http://schemas.microsoft.com/office/powerpoint/2010/main" val="283534365"/>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nnual Report cover photo.png"/>
          <p:cNvPicPr>
            <a:picLocks noChangeAspect="1"/>
          </p:cNvPicPr>
          <p:nvPr/>
        </p:nvPicPr>
        <p:blipFill rotWithShape="1">
          <a:blip r:embed="rId3">
            <a:extLst>
              <a:ext uri="{28A0092B-C50C-407E-A947-70E740481C1C}">
                <a14:useLocalDpi xmlns:a14="http://schemas.microsoft.com/office/drawing/2010/main" val="0"/>
              </a:ext>
            </a:extLst>
          </a:blip>
          <a:srcRect/>
          <a:stretch/>
        </p:blipFill>
        <p:spPr>
          <a:xfrm>
            <a:off x="0" y="0"/>
            <a:ext cx="12192001" cy="7014207"/>
          </a:xfrm>
          <a:prstGeom prst="rect">
            <a:avLst/>
          </a:prstGeom>
        </p:spPr>
      </p:pic>
      <p:sp>
        <p:nvSpPr>
          <p:cNvPr id="14" name="Rectangle 13"/>
          <p:cNvSpPr/>
          <p:nvPr/>
        </p:nvSpPr>
        <p:spPr>
          <a:xfrm>
            <a:off x="635049" y="3857531"/>
            <a:ext cx="11039007" cy="2498819"/>
          </a:xfrm>
          <a:prstGeom prst="rect">
            <a:avLst/>
          </a:prstGeom>
          <a:solidFill>
            <a:srgbClr val="FFFFFF">
              <a:alpha val="86000"/>
            </a:srgb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TextBox 5"/>
          <p:cNvSpPr txBox="1"/>
          <p:nvPr/>
        </p:nvSpPr>
        <p:spPr>
          <a:xfrm>
            <a:off x="1128787" y="3986306"/>
            <a:ext cx="10171711" cy="400110"/>
          </a:xfrm>
          <a:prstGeom prst="rect">
            <a:avLst/>
          </a:prstGeom>
          <a:noFill/>
        </p:spPr>
        <p:txBody>
          <a:bodyPr wrap="square" rtlCol="0">
            <a:spAutoFit/>
          </a:bodyPr>
          <a:lstStyle/>
          <a:p>
            <a:r>
              <a:rPr lang="en-US" sz="2000" dirty="0">
                <a:latin typeface="Arial"/>
                <a:cs typeface="Arial"/>
              </a:rPr>
              <a:t>Cooking Matters </a:t>
            </a:r>
            <a:r>
              <a:rPr lang="en-US" sz="2000" dirty="0" smtClean="0">
                <a:latin typeface="Arial"/>
                <a:cs typeface="Arial"/>
              </a:rPr>
              <a:t>Maine </a:t>
            </a:r>
            <a:r>
              <a:rPr lang="en-US" sz="2000" dirty="0">
                <a:latin typeface="Arial"/>
                <a:cs typeface="Arial"/>
              </a:rPr>
              <a:t>is generously supported by:</a:t>
            </a:r>
          </a:p>
        </p:txBody>
      </p:sp>
      <p:pic>
        <p:nvPicPr>
          <p:cNvPr id="2" name="Picture 1"/>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3321983" y="4515191"/>
            <a:ext cx="2409085" cy="1542709"/>
          </a:xfrm>
          <a:prstGeom prst="rect">
            <a:avLst/>
          </a:prstGeom>
        </p:spPr>
      </p:pic>
      <p:pic>
        <p:nvPicPr>
          <p:cNvPr id="4" name="Picture 3"/>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774082" y="4515191"/>
            <a:ext cx="2679199" cy="1603244"/>
          </a:xfrm>
          <a:prstGeom prst="rect">
            <a:avLst/>
          </a:prstGeom>
        </p:spPr>
      </p:pic>
    </p:spTree>
    <p:extLst>
      <p:ext uri="{BB962C8B-B14F-4D97-AF65-F5344CB8AC3E}">
        <p14:creationId xmlns:p14="http://schemas.microsoft.com/office/powerpoint/2010/main" val="3678470340"/>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5794</Words>
  <Application>Microsoft Office PowerPoint</Application>
  <PresentationFormat>Widescreen</PresentationFormat>
  <Paragraphs>531</Paragraphs>
  <Slides>37</Slides>
  <Notes>37</Notes>
  <HiddenSlides>1</HiddenSlides>
  <MMClips>1</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37</vt:i4>
      </vt:variant>
    </vt:vector>
  </HeadingPairs>
  <TitlesOfParts>
    <vt:vector size="46" baseType="lpstr">
      <vt:lpstr>Arial</vt:lpstr>
      <vt:lpstr>Arial,Sans-Serif</vt:lpstr>
      <vt:lpstr>Avenir</vt:lpstr>
      <vt:lpstr>Calibri</vt:lpstr>
      <vt:lpstr>Calibri Light</vt:lpstr>
      <vt:lpstr>Monotype Sorts</vt:lpstr>
      <vt:lpstr>Trebuchet MS</vt:lpstr>
      <vt:lpstr>Wingdings</vt:lpstr>
      <vt:lpstr>Office Theme</vt:lpstr>
      <vt:lpstr>Cooking Matters for Child Care Professionals</vt:lpstr>
      <vt:lpstr>Welcome!</vt:lpstr>
      <vt:lpstr>Objectives</vt:lpstr>
      <vt:lpstr>The early years of a child’s life are key for later health and development. </vt:lpstr>
      <vt:lpstr>Early Food Experiences</vt:lpstr>
      <vt:lpstr>Essentials for Childhood</vt:lpstr>
      <vt:lpstr>Mealtime Rituals</vt:lpstr>
      <vt:lpstr>Rituals vs. Routines</vt:lpstr>
      <vt:lpstr>Group Discussion</vt:lpstr>
      <vt:lpstr>PowerPoint Presentation</vt:lpstr>
      <vt:lpstr>PowerPoint Presentation</vt:lpstr>
      <vt:lpstr>PowerPoint Presentation</vt:lpstr>
      <vt:lpstr>PowerPoint Presentation</vt:lpstr>
      <vt:lpstr>Nurturing Healthy Eaters</vt:lpstr>
      <vt:lpstr>Helpful Language</vt:lpstr>
      <vt:lpstr>PowerPoint Presentation</vt:lpstr>
      <vt:lpstr>PowerPoint Presentation</vt:lpstr>
      <vt:lpstr>Stages of Feeding: Infants</vt:lpstr>
      <vt:lpstr>Infant Feedings - Timing</vt:lpstr>
      <vt:lpstr>Benefits of Breastfeeding</vt:lpstr>
      <vt:lpstr>Stages of Feeding: Toddlers</vt:lpstr>
      <vt:lpstr>Stages of Feeding: Preschoolers</vt:lpstr>
      <vt:lpstr>Stages of Feeding: School-Age</vt:lpstr>
      <vt:lpstr>Family Style Dining</vt:lpstr>
      <vt:lpstr>CSU Child Care Provider Survey Results  Survey done in 117 child care sites in Colorado</vt:lpstr>
      <vt:lpstr>Results of CSU On-Site Study</vt:lpstr>
      <vt:lpstr>Family Style Dining</vt:lpstr>
      <vt:lpstr>Turkey Tacos Recipe</vt:lpstr>
      <vt:lpstr>Group Discussion</vt:lpstr>
      <vt:lpstr>Repeated Exposure and Variety</vt:lpstr>
      <vt:lpstr>Taste Test Success  </vt:lpstr>
      <vt:lpstr>Want Kids to Reach for Healthy Foods?</vt:lpstr>
      <vt:lpstr>Mealtime structure and routine Make food fun! Repeated exposure and variety Consistent, positive role modeling Allow choices and autonomy Teach and learn about new foods – get kids involved Offer one new food at a time, and without pressure </vt:lpstr>
      <vt:lpstr>Questions?</vt:lpstr>
      <vt:lpstr>PowerPoint Presentation</vt:lpstr>
      <vt:lpstr>SURVEY</vt:lpstr>
      <vt:lpstr>PowerPoint Presentation</vt:lpstr>
    </vt:vector>
  </TitlesOfParts>
  <Company>Windows User</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Cooking Matters for Child Care Professionals</dc:title>
  <dc:creator>Denise Gaudette</dc:creator>
  <cp:lastModifiedBy>Denise Gaudette</cp:lastModifiedBy>
  <cp:revision>2</cp:revision>
  <dcterms:created xsi:type="dcterms:W3CDTF">2021-06-28T15:29:47Z</dcterms:created>
  <dcterms:modified xsi:type="dcterms:W3CDTF">2021-06-28T16:04:44Z</dcterms:modified>
</cp:coreProperties>
</file>