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6"/>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59" d="100"/>
          <a:sy n="59" d="100"/>
        </p:scale>
        <p:origin x="72" y="132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DFF804C-0111-4BA9-8614-9901BC49DE92}"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B8527BF-890E-4463-BB21-FDDA338030FC}" type="slidenum">
              <a:rPr lang="en-US" smtClean="0"/>
              <a:t>‹#›</a:t>
            </a:fld>
            <a:endParaRPr lang="en-US"/>
          </a:p>
        </p:txBody>
      </p:sp>
    </p:spTree>
    <p:extLst>
      <p:ext uri="{BB962C8B-B14F-4D97-AF65-F5344CB8AC3E}">
        <p14:creationId xmlns:p14="http://schemas.microsoft.com/office/powerpoint/2010/main" val="38689853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cookingmatters.org/tips/fruits-veggies-even-fewer-trips" TargetMode="External"/><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cookingmatters.org/tips/fruits-veggies-even-fewer-trips" TargetMode="External"/><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2</a:t>
            </a:fld>
            <a:endParaRPr lang="en-US" dirty="0"/>
          </a:p>
        </p:txBody>
      </p:sp>
    </p:spTree>
    <p:extLst>
      <p:ext uri="{BB962C8B-B14F-4D97-AF65-F5344CB8AC3E}">
        <p14:creationId xmlns:p14="http://schemas.microsoft.com/office/powerpoint/2010/main" val="377546326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b="1" dirty="0"/>
              <a:t>Introduction (5 minutes):</a:t>
            </a:r>
          </a:p>
          <a:p>
            <a:pPr rtl="0" fontAlgn="base"/>
            <a:r>
              <a:rPr lang="en-US" sz="1200" b="1" i="0" kern="1200" dirty="0">
                <a:solidFill>
                  <a:srgbClr val="FF0000"/>
                </a:solidFill>
                <a:effectLst/>
                <a:latin typeface="+mn-lt"/>
                <a:ea typeface="+mn-ea"/>
                <a:cs typeface="+mn-cs"/>
              </a:rPr>
              <a:t>Share if this session will be recorded or not!</a:t>
            </a:r>
            <a:endParaRPr lang="en-US" sz="1200" b="1" i="0" kern="1200" dirty="0">
              <a:solidFill>
                <a:srgbClr val="FF0000"/>
              </a:solidFill>
              <a:effectLst/>
              <a:latin typeface="+mn-lt"/>
              <a:cs typeface="Calibri"/>
            </a:endParaRPr>
          </a:p>
          <a:p>
            <a:pPr rtl="0" fontAlgn="base"/>
            <a:r>
              <a:rPr lang="en-US" sz="1200" b="1" i="0" kern="1200" dirty="0">
                <a:solidFill>
                  <a:schemeClr val="tx1"/>
                </a:solidFill>
                <a:effectLst/>
                <a:latin typeface="+mn-lt"/>
                <a:ea typeface="+mn-ea"/>
                <a:cs typeface="+mn-cs"/>
              </a:rPr>
              <a:t>Welcome caregivers. </a:t>
            </a:r>
            <a:r>
              <a:rPr lang="en-US" sz="1200" b="0" i="0" kern="1200" dirty="0">
                <a:solidFill>
                  <a:schemeClr val="tx1"/>
                </a:solidFill>
                <a:effectLst/>
                <a:latin typeface="+mn-lt"/>
                <a:ea typeface="+mn-ea"/>
                <a:cs typeface="+mn-cs"/>
              </a:rPr>
              <a:t>Introduce instructors and any other volunteers or helpers. </a:t>
            </a:r>
            <a:endParaRPr lang="en-US" sz="1200" b="0" i="0" kern="1200" dirty="0">
              <a:solidFill>
                <a:schemeClr val="tx1"/>
              </a:solidFill>
              <a:effectLst/>
              <a:latin typeface="+mn-lt"/>
              <a:cs typeface="Calibri"/>
            </a:endParaRPr>
          </a:p>
          <a:p>
            <a:pPr fontAlgn="base"/>
            <a:r>
              <a:rPr lang="en-US" sz="1200" b="1" i="0" kern="1200" dirty="0">
                <a:solidFill>
                  <a:schemeClr val="tx1"/>
                </a:solidFill>
                <a:effectLst/>
                <a:latin typeface="+mn-lt"/>
                <a:ea typeface="+mn-ea"/>
                <a:cs typeface="+mn-cs"/>
              </a:rPr>
              <a:t>Set expectations and open environment.</a:t>
            </a:r>
            <a:r>
              <a:rPr lang="en-US" b="1" dirty="0"/>
              <a:t> </a:t>
            </a:r>
            <a:r>
              <a:rPr lang="en-US" dirty="0"/>
              <a:t>Explain that this lesson will help caregivers maximize household food resources, store or preserve their fresh foods safely, and avoid numerous grocery store trips during this health crisis.</a:t>
            </a:r>
            <a:endParaRPr lang="en-US" b="0" i="0" kern="1200" dirty="0">
              <a:effectLst/>
            </a:endParaRPr>
          </a:p>
          <a:p>
            <a:pPr rtl="0" fontAlgn="base"/>
            <a:r>
              <a:rPr lang="en-US" sz="1200" b="1" i="0" kern="1200" dirty="0">
                <a:solidFill>
                  <a:schemeClr val="tx1"/>
                </a:solidFill>
                <a:effectLst/>
                <a:latin typeface="+mn-lt"/>
                <a:ea typeface="+mn-ea"/>
                <a:cs typeface="+mn-cs"/>
              </a:rPr>
              <a:t>Virtual logistics. </a:t>
            </a:r>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Mute your audio when you aren’t speaking. While we’d love your input, muting your audio at other times minimizes background noise so that everyone can hear clearly.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Be respectful of presenters and other attendees. Try not to interrupt others when they’re speaking. </a:t>
            </a:r>
            <a:endParaRPr lang="en-US" sz="1200" b="0" i="0" kern="1200" dirty="0">
              <a:solidFill>
                <a:schemeClr val="tx1"/>
              </a:solidFill>
              <a:effectLst/>
              <a:latin typeface="+mn-lt"/>
              <a:cs typeface="Calibri"/>
            </a:endParaRPr>
          </a:p>
          <a:p>
            <a:pPr marL="171450" indent="-171450" rtl="0" fontAlgn="base">
              <a:buFont typeface="Arial" panose="020B0604020202020204" pitchFamily="34" charset="0"/>
              <a:buChar char="•"/>
            </a:pPr>
            <a:r>
              <a:rPr lang="en-US" sz="1200" b="0" i="0" kern="1200" dirty="0">
                <a:solidFill>
                  <a:schemeClr val="tx1"/>
                </a:solidFill>
                <a:effectLst/>
                <a:latin typeface="+mn-lt"/>
                <a:ea typeface="+mn-ea"/>
                <a:cs typeface="+mn-cs"/>
              </a:rPr>
              <a:t>Please participate! We want to make this tour relevant to you, so please respond with your comments or questions. If speaking is disabled or you feel more comfortable, you can also type your responses or questions into the chat box as well. Enabling your camera is optional. </a:t>
            </a:r>
            <a:endParaRPr lang="en-US" sz="1200" b="0" i="0" kern="1200" dirty="0">
              <a:solidFill>
                <a:schemeClr val="tx1"/>
              </a:solidFill>
              <a:effectLst/>
              <a:latin typeface="+mn-lt"/>
              <a:cs typeface="Calibri"/>
            </a:endParaRPr>
          </a:p>
          <a:p>
            <a:pPr rtl="0" fontAlgn="base"/>
            <a:r>
              <a:rPr lang="en-US" sz="1200" b="0" i="0" kern="1200" dirty="0">
                <a:solidFill>
                  <a:schemeClr val="tx1"/>
                </a:solidFill>
                <a:effectLst/>
                <a:latin typeface="+mn-lt"/>
                <a:ea typeface="+mn-ea"/>
                <a:cs typeface="+mn-cs"/>
              </a:rPr>
              <a:t> </a:t>
            </a:r>
            <a:endParaRPr lang="en-US" sz="1200" b="0" i="0" kern="1200" dirty="0">
              <a:solidFill>
                <a:schemeClr val="tx1"/>
              </a:solidFill>
              <a:effectLst/>
              <a:latin typeface="+mn-lt"/>
              <a:cs typeface="Calibri"/>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3</a:t>
            </a:fld>
            <a:endParaRPr lang="en-US" dirty="0"/>
          </a:p>
        </p:txBody>
      </p:sp>
    </p:spTree>
    <p:extLst>
      <p:ext uri="{BB962C8B-B14F-4D97-AF65-F5344CB8AC3E}">
        <p14:creationId xmlns:p14="http://schemas.microsoft.com/office/powerpoint/2010/main" val="41973927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rtl="0" fontAlgn="base"/>
            <a:r>
              <a:rPr lang="en-US" sz="1200" b="0" i="0" u="none" strike="noStrike" kern="1200" dirty="0">
                <a:solidFill>
                  <a:schemeClr val="tx1"/>
                </a:solidFill>
                <a:effectLst/>
                <a:latin typeface="+mn-lt"/>
                <a:ea typeface="+mn-ea"/>
                <a:cs typeface="+mn-cs"/>
              </a:rPr>
              <a:t>Welcome and introduce yourself and the course</a:t>
            </a:r>
            <a:r>
              <a:rPr lang="en-US" sz="1200" b="0" i="0" kern="1200" dirty="0">
                <a:solidFill>
                  <a:schemeClr val="tx1"/>
                </a:solidFill>
                <a:effectLst/>
                <a:latin typeface="+mn-lt"/>
                <a:ea typeface="+mn-ea"/>
                <a:cs typeface="+mn-cs"/>
              </a:rPr>
              <a:t>​</a:t>
            </a:r>
          </a:p>
          <a:p>
            <a:pPr rtl="0" fontAlgn="base"/>
            <a:r>
              <a:rPr lang="en-US" sz="1200" b="0" i="0" kern="1200" dirty="0">
                <a:solidFill>
                  <a:schemeClr val="tx1"/>
                </a:solidFill>
                <a:effectLst/>
                <a:latin typeface="+mn-lt"/>
                <a:ea typeface="+mn-ea"/>
                <a:cs typeface="+mn-cs"/>
              </a:rPr>
              <a:t>​</a:t>
            </a:r>
            <a:endParaRPr lang="en-US" sz="1200" b="0" i="0" kern="1200" dirty="0">
              <a:solidFill>
                <a:schemeClr val="tx1"/>
              </a:solidFill>
              <a:effectLst/>
              <a:latin typeface="+mn-lt"/>
              <a:cs typeface="Calibri"/>
            </a:endParaRPr>
          </a:p>
          <a:p>
            <a:pPr rtl="0" fontAlgn="base"/>
            <a:endParaRPr lang="en-US" sz="1200" b="0" i="0" kern="1200" dirty="0">
              <a:solidFill>
                <a:schemeClr val="tx1"/>
              </a:solidFill>
              <a:effectLst/>
              <a:latin typeface="+mn-lt"/>
              <a:cs typeface="Calibri"/>
            </a:endParaRPr>
          </a:p>
          <a:p>
            <a:pPr fontAlgn="base"/>
            <a:r>
              <a:rPr lang="en-US" sz="1200" b="0" i="0" u="none" strike="noStrike" kern="1200" dirty="0">
                <a:solidFill>
                  <a:schemeClr val="tx1"/>
                </a:solidFill>
                <a:effectLst/>
                <a:latin typeface="+mn-lt"/>
                <a:ea typeface="+mn-ea"/>
                <a:cs typeface="+mn-cs"/>
              </a:rPr>
              <a:t>This is a dialogue and you should feel welcome to participate and ask questions at any time</a:t>
            </a:r>
            <a:r>
              <a:rPr lang="en-US" dirty="0"/>
              <a:t>!</a:t>
            </a:r>
            <a:endParaRPr lang="en-US" sz="1200" b="0" i="0" kern="1200" dirty="0">
              <a:solidFill>
                <a:schemeClr val="tx1"/>
              </a:solidFill>
              <a:effectLst/>
              <a:latin typeface="+mn-lt"/>
              <a:cs typeface="Calibri"/>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4</a:t>
            </a:fld>
            <a:endParaRPr lang="en-US" dirty="0"/>
          </a:p>
        </p:txBody>
      </p:sp>
    </p:spTree>
    <p:extLst>
      <p:ext uri="{BB962C8B-B14F-4D97-AF65-F5344CB8AC3E}">
        <p14:creationId xmlns:p14="http://schemas.microsoft.com/office/powerpoint/2010/main" val="14024920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https://youtu.be/l6qd23LyttY  - If you want to show video </a:t>
            </a:r>
          </a:p>
        </p:txBody>
      </p:sp>
      <p:sp>
        <p:nvSpPr>
          <p:cNvPr id="4" name="Slide Number Placeholder 3"/>
          <p:cNvSpPr>
            <a:spLocks noGrp="1"/>
          </p:cNvSpPr>
          <p:nvPr>
            <p:ph type="sldNum" sz="quarter" idx="5"/>
          </p:nvPr>
        </p:nvSpPr>
        <p:spPr/>
        <p:txBody>
          <a:bodyPr/>
          <a:lstStyle/>
          <a:p>
            <a:fld id="{4C6709D6-93C5-D64F-9800-896F699C4456}" type="slidenum">
              <a:rPr lang="en-US" smtClean="0"/>
              <a:t>6</a:t>
            </a:fld>
            <a:endParaRPr lang="en-US" dirty="0"/>
          </a:p>
        </p:txBody>
      </p:sp>
    </p:spTree>
    <p:extLst>
      <p:ext uri="{BB962C8B-B14F-4D97-AF65-F5344CB8AC3E}">
        <p14:creationId xmlns:p14="http://schemas.microsoft.com/office/powerpoint/2010/main" val="237685643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a:solidFill>
                  <a:schemeClr val="tx1"/>
                </a:solidFill>
                <a:effectLst/>
                <a:latin typeface="+mn-lt"/>
                <a:ea typeface="+mn-ea"/>
                <a:cs typeface="+mn-cs"/>
              </a:rPr>
              <a:t>Begin by demonstrating a recipe or showing a recipe video.</a:t>
            </a:r>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about proper handwashing technique.</a:t>
            </a:r>
            <a:endParaRPr lang="en-US" sz="1600" kern="1200" dirty="0">
              <a:solidFill>
                <a:schemeClr val="tx1"/>
              </a:solidFill>
              <a:effectLst/>
              <a:latin typeface="+mn-lt"/>
              <a:ea typeface="+mn-ea"/>
              <a:cs typeface="+mn-cs"/>
            </a:endParaRP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Introduce the recipe(s) you have chosen and show caregivers the fresh, frozen, canned or dried produce you will use.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that most recipes can be used as a framework that can be adjusted to suit your family’s budget and needs (such as using leftovers, things you have on hand, items you find on sale). If you are substituting any ingredients in the recipe due to cost, convenience, or other reasons, point that out.</a:t>
            </a:r>
            <a:endParaRPr lang="en-US" sz="1600" kern="1200" dirty="0">
              <a:solidFill>
                <a:schemeClr val="tx1"/>
              </a:solidFill>
              <a:effectLst/>
              <a:latin typeface="+mn-lt"/>
              <a:ea typeface="+mn-ea"/>
              <a:cs typeface="+mn-cs"/>
            </a:endParaRPr>
          </a:p>
          <a:p>
            <a:pPr lvl="0"/>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the fruits and vegetables used in the recipes. </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7</a:t>
            </a:fld>
            <a:endParaRPr lang="en-US" dirty="0"/>
          </a:p>
        </p:txBody>
      </p:sp>
    </p:spTree>
    <p:extLst>
      <p:ext uri="{BB962C8B-B14F-4D97-AF65-F5344CB8AC3E}">
        <p14:creationId xmlns:p14="http://schemas.microsoft.com/office/powerpoint/2010/main" val="344488868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a:solidFill>
                  <a:schemeClr val="tx1"/>
                </a:solidFill>
                <a:effectLst/>
                <a:latin typeface="+mn-lt"/>
                <a:ea typeface="+mn-ea"/>
                <a:cs typeface="+mn-cs"/>
              </a:rPr>
              <a:t>Begin by demonstrating a recipe or showing a recipe video.</a:t>
            </a:r>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about proper handwashing technique.</a:t>
            </a:r>
            <a:endParaRPr lang="en-US" sz="1600" kern="1200" dirty="0">
              <a:solidFill>
                <a:schemeClr val="tx1"/>
              </a:solidFill>
              <a:effectLst/>
              <a:latin typeface="+mn-lt"/>
              <a:ea typeface="+mn-ea"/>
              <a:cs typeface="+mn-cs"/>
            </a:endParaRP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Introduce the recipe(s) you have chosen and show caregivers the fresh, frozen, canned or dried produce you will use.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that most recipes can be used as a framework that can be adjusted to suit your family’s budget and needs (such as using leftovers, things you have on hand, items you find on sale). If you are substituting any ingredients in the recipe due to cost, convenience, or other reasons, point that out.</a:t>
            </a:r>
            <a:endParaRPr lang="en-US" sz="1600" kern="1200" dirty="0">
              <a:solidFill>
                <a:schemeClr val="tx1"/>
              </a:solidFill>
              <a:effectLst/>
              <a:latin typeface="+mn-lt"/>
              <a:ea typeface="+mn-ea"/>
              <a:cs typeface="+mn-cs"/>
            </a:endParaRPr>
          </a:p>
          <a:p>
            <a:pPr lvl="0"/>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the fruits and vegetables used in the recipes. </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8</a:t>
            </a:fld>
            <a:endParaRPr lang="en-US" dirty="0"/>
          </a:p>
        </p:txBody>
      </p:sp>
    </p:spTree>
    <p:extLst>
      <p:ext uri="{BB962C8B-B14F-4D97-AF65-F5344CB8AC3E}">
        <p14:creationId xmlns:p14="http://schemas.microsoft.com/office/powerpoint/2010/main" val="253487891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a:solidFill>
                  <a:schemeClr val="tx1"/>
                </a:solidFill>
                <a:effectLst/>
                <a:latin typeface="+mn-lt"/>
                <a:ea typeface="+mn-ea"/>
                <a:cs typeface="+mn-cs"/>
              </a:rPr>
              <a:t>Begin by demonstrating a recipe or showing a recipe video.</a:t>
            </a:r>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about proper handwashing technique.</a:t>
            </a:r>
            <a:endParaRPr lang="en-US" sz="1600" kern="1200" dirty="0">
              <a:solidFill>
                <a:schemeClr val="tx1"/>
              </a:solidFill>
              <a:effectLst/>
              <a:latin typeface="+mn-lt"/>
              <a:ea typeface="+mn-ea"/>
              <a:cs typeface="+mn-cs"/>
            </a:endParaRP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Introduce the recipe(s) you have chosen and show caregivers the fresh, frozen, canned or dried produce you will use.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that most recipes can be used as a framework that can be adjusted to suit your family’s budget and needs (such as using leftovers, things you have on hand, items you find on sale). If you are substituting any ingredients in the recipe due to cost, convenience, or other reasons, point that out.</a:t>
            </a:r>
            <a:endParaRPr lang="en-US" sz="1600" kern="1200" dirty="0">
              <a:solidFill>
                <a:schemeClr val="tx1"/>
              </a:solidFill>
              <a:effectLst/>
              <a:latin typeface="+mn-lt"/>
              <a:ea typeface="+mn-ea"/>
              <a:cs typeface="+mn-cs"/>
            </a:endParaRPr>
          </a:p>
          <a:p>
            <a:pPr lvl="0"/>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the fruits and vegetables used in the recipes. </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9</a:t>
            </a:fld>
            <a:endParaRPr lang="en-US" dirty="0"/>
          </a:p>
        </p:txBody>
      </p:sp>
    </p:spTree>
    <p:extLst>
      <p:ext uri="{BB962C8B-B14F-4D97-AF65-F5344CB8AC3E}">
        <p14:creationId xmlns:p14="http://schemas.microsoft.com/office/powerpoint/2010/main" val="4620451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a:solidFill>
                  <a:schemeClr val="tx1"/>
                </a:solidFill>
                <a:effectLst/>
                <a:latin typeface="+mn-lt"/>
                <a:ea typeface="+mn-ea"/>
                <a:cs typeface="+mn-cs"/>
              </a:rPr>
              <a:t>Begin by demonstrating a recipe or showing a recipe video.</a:t>
            </a:r>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about proper handwashing technique.</a:t>
            </a:r>
            <a:endParaRPr lang="en-US" sz="1600" kern="1200" dirty="0">
              <a:solidFill>
                <a:schemeClr val="tx1"/>
              </a:solidFill>
              <a:effectLst/>
              <a:latin typeface="+mn-lt"/>
              <a:ea typeface="+mn-ea"/>
              <a:cs typeface="+mn-cs"/>
            </a:endParaRP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Introduce the recipe(s) you have chosen and show caregivers the fresh, frozen, canned or dried produce you will use.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that most recipes can be used as a framework that can be adjusted to suit your family’s budget and needs (such as using leftovers, things you have on hand, items you find on sale). If you are substituting any ingredients in the recipe due to cost, convenience, or other reasons, point that out.</a:t>
            </a:r>
            <a:endParaRPr lang="en-US" sz="1600" kern="1200" dirty="0">
              <a:solidFill>
                <a:schemeClr val="tx1"/>
              </a:solidFill>
              <a:effectLst/>
              <a:latin typeface="+mn-lt"/>
              <a:ea typeface="+mn-ea"/>
              <a:cs typeface="+mn-cs"/>
            </a:endParaRPr>
          </a:p>
          <a:p>
            <a:pPr lvl="0"/>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the fruits and vegetables used in the recipes. </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10</a:t>
            </a:fld>
            <a:endParaRPr lang="en-US" dirty="0"/>
          </a:p>
        </p:txBody>
      </p:sp>
    </p:spTree>
    <p:extLst>
      <p:ext uri="{BB962C8B-B14F-4D97-AF65-F5344CB8AC3E}">
        <p14:creationId xmlns:p14="http://schemas.microsoft.com/office/powerpoint/2010/main" val="17472157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b="1" kern="1200" dirty="0">
                <a:solidFill>
                  <a:schemeClr val="tx1"/>
                </a:solidFill>
                <a:effectLst/>
                <a:latin typeface="+mn-lt"/>
                <a:ea typeface="+mn-ea"/>
                <a:cs typeface="+mn-cs"/>
              </a:rPr>
              <a:t>Begin by demonstrating a recipe or showing a recipe video.</a:t>
            </a:r>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about proper handwashing technique.</a:t>
            </a:r>
            <a:endParaRPr lang="en-US" sz="1600" kern="1200" dirty="0">
              <a:solidFill>
                <a:schemeClr val="tx1"/>
              </a:solidFill>
              <a:effectLst/>
              <a:latin typeface="+mn-lt"/>
              <a:ea typeface="+mn-ea"/>
              <a:cs typeface="+mn-cs"/>
            </a:endParaRP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Introduce the recipe(s) you have chosen and show caregivers the fresh, frozen, canned or dried produce you will use.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that most recipes can be used as a framework that can be adjusted to suit your family’s budget and needs (such as using leftovers, things you have on hand, items you find on sale). If you are substituting any ingredients in the recipe due to cost, convenience, or other reasons, point that out.</a:t>
            </a:r>
            <a:endParaRPr lang="en-US" sz="1600" kern="1200" dirty="0">
              <a:solidFill>
                <a:schemeClr val="tx1"/>
              </a:solidFill>
              <a:effectLst/>
              <a:latin typeface="+mn-lt"/>
              <a:ea typeface="+mn-ea"/>
              <a:cs typeface="+mn-cs"/>
            </a:endParaRPr>
          </a:p>
          <a:p>
            <a:pPr lvl="0"/>
            <a:endParaRPr lang="en-US" sz="16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Point out the fruits and vegetables used in the recipes. </a:t>
            </a:r>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11</a:t>
            </a:fld>
            <a:endParaRPr lang="en-US" dirty="0"/>
          </a:p>
        </p:txBody>
      </p:sp>
    </p:spTree>
    <p:extLst>
      <p:ext uri="{BB962C8B-B14F-4D97-AF65-F5344CB8AC3E}">
        <p14:creationId xmlns:p14="http://schemas.microsoft.com/office/powerpoint/2010/main" val="3561880064"/>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Address 1-2 common challenges and let caregivers offer each other ideas to overcome that challenge. Use the following table to offer additional ideas as needed. If time permits, address other challenges mentioned by caregivers.  </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Remind caregivers that it’s not all or nothing! Even one or two more fruit- and veggie-filled snacks each week makes a difference! Encourage caregivers to start small and do what they can.</a:t>
            </a:r>
          </a:p>
          <a:p>
            <a:pPr lvl="1"/>
            <a:endParaRPr lang="en-US" sz="16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4C6709D6-93C5-D64F-9800-896F699C4456}" type="slidenum">
              <a:rPr lang="en-US" smtClean="0"/>
              <a:t>13</a:t>
            </a:fld>
            <a:endParaRPr lang="en-US" dirty="0"/>
          </a:p>
        </p:txBody>
      </p:sp>
    </p:spTree>
    <p:extLst>
      <p:ext uri="{BB962C8B-B14F-4D97-AF65-F5344CB8AC3E}">
        <p14:creationId xmlns:p14="http://schemas.microsoft.com/office/powerpoint/2010/main" val="1725076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Introduce the idea of using fruits and vegetables in all their forms to save money while eating healthier. Have them brainstorm the pros and cons of different forms of fruits and vegetables. Prompt them to consider factors like cost, shelf life, taste, texture, nutrient content, and ease of preparation. Use the Fresh, Frozen, and Canned handout to facilitate your discussion as needed.</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If you would like, share this video with participants </a:t>
            </a:r>
            <a:r>
              <a:rPr lang="en-US" sz="1200" u="sng" kern="1200" dirty="0">
                <a:solidFill>
                  <a:schemeClr val="tx1"/>
                </a:solidFill>
                <a:effectLst/>
                <a:latin typeface="+mn-lt"/>
                <a:ea typeface="+mn-ea"/>
                <a:cs typeface="+mn-cs"/>
                <a:hlinkClick r:id="rId3"/>
              </a:rPr>
              <a:t>http://cookingmatters.org/tips/fruits-veggies-even-fewer-trips</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14</a:t>
            </a:fld>
            <a:endParaRPr lang="en-US" dirty="0"/>
          </a:p>
        </p:txBody>
      </p:sp>
    </p:spTree>
    <p:extLst>
      <p:ext uri="{BB962C8B-B14F-4D97-AF65-F5344CB8AC3E}">
        <p14:creationId xmlns:p14="http://schemas.microsoft.com/office/powerpoint/2010/main" val="223957906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Introduce the idea of using fruits and vegetables in all their forms to save money while eating healthier. Have them brainstorm the pros and cons of different forms of fruits and vegetables. Prompt them to consider factors like cost, shelf life, taste, texture, nutrient content, and ease of preparation. Use the Fresh, Frozen, and Canned handout to facilitate your discussion as needed.</a:t>
            </a:r>
          </a:p>
          <a:p>
            <a:pPr lvl="0"/>
            <a:endParaRPr lang="en-US" sz="1200" kern="1200" dirty="0">
              <a:solidFill>
                <a:schemeClr val="tx1"/>
              </a:solidFill>
              <a:effectLst/>
              <a:latin typeface="+mn-lt"/>
              <a:ea typeface="+mn-ea"/>
              <a:cs typeface="+mn-cs"/>
            </a:endParaRPr>
          </a:p>
          <a:p>
            <a:pPr lvl="0"/>
            <a:r>
              <a:rPr lang="en-US" sz="1200" kern="1200" dirty="0">
                <a:solidFill>
                  <a:schemeClr val="tx1"/>
                </a:solidFill>
                <a:effectLst/>
                <a:latin typeface="+mn-lt"/>
                <a:ea typeface="+mn-ea"/>
                <a:cs typeface="+mn-cs"/>
              </a:rPr>
              <a:t>If you would like, share this video with participants </a:t>
            </a:r>
            <a:r>
              <a:rPr lang="en-US" sz="1200" u="sng" kern="1200" dirty="0">
                <a:solidFill>
                  <a:schemeClr val="tx1"/>
                </a:solidFill>
                <a:effectLst/>
                <a:latin typeface="+mn-lt"/>
                <a:ea typeface="+mn-ea"/>
                <a:cs typeface="+mn-cs"/>
                <a:hlinkClick r:id="rId3"/>
              </a:rPr>
              <a:t>http://cookingmatters.org/tips/fruits-veggies-even-fewer-trips</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15</a:t>
            </a:fld>
            <a:endParaRPr lang="en-US" dirty="0"/>
          </a:p>
        </p:txBody>
      </p:sp>
    </p:spTree>
    <p:extLst>
      <p:ext uri="{BB962C8B-B14F-4D97-AF65-F5344CB8AC3E}">
        <p14:creationId xmlns:p14="http://schemas.microsoft.com/office/powerpoint/2010/main" val="268327416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Share examples like: defrosted frozen fruit mixes well in yogurt for a yummy at-home snack, while canned or fresh fruit might be a better on-the-go snack.</a:t>
            </a:r>
          </a:p>
          <a:p>
            <a:r>
              <a:rPr lang="en-US" sz="1200" kern="1200" dirty="0">
                <a:solidFill>
                  <a:schemeClr val="tx1"/>
                </a:solidFill>
                <a:effectLst/>
                <a:latin typeface="+mn-lt"/>
                <a:ea typeface="+mn-ea"/>
                <a:cs typeface="+mn-cs"/>
              </a:rPr>
              <a:t> </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16</a:t>
            </a:fld>
            <a:endParaRPr lang="en-US" dirty="0"/>
          </a:p>
        </p:txBody>
      </p:sp>
    </p:spTree>
    <p:extLst>
      <p:ext uri="{BB962C8B-B14F-4D97-AF65-F5344CB8AC3E}">
        <p14:creationId xmlns:p14="http://schemas.microsoft.com/office/powerpoint/2010/main" val="383050415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Move on to discuss a common caregiving challenge: helping kids get plenty of colorful fruits and vegetables. Tell caregivers that two strategies have been proven to help kids develop good attitudes towards fruits and vegetables over the long term, and they are totally in caregivers’ control:</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model an enjoyment of fruits and veggies.</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use patience instead of pressure.</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Wrap up the discussion on modeling, then explore the second strategy. Point out that caregivers are in charge of offering a variety of healthy foods, but in order to learn lifelong healthy habits kids need to make their </a:t>
            </a:r>
            <a:r>
              <a:rPr lang="en-US" sz="1200" u="sng" kern="1200" dirty="0">
                <a:solidFill>
                  <a:schemeClr val="tx1"/>
                </a:solidFill>
                <a:effectLst/>
                <a:latin typeface="+mn-lt"/>
                <a:ea typeface="+mn-ea"/>
                <a:cs typeface="+mn-cs"/>
              </a:rPr>
              <a:t>own </a:t>
            </a:r>
            <a:r>
              <a:rPr lang="en-US" sz="1200" kern="1200" dirty="0">
                <a:solidFill>
                  <a:schemeClr val="tx1"/>
                </a:solidFill>
                <a:effectLst/>
                <a:latin typeface="+mn-lt"/>
                <a:ea typeface="+mn-ea"/>
                <a:cs typeface="+mn-cs"/>
              </a:rPr>
              <a:t>choices about which foods to try and how much to eat. Explain that kids are born with a natural suspicion of new foods, and it can take many times (12 or more!) offering a new food before they are willing to try it.</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17</a:t>
            </a:fld>
            <a:endParaRPr lang="en-US" dirty="0"/>
          </a:p>
        </p:txBody>
      </p:sp>
    </p:spTree>
    <p:extLst>
      <p:ext uri="{BB962C8B-B14F-4D97-AF65-F5344CB8AC3E}">
        <p14:creationId xmlns:p14="http://schemas.microsoft.com/office/powerpoint/2010/main" val="73927673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Move on to discuss a common caregiving challenge: helping kids get plenty of colorful fruits and vegetables. Tell caregivers that two strategies have been proven to help kids develop good attitudes towards fruits and vegetables over the long term, and they are totally in caregivers’ control:</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model an enjoyment of fruits and veggies.</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use patience instead of pressure.</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Wrap up the discussion on modeling, then explore the second strategy. Point out that caregivers are in charge of offering a variety of healthy foods, but in order to learn lifelong healthy habits kids need to make their </a:t>
            </a:r>
            <a:r>
              <a:rPr lang="en-US" sz="1200" u="sng" kern="1200" dirty="0">
                <a:solidFill>
                  <a:schemeClr val="tx1"/>
                </a:solidFill>
                <a:effectLst/>
                <a:latin typeface="+mn-lt"/>
                <a:ea typeface="+mn-ea"/>
                <a:cs typeface="+mn-cs"/>
              </a:rPr>
              <a:t>own </a:t>
            </a:r>
            <a:r>
              <a:rPr lang="en-US" sz="1200" kern="1200" dirty="0">
                <a:solidFill>
                  <a:schemeClr val="tx1"/>
                </a:solidFill>
                <a:effectLst/>
                <a:latin typeface="+mn-lt"/>
                <a:ea typeface="+mn-ea"/>
                <a:cs typeface="+mn-cs"/>
              </a:rPr>
              <a:t>choices about which foods to try and how much to eat. Explain that kids are born with a natural suspicion of new foods, and it can take many times (12 or more!) offering a new food before they are willing to try it.</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dirty="0"/>
          </a:p>
        </p:txBody>
      </p:sp>
    </p:spTree>
    <p:extLst>
      <p:ext uri="{BB962C8B-B14F-4D97-AF65-F5344CB8AC3E}">
        <p14:creationId xmlns:p14="http://schemas.microsoft.com/office/powerpoint/2010/main" val="279261360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0"/>
            <a:r>
              <a:rPr lang="en-US" sz="1200" kern="1200" dirty="0">
                <a:solidFill>
                  <a:schemeClr val="tx1"/>
                </a:solidFill>
                <a:effectLst/>
                <a:latin typeface="+mn-lt"/>
                <a:ea typeface="+mn-ea"/>
                <a:cs typeface="+mn-cs"/>
              </a:rPr>
              <a:t>Move on to discuss a common caregiving challenge: helping kids get plenty of colorful fruits and vegetables. Tell caregivers that two strategies have been proven to help kids develop good attitudes towards fruits and vegetables over the long term, and they are totally in caregivers’ control:</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model an enjoyment of fruits and veggies.</a:t>
            </a:r>
          </a:p>
          <a:p>
            <a:r>
              <a:rPr lang="en-US" sz="1200" kern="1200" dirty="0">
                <a:solidFill>
                  <a:schemeClr val="tx1"/>
                </a:solidFill>
                <a:effectLst/>
                <a:latin typeface="+mn-lt"/>
                <a:ea typeface="+mn-ea"/>
                <a:cs typeface="+mn-cs"/>
              </a:rPr>
              <a:t> </a:t>
            </a:r>
          </a:p>
          <a:p>
            <a:pPr lvl="0"/>
            <a:r>
              <a:rPr lang="en-US" sz="1200" kern="1200" dirty="0">
                <a:solidFill>
                  <a:schemeClr val="tx1"/>
                </a:solidFill>
                <a:effectLst/>
                <a:latin typeface="+mn-lt"/>
                <a:ea typeface="+mn-ea"/>
                <a:cs typeface="+mn-cs"/>
              </a:rPr>
              <a:t>Caregivers use patience instead of pressure.</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Wrap up the discussion on modeling, then explore the second strategy. Point out that caregivers are in charge of offering a variety of healthy foods, but in order to learn lifelong healthy habits kids need to make their </a:t>
            </a:r>
            <a:r>
              <a:rPr lang="en-US" sz="1200" u="sng" kern="1200" dirty="0">
                <a:solidFill>
                  <a:schemeClr val="tx1"/>
                </a:solidFill>
                <a:effectLst/>
                <a:latin typeface="+mn-lt"/>
                <a:ea typeface="+mn-ea"/>
                <a:cs typeface="+mn-cs"/>
              </a:rPr>
              <a:t>own </a:t>
            </a:r>
            <a:r>
              <a:rPr lang="en-US" sz="1200" kern="1200" dirty="0">
                <a:solidFill>
                  <a:schemeClr val="tx1"/>
                </a:solidFill>
                <a:effectLst/>
                <a:latin typeface="+mn-lt"/>
                <a:ea typeface="+mn-ea"/>
                <a:cs typeface="+mn-cs"/>
              </a:rPr>
              <a:t>choices about which foods to try and how much to eat. Explain that kids are born with a natural suspicion of new foods, and it can take many times (12 or more!) offering a new food before they are willing to try it.</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dirty="0"/>
          </a:p>
        </p:txBody>
      </p:sp>
    </p:spTree>
    <p:extLst>
      <p:ext uri="{BB962C8B-B14F-4D97-AF65-F5344CB8AC3E}">
        <p14:creationId xmlns:p14="http://schemas.microsoft.com/office/powerpoint/2010/main" val="332920604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Chop fresh vegetables like carrots, celery, and peppers in big batches when you have more time, to use throughout the week or to freeze in zip-top baggies to use later.</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Use frozen or canned vegetables that require less preparation.</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Cook once, eat twice. Make bigger batches of cooked veggies and throw leftovers into pastas, stir-fries, soups, or other meals.</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Tear leafy greens like lettuce, spinach, and kale with your hands for use in salads and other dishes rather than cutting with a knife.</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Don’t bother peeling all vegetables. Wash first then prepare as usual. By eating the skins of carrots, potatoes, yams, parsnips, and small beets you not only save time, but also get more nutrients and healthy fiber in your family’s diet.</a:t>
            </a:r>
          </a:p>
          <a:p>
            <a:pPr marL="171450" lvl="0" indent="-171450">
              <a:buFont typeface="Arial" panose="020B0604020202020204" pitchFamily="34" charset="0"/>
              <a:buChar char="•"/>
            </a:pPr>
            <a:r>
              <a:rPr lang="en-US" sz="1200" kern="1200" dirty="0">
                <a:solidFill>
                  <a:schemeClr val="tx1"/>
                </a:solidFill>
                <a:effectLst/>
                <a:latin typeface="+mn-lt"/>
                <a:ea typeface="+mn-ea"/>
                <a:cs typeface="+mn-cs"/>
              </a:rPr>
              <a:t>Cook more "one pot" meals like vegetable soups, which are easy to make, leave fewer dirty dishes, and usually freeze and reheat well.</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20</a:t>
            </a:fld>
            <a:endParaRPr lang="en-US" dirty="0"/>
          </a:p>
        </p:txBody>
      </p:sp>
    </p:spTree>
    <p:extLst>
      <p:ext uri="{BB962C8B-B14F-4D97-AF65-F5344CB8AC3E}">
        <p14:creationId xmlns:p14="http://schemas.microsoft.com/office/powerpoint/2010/main" val="2752350892"/>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App available on Android with recipes and meal-planning and shopping tips</a:t>
            </a:r>
          </a:p>
          <a:p>
            <a:endParaRPr lang="en-US" dirty="0">
              <a:cs typeface="Calibri"/>
            </a:endParaRPr>
          </a:p>
          <a:p>
            <a:r>
              <a:rPr lang="en-US" dirty="0">
                <a:cs typeface="Calibri"/>
              </a:rPr>
              <a:t>Website has recipes, resources, and activities for kids. Not easily accessed via mobile.</a:t>
            </a:r>
          </a:p>
        </p:txBody>
      </p:sp>
      <p:sp>
        <p:nvSpPr>
          <p:cNvPr id="4" name="Slide Number Placeholder 3"/>
          <p:cNvSpPr>
            <a:spLocks noGrp="1"/>
          </p:cNvSpPr>
          <p:nvPr>
            <p:ph type="sldNum" sz="quarter" idx="5"/>
          </p:nvPr>
        </p:nvSpPr>
        <p:spPr/>
        <p:txBody>
          <a:bodyPr/>
          <a:lstStyle/>
          <a:p>
            <a:fld id="{4C6709D6-93C5-D64F-9800-896F699C4456}" type="slidenum">
              <a:rPr lang="en-US" smtClean="0"/>
              <a:t>22</a:t>
            </a:fld>
            <a:endParaRPr lang="en-US" dirty="0"/>
          </a:p>
        </p:txBody>
      </p:sp>
    </p:spTree>
    <p:extLst>
      <p:ext uri="{BB962C8B-B14F-4D97-AF65-F5344CB8AC3E}">
        <p14:creationId xmlns:p14="http://schemas.microsoft.com/office/powerpoint/2010/main" val="1408739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23</a:t>
            </a:fld>
            <a:endParaRPr lang="en-US" dirty="0"/>
          </a:p>
        </p:txBody>
      </p:sp>
    </p:spTree>
    <p:extLst>
      <p:ext uri="{BB962C8B-B14F-4D97-AF65-F5344CB8AC3E}">
        <p14:creationId xmlns:p14="http://schemas.microsoft.com/office/powerpoint/2010/main" val="126994248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lvl="1"/>
            <a:r>
              <a:rPr lang="en-US" b="1" dirty="0"/>
              <a:t>ENCOURAGE</a:t>
            </a:r>
            <a:r>
              <a:rPr lang="en-US" dirty="0"/>
              <a:t>: Encourage participants to choose one thing they learned today that they will commit to trying at home this week. Have them share aloud if they are willing.</a:t>
            </a:r>
          </a:p>
          <a:p>
            <a:pPr lvl="1"/>
            <a:r>
              <a:rPr lang="en-US" b="1" dirty="0"/>
              <a:t>ENCOURAGE</a:t>
            </a:r>
            <a:r>
              <a:rPr lang="en-US" dirty="0"/>
              <a:t>: Ask participants to complete the survey that will be sent to them. Cooking Matters at Home packet and activity book will also be sent with this survey.</a:t>
            </a:r>
          </a:p>
          <a:p>
            <a:pPr lvl="1"/>
            <a:r>
              <a:rPr lang="en-US" b="1" dirty="0"/>
              <a:t>SHARE</a:t>
            </a:r>
            <a:r>
              <a:rPr lang="en-US" dirty="0"/>
              <a:t>: Any other upcoming online programs. </a:t>
            </a:r>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24</a:t>
            </a:fld>
            <a:endParaRPr lang="en-US" dirty="0"/>
          </a:p>
        </p:txBody>
      </p:sp>
    </p:spTree>
    <p:extLst>
      <p:ext uri="{BB962C8B-B14F-4D97-AF65-F5344CB8AC3E}">
        <p14:creationId xmlns:p14="http://schemas.microsoft.com/office/powerpoint/2010/main" val="248936795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80CC7894-A360-4EAB-BC53-C7015894B8A3}"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131814982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0CC7894-A360-4EAB-BC53-C7015894B8A3}"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11654832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80CC7894-A360-4EAB-BC53-C7015894B8A3}"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384643047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80CC7894-A360-4EAB-BC53-C7015894B8A3}"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9540362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80CC7894-A360-4EAB-BC53-C7015894B8A3}"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299743489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80CC7894-A360-4EAB-BC53-C7015894B8A3}"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403040896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0CC7894-A360-4EAB-BC53-C7015894B8A3}"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23243482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0CC7894-A360-4EAB-BC53-C7015894B8A3}"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25571660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80CC7894-A360-4EAB-BC53-C7015894B8A3}"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115009479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0CC7894-A360-4EAB-BC53-C7015894B8A3}"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14395131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80CC7894-A360-4EAB-BC53-C7015894B8A3}"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97F04167-66B7-43D3-A43F-2D80CF06808C}" type="slidenum">
              <a:rPr lang="en-US" smtClean="0"/>
              <a:t>‹#›</a:t>
            </a:fld>
            <a:endParaRPr lang="en-US"/>
          </a:p>
        </p:txBody>
      </p:sp>
    </p:spTree>
    <p:extLst>
      <p:ext uri="{BB962C8B-B14F-4D97-AF65-F5344CB8AC3E}">
        <p14:creationId xmlns:p14="http://schemas.microsoft.com/office/powerpoint/2010/main" val="223909831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426617333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7" name="Picture 6"/>
          <p:cNvPicPr>
            <a:picLocks noChangeAspect="1"/>
          </p:cNvPicPr>
          <p:nvPr userDrawn="1"/>
        </p:nvPicPr>
        <p:blipFill>
          <a:blip r:embed="rId3"/>
          <a:stretch>
            <a:fillRect/>
          </a:stretch>
        </p:blipFill>
        <p:spPr>
          <a:xfrm>
            <a:off x="7472173" y="5566728"/>
            <a:ext cx="2827649" cy="1027232"/>
          </a:xfrm>
          <a:prstGeom prst="rect">
            <a:avLst/>
          </a:prstGeom>
        </p:spPr>
      </p:pic>
    </p:spTree>
    <p:extLst>
      <p:ext uri="{BB962C8B-B14F-4D97-AF65-F5344CB8AC3E}">
        <p14:creationId xmlns:p14="http://schemas.microsoft.com/office/powerpoint/2010/main" val="95997327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dirty="0"/>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270647362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8" y="1771649"/>
            <a:ext cx="4162425" cy="2857501"/>
          </a:xfrm>
        </p:spPr>
        <p:txBody>
          <a:bodyPr anchor="t">
            <a:normAutofit/>
          </a:bodyPr>
          <a:lstStyle>
            <a:lvl1pPr algn="ctr">
              <a:lnSpc>
                <a:spcPts val="3600"/>
              </a:lnSpc>
              <a:defRPr sz="2400" b="0">
                <a:solidFill>
                  <a:schemeClr val="accent1"/>
                </a:solidFill>
              </a:defRPr>
            </a:lvl1pPr>
          </a:lstStyle>
          <a:p>
            <a:r>
              <a:rPr lang="en-US"/>
              <a:t>“Click to edit Master title style”</a:t>
            </a:r>
          </a:p>
        </p:txBody>
      </p:sp>
      <p:sp>
        <p:nvSpPr>
          <p:cNvPr id="3" name="Content Placeholder 2"/>
          <p:cNvSpPr>
            <a:spLocks noGrp="1"/>
          </p:cNvSpPr>
          <p:nvPr>
            <p:ph sz="half" idx="1" hasCustomPrompt="1"/>
          </p:nvPr>
        </p:nvSpPr>
        <p:spPr>
          <a:xfrm>
            <a:off x="4513326" y="5400674"/>
            <a:ext cx="3162300" cy="442913"/>
          </a:xfrm>
        </p:spPr>
        <p:txBody>
          <a:bodyPr>
            <a:normAutofit/>
          </a:bodyPr>
          <a:lstStyle>
            <a:lvl1pPr algn="ctr">
              <a:defRPr sz="160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228501149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Photo Slide 6">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323974" y="1357315"/>
            <a:ext cx="4005264" cy="885826"/>
          </a:xfrm>
        </p:spPr>
        <p:txBody>
          <a:bodyPr anchor="ctr">
            <a:normAutofit/>
          </a:bodyPr>
          <a:lstStyle>
            <a:lvl1pPr>
              <a:lnSpc>
                <a:spcPct val="100000"/>
              </a:lnSpc>
              <a:defRPr sz="2000" b="1">
                <a:solidFill>
                  <a:schemeClr val="bg1"/>
                </a:solidFill>
              </a:defRPr>
            </a:lvl1pPr>
          </a:lstStyle>
          <a:p>
            <a:r>
              <a:rPr lang="en-US"/>
              <a:t>Click to edit Master title style</a:t>
            </a:r>
          </a:p>
        </p:txBody>
      </p:sp>
      <p:sp>
        <p:nvSpPr>
          <p:cNvPr id="7" name="Text Placeholder 6"/>
          <p:cNvSpPr>
            <a:spLocks noGrp="1"/>
          </p:cNvSpPr>
          <p:nvPr>
            <p:ph type="body" sz="quarter" idx="10"/>
          </p:nvPr>
        </p:nvSpPr>
        <p:spPr>
          <a:xfrm>
            <a:off x="1323975" y="2671764"/>
            <a:ext cx="4005264" cy="2500312"/>
          </a:xfrm>
        </p:spPr>
        <p:txBody>
          <a:bodyPr>
            <a:normAutofit/>
          </a:bodyPr>
          <a:lstStyle>
            <a:lvl1pPr>
              <a:lnSpc>
                <a:spcPts val="2600"/>
              </a:lnSpc>
              <a:defRPr sz="16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198073984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 3">
    <p:spTree>
      <p:nvGrpSpPr>
        <p:cNvPr id="1" name=""/>
        <p:cNvGrpSpPr/>
        <p:nvPr/>
      </p:nvGrpSpPr>
      <p:grpSpPr>
        <a:xfrm>
          <a:off x="0" y="0"/>
          <a:ext cx="0" cy="0"/>
          <a:chOff x="0" y="0"/>
          <a:chExt cx="0" cy="0"/>
        </a:xfrm>
      </p:grpSpPr>
      <p:pic>
        <p:nvPicPr>
          <p:cNvPr id="6" name="Picture 5"/>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7229475" y="1302386"/>
            <a:ext cx="4042382" cy="1812290"/>
          </a:xfrm>
        </p:spPr>
        <p:txBody>
          <a:bodyPr anchor="b">
            <a:normAutofit/>
          </a:bodyPr>
          <a:lstStyle>
            <a:lvl1pPr algn="ctr">
              <a:defRPr sz="10000">
                <a:solidFill>
                  <a:schemeClr val="accent1"/>
                </a:solidFill>
              </a:defRPr>
            </a:lvl1pPr>
          </a:lstStyle>
          <a:p>
            <a:r>
              <a:rPr lang="en-US"/>
              <a:t>00%</a:t>
            </a:r>
          </a:p>
        </p:txBody>
      </p:sp>
      <p:sp>
        <p:nvSpPr>
          <p:cNvPr id="3" name="Content Placeholder 2"/>
          <p:cNvSpPr>
            <a:spLocks noGrp="1"/>
          </p:cNvSpPr>
          <p:nvPr>
            <p:ph sz="half" idx="1"/>
          </p:nvPr>
        </p:nvSpPr>
        <p:spPr>
          <a:xfrm>
            <a:off x="7229475" y="3443290"/>
            <a:ext cx="4042382" cy="1871662"/>
          </a:xfrm>
        </p:spPr>
        <p:txBody>
          <a:bodyPr>
            <a:normAutofit/>
          </a:bodyPr>
          <a:lstStyle>
            <a:lvl1pPr algn="ctr">
              <a:defRPr sz="18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dirty="0"/>
          </a:p>
        </p:txBody>
      </p:sp>
    </p:spTree>
    <p:extLst>
      <p:ext uri="{BB962C8B-B14F-4D97-AF65-F5344CB8AC3E}">
        <p14:creationId xmlns:p14="http://schemas.microsoft.com/office/powerpoint/2010/main" val="81313249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a:t>Click to edit Master title style</a:t>
            </a:r>
          </a:p>
        </p:txBody>
      </p:sp>
    </p:spTree>
    <p:extLst>
      <p:ext uri="{BB962C8B-B14F-4D97-AF65-F5344CB8AC3E}">
        <p14:creationId xmlns:p14="http://schemas.microsoft.com/office/powerpoint/2010/main" val="359977089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79308803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dirty="0"/>
          </a:p>
        </p:txBody>
      </p:sp>
    </p:spTree>
    <p:extLst>
      <p:ext uri="{BB962C8B-B14F-4D97-AF65-F5344CB8AC3E}">
        <p14:creationId xmlns:p14="http://schemas.microsoft.com/office/powerpoint/2010/main" val="400175206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80CC7894-A360-4EAB-BC53-C7015894B8A3}"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7F04167-66B7-43D3-A43F-2D80CF06808C}" type="slidenum">
              <a:rPr lang="en-US" smtClean="0"/>
              <a:t>‹#›</a:t>
            </a:fld>
            <a:endParaRPr lang="en-US"/>
          </a:p>
        </p:txBody>
      </p:sp>
    </p:spTree>
    <p:extLst>
      <p:ext uri="{BB962C8B-B14F-4D97-AF65-F5344CB8AC3E}">
        <p14:creationId xmlns:p14="http://schemas.microsoft.com/office/powerpoint/2010/main" val="141239505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 id="2147483668" r:id="rId20"/>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https://support.office.com/en-us/article/hide-or-show-a-slide-8313e1ec-3e20-4464-952f-387931554d69" TargetMode="Externa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14.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14.xml"/><Relationship Id="rId1" Type="http://schemas.openxmlformats.org/officeDocument/2006/relationships/video" Target="https://www.youtube.com/embed/8QqcGff5fqk" TargetMode="External"/><Relationship Id="rId4" Type="http://schemas.openxmlformats.org/officeDocument/2006/relationships/image" Target="../media/image12.png"/></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14.xml"/><Relationship Id="rId1" Type="http://schemas.openxmlformats.org/officeDocument/2006/relationships/video" Target="https://www.youtube.com/embed/LU43ZvD3HvY?list=PLBcmHclxUIrPejQ7rGfDcHbWAhGlI3gvT" TargetMode="External"/><Relationship Id="rId4" Type="http://schemas.openxmlformats.org/officeDocument/2006/relationships/image" Target="../media/image12.png"/></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14.xml"/><Relationship Id="rId1" Type="http://schemas.openxmlformats.org/officeDocument/2006/relationships/video" Target="https://www.youtube.com/embed/uLrhaNNvFmk?list=PLBcmHclxUIrPejQ7rGfDcHbWAhGlI3gvT" TargetMode="External"/><Relationship Id="rId4" Type="http://schemas.openxmlformats.org/officeDocument/2006/relationships/image" Target="../media/image12.pn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14.xml"/><Relationship Id="rId1" Type="http://schemas.openxmlformats.org/officeDocument/2006/relationships/video" Target="https://www.youtube.com/embed/zIXHR-ILNn0?list=PLBcmHclxUIrPejQ7rGfDcHbWAhGlI3gvT" TargetMode="External"/><Relationship Id="rId4" Type="http://schemas.openxmlformats.org/officeDocument/2006/relationships/image" Target="../media/image12.png"/></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14.xml"/><Relationship Id="rId1" Type="http://schemas.openxmlformats.org/officeDocument/2006/relationships/video" Target="https://www.youtube.com/embed/7EGZIlWvGzc?list=PLBcmHclxUIrPejQ7rGfDcHbWAhGlI3gvT" TargetMode="External"/><Relationship Id="rId4" Type="http://schemas.openxmlformats.org/officeDocument/2006/relationships/image" Target="../media/image12.png"/></Relationships>
</file>

<file path=ppt/slides/_rels/slide12.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5.xml"/></Relationships>
</file>

<file path=ppt/slides/_rels/slide14.xml.rels><?xml version="1.0" encoding="UTF-8" standalone="yes"?>
<Relationships xmlns="http://schemas.openxmlformats.org/package/2006/relationships"><Relationship Id="rId3" Type="http://schemas.openxmlformats.org/officeDocument/2006/relationships/image" Target="../media/image14.emf"/><Relationship Id="rId2" Type="http://schemas.openxmlformats.org/officeDocument/2006/relationships/notesSlide" Target="../notesSlides/notesSlide11.xml"/><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14.xml"/><Relationship Id="rId1" Type="http://schemas.openxmlformats.org/officeDocument/2006/relationships/video" Target="https://www.youtube.com/embed/ExToU732uio" TargetMode="External"/><Relationship Id="rId4" Type="http://schemas.openxmlformats.org/officeDocument/2006/relationships/image" Target="../media/image12.png"/></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7.xml"/></Relationships>
</file>

<file path=ppt/slides/_rels/slide18.xml.rels><?xml version="1.0" encoding="UTF-8" standalone="yes"?>
<Relationships xmlns="http://schemas.openxmlformats.org/package/2006/relationships"><Relationship Id="rId3" Type="http://schemas.openxmlformats.org/officeDocument/2006/relationships/image" Target="../media/image15.emf"/><Relationship Id="rId2" Type="http://schemas.openxmlformats.org/officeDocument/2006/relationships/notesSlide" Target="../notesSlides/notesSlide15.xml"/><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3" Type="http://schemas.openxmlformats.org/officeDocument/2006/relationships/image" Target="../media/image16.emf"/><Relationship Id="rId2" Type="http://schemas.openxmlformats.org/officeDocument/2006/relationships/notesSlide" Target="../notesSlides/notesSlide16.xml"/><Relationship Id="rId1" Type="http://schemas.openxmlformats.org/officeDocument/2006/relationships/slideLayout" Target="../slideLayouts/slideLayout14.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8.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2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8.xml"/><Relationship Id="rId1" Type="http://schemas.openxmlformats.org/officeDocument/2006/relationships/slideLayout" Target="../slideLayouts/slideLayout5.xml"/><Relationship Id="rId4" Type="http://schemas.openxmlformats.org/officeDocument/2006/relationships/image" Target="../media/image18.png"/></Relationships>
</file>

<file path=ppt/slides/_rels/slide23.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9.xml"/><Relationship Id="rId1" Type="http://schemas.openxmlformats.org/officeDocument/2006/relationships/slideLayout" Target="../slideLayouts/slideLayout5.xml"/><Relationship Id="rId4" Type="http://schemas.openxmlformats.org/officeDocument/2006/relationships/image" Target="../media/image20.pn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0.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1">
            <a:extLst>
              <a:ext uri="{FF2B5EF4-FFF2-40B4-BE49-F238E27FC236}">
                <a16:creationId xmlns:a16="http://schemas.microsoft.com/office/drawing/2014/main" id="{66BBA578-0072-499D-808D-1AB11AC739DC}"/>
              </a:ext>
            </a:extLst>
          </p:cNvPr>
          <p:cNvSpPr txBox="1"/>
          <p:nvPr/>
        </p:nvSpPr>
        <p:spPr>
          <a:xfrm>
            <a:off x="1633268" y="1165708"/>
            <a:ext cx="8925464" cy="452431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dirty="0">
                <a:cs typeface="Calibri"/>
              </a:rPr>
              <a:t>It is not necessary to use this PowerPoint as part of your online program, but if you choose to do so, this template aligns with the outline and activities in </a:t>
            </a:r>
            <a:r>
              <a:rPr lang="en-US" b="1" i="1" dirty="0">
                <a:cs typeface="Calibri"/>
              </a:rPr>
              <a:t>Kids Say Yes to Fruits and Veggies: Tips for More Fun and Fewer Fights</a:t>
            </a:r>
          </a:p>
          <a:p>
            <a:pPr marL="285750" indent="-285750">
              <a:buFont typeface="Arial,Sans-Serif"/>
              <a:buChar char="•"/>
            </a:pPr>
            <a:r>
              <a:rPr lang="en-US" dirty="0">
                <a:ea typeface="+mn-lt"/>
                <a:cs typeface="+mn-lt"/>
              </a:rPr>
              <a:t>Because there are some differences in how partners implement Cooking Matters, you may need to customize some of the slides to ensure the information is relevant for your participants and technology. </a:t>
            </a:r>
            <a:r>
              <a:rPr lang="en-US" b="1" dirty="0">
                <a:ea typeface="+mn-lt"/>
                <a:cs typeface="+mn-lt"/>
              </a:rPr>
              <a:t>We ask that you do not remove the first three slides or the last three slides, but you may edit the slides as necessary.</a:t>
            </a:r>
            <a:endParaRPr lang="en-US" dirty="0">
              <a:ea typeface="+mn-lt"/>
              <a:cs typeface="+mn-lt"/>
            </a:endParaRPr>
          </a:p>
          <a:p>
            <a:pPr marL="285750" indent="-285750">
              <a:buFont typeface="Arial,Sans-Serif"/>
              <a:buChar char="•"/>
            </a:pPr>
            <a:r>
              <a:rPr lang="en-US" dirty="0">
                <a:ea typeface="+mn-lt"/>
                <a:cs typeface="+mn-lt"/>
              </a:rPr>
              <a:t>There may be multiple recipes included in these </a:t>
            </a:r>
            <a:r>
              <a:rPr lang="en-US" dirty="0">
                <a:cs typeface="Calibri"/>
              </a:rPr>
              <a:t>slides, </a:t>
            </a:r>
            <a:r>
              <a:rPr lang="en-US" dirty="0">
                <a:ea typeface="+mn-lt"/>
                <a:cs typeface="+mn-lt"/>
              </a:rPr>
              <a:t>but we only recommend including 1 live recipe demonstration in </a:t>
            </a:r>
            <a:r>
              <a:rPr lang="en-US" dirty="0">
                <a:cs typeface="Calibri"/>
              </a:rPr>
              <a:t>a </a:t>
            </a:r>
            <a:r>
              <a:rPr lang="en-US" dirty="0">
                <a:ea typeface="+mn-lt"/>
                <a:cs typeface="+mn-lt"/>
              </a:rPr>
              <a:t>30-minute </a:t>
            </a:r>
            <a:r>
              <a:rPr lang="en-US" dirty="0">
                <a:cs typeface="Calibri"/>
              </a:rPr>
              <a:t>lesson.</a:t>
            </a:r>
            <a:r>
              <a:rPr lang="en-US" dirty="0">
                <a:ea typeface="+mn-lt"/>
                <a:cs typeface="+mn-lt"/>
              </a:rPr>
              <a:t>  </a:t>
            </a:r>
            <a:r>
              <a:rPr lang="en-US" b="1" dirty="0">
                <a:ea typeface="+mn-lt"/>
                <a:cs typeface="+mn-lt"/>
              </a:rPr>
              <a:t>Remember to hide any recipe or other slides you are not using before presenting. </a:t>
            </a:r>
            <a:r>
              <a:rPr lang="en-US" dirty="0">
                <a:ea typeface="+mn-lt"/>
                <a:cs typeface="+mn-lt"/>
              </a:rPr>
              <a:t>Feel free to use any recipe provided in the slides or choose another recipe from Cooking Matters. Most of the recipes included in this deck have matching YouTube videos in case you are unable to lead a live cooking demonstration and would rather play a video. If you do so, we recommend muting the video sound and narrating</a:t>
            </a:r>
            <a:r>
              <a:rPr lang="en-US" dirty="0">
                <a:cs typeface="Calibri"/>
              </a:rPr>
              <a:t> the recipe steps yourself. </a:t>
            </a:r>
            <a:endParaRPr lang="en-US" dirty="0">
              <a:ea typeface="+mn-lt"/>
              <a:cs typeface="+mn-lt"/>
            </a:endParaRPr>
          </a:p>
          <a:p>
            <a:pPr marL="285750" indent="-285750">
              <a:buFont typeface="Arial,Sans-Serif"/>
              <a:buChar char="•"/>
            </a:pPr>
            <a:r>
              <a:rPr lang="en-US" dirty="0">
                <a:solidFill>
                  <a:srgbClr val="FF0000"/>
                </a:solidFill>
                <a:ea typeface="+mn-lt"/>
                <a:cs typeface="+mn-lt"/>
              </a:rPr>
              <a:t>Make sure you delete or hide this slide and any other unused slides before showing this presentation. Not sure how to hide slides? </a:t>
            </a:r>
            <a:r>
              <a:rPr lang="en-US" dirty="0">
                <a:solidFill>
                  <a:srgbClr val="FF0000"/>
                </a:solidFill>
                <a:ea typeface="+mn-lt"/>
                <a:cs typeface="+mn-lt"/>
                <a:hlinkClick r:id="rId2"/>
              </a:rPr>
              <a:t>Click here for support.</a:t>
            </a:r>
            <a:r>
              <a:rPr lang="en-US" dirty="0">
                <a:solidFill>
                  <a:srgbClr val="FF0000"/>
                </a:solidFill>
                <a:ea typeface="+mn-lt"/>
                <a:cs typeface="+mn-lt"/>
              </a:rPr>
              <a:t> </a:t>
            </a:r>
            <a:endParaRPr lang="en-US" dirty="0">
              <a:ea typeface="+mn-lt"/>
              <a:cs typeface="+mn-lt"/>
            </a:endParaRPr>
          </a:p>
        </p:txBody>
      </p:sp>
    </p:spTree>
    <p:extLst>
      <p:ext uri="{BB962C8B-B14F-4D97-AF65-F5344CB8AC3E}">
        <p14:creationId xmlns:p14="http://schemas.microsoft.com/office/powerpoint/2010/main" val="145258365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159592" y="1264408"/>
            <a:ext cx="4759692" cy="1720987"/>
          </a:xfrm>
        </p:spPr>
        <p:txBody>
          <a:bodyPr>
            <a:normAutofit/>
          </a:bodyPr>
          <a:lstStyle/>
          <a:p>
            <a:r>
              <a:rPr lang="en-US" dirty="0">
                <a:latin typeface="Arial"/>
                <a:cs typeface="Arial"/>
              </a:rPr>
              <a:t>Kids Say Yes to Fruits and Veggies: Tips for More Fun and Fewer Fights</a:t>
            </a:r>
          </a:p>
        </p:txBody>
      </p:sp>
      <p:sp>
        <p:nvSpPr>
          <p:cNvPr id="3" name="Subtitle 2"/>
          <p:cNvSpPr>
            <a:spLocks noGrp="1"/>
          </p:cNvSpPr>
          <p:nvPr>
            <p:ph type="subTitle" idx="1"/>
          </p:nvPr>
        </p:nvSpPr>
        <p:spPr/>
        <p:txBody>
          <a:bodyPr vert="horz" lIns="91440" tIns="45720" rIns="91440" bIns="45720" rtlCol="0" anchor="t">
            <a:normAutofit/>
          </a:bodyPr>
          <a:lstStyle/>
          <a:p>
            <a:r>
              <a:rPr lang="en-US" dirty="0">
                <a:solidFill>
                  <a:srgbClr val="414141"/>
                </a:solidFill>
                <a:latin typeface="Arial"/>
                <a:cs typeface="Arial"/>
              </a:rPr>
              <a:t>Coordinator Name</a:t>
            </a:r>
            <a:endParaRPr lang="en-US" dirty="0">
              <a:solidFill>
                <a:srgbClr val="414141"/>
              </a:solidFill>
            </a:endParaRPr>
          </a:p>
        </p:txBody>
      </p:sp>
      <p:sp>
        <p:nvSpPr>
          <p:cNvPr id="4" name="Text Placeholder 3"/>
          <p:cNvSpPr>
            <a:spLocks noGrp="1"/>
          </p:cNvSpPr>
          <p:nvPr>
            <p:ph type="body" sz="quarter" idx="10"/>
          </p:nvPr>
        </p:nvSpPr>
        <p:spPr>
          <a:xfrm>
            <a:off x="7245856" y="4850316"/>
            <a:ext cx="3452813" cy="458212"/>
          </a:xfrm>
        </p:spPr>
        <p:txBody>
          <a:bodyPr>
            <a:normAutofit/>
          </a:bodyPr>
          <a:lstStyle/>
          <a:p>
            <a:endParaRPr lang="en-US" dirty="0"/>
          </a:p>
        </p:txBody>
      </p:sp>
    </p:spTree>
    <p:extLst>
      <p:ext uri="{BB962C8B-B14F-4D97-AF65-F5344CB8AC3E}">
        <p14:creationId xmlns:p14="http://schemas.microsoft.com/office/powerpoint/2010/main" val="223781185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F3A642AA-F79A-4760-8EFF-B58B8CE6E32A}"/>
              </a:ext>
            </a:extLst>
          </p:cNvPr>
          <p:cNvSpPr>
            <a:spLocks noGrp="1"/>
          </p:cNvSpPr>
          <p:nvPr>
            <p:ph type="title"/>
          </p:nvPr>
        </p:nvSpPr>
        <p:spPr/>
        <p:txBody>
          <a:bodyPr/>
          <a:lstStyle/>
          <a:p>
            <a:r>
              <a:rPr lang="en-US" dirty="0"/>
              <a:t>Welcome!</a:t>
            </a:r>
          </a:p>
        </p:txBody>
      </p:sp>
      <p:sp>
        <p:nvSpPr>
          <p:cNvPr id="6" name="Text Placeholder 5">
            <a:extLst>
              <a:ext uri="{FF2B5EF4-FFF2-40B4-BE49-F238E27FC236}">
                <a16:creationId xmlns:a16="http://schemas.microsoft.com/office/drawing/2014/main" id="{2603BA69-69E7-492E-A0E9-E52E2D5CF123}"/>
              </a:ext>
            </a:extLst>
          </p:cNvPr>
          <p:cNvSpPr>
            <a:spLocks noGrp="1"/>
          </p:cNvSpPr>
          <p:nvPr>
            <p:ph type="body" sz="quarter" idx="13"/>
          </p:nvPr>
        </p:nvSpPr>
        <p:spPr>
          <a:xfrm>
            <a:off x="1716881" y="2028826"/>
            <a:ext cx="8758238" cy="2971800"/>
          </a:xfrm>
        </p:spPr>
        <p:txBody>
          <a:bodyPr vert="horz" lIns="91440" tIns="45720" rIns="91440" bIns="45720" rtlCol="0" anchor="t">
            <a:normAutofit/>
          </a:bodyPr>
          <a:lstStyle/>
          <a:p>
            <a:pPr marL="285750" indent="-285750">
              <a:lnSpc>
                <a:spcPct val="100000"/>
              </a:lnSpc>
              <a:buFont typeface="Arial" panose="020B0604020202020204" pitchFamily="34" charset="0"/>
              <a:buChar char="•"/>
            </a:pPr>
            <a:r>
              <a:rPr lang="en-US" sz="1800" dirty="0">
                <a:solidFill>
                  <a:srgbClr val="414141"/>
                </a:solidFill>
                <a:latin typeface="Arial"/>
                <a:cs typeface="Arial"/>
              </a:rPr>
              <a:t>Introduction</a:t>
            </a:r>
          </a:p>
          <a:p>
            <a:pPr marL="285750" indent="-285750">
              <a:lnSpc>
                <a:spcPct val="100000"/>
              </a:lnSpc>
              <a:buFont typeface="Arial" panose="020B0604020202020204" pitchFamily="34" charset="0"/>
              <a:buChar char="•"/>
            </a:pPr>
            <a:r>
              <a:rPr lang="en-US" sz="1800" dirty="0">
                <a:solidFill>
                  <a:srgbClr val="414141"/>
                </a:solidFill>
                <a:latin typeface="Arial"/>
                <a:cs typeface="Arial"/>
              </a:rPr>
              <a:t>Expectations – please participate!</a:t>
            </a:r>
          </a:p>
          <a:p>
            <a:pPr marL="285750" indent="-285750">
              <a:lnSpc>
                <a:spcPct val="100000"/>
              </a:lnSpc>
              <a:buFont typeface="Arial" panose="020B0604020202020204" pitchFamily="34" charset="0"/>
              <a:buChar char="•"/>
            </a:pPr>
            <a:r>
              <a:rPr lang="en-US" sz="1800" dirty="0">
                <a:latin typeface="Arial"/>
                <a:cs typeface="Arial"/>
              </a:rPr>
              <a:t>Online Logistics </a:t>
            </a:r>
          </a:p>
          <a:p>
            <a:pPr marL="285750" indent="-285750">
              <a:lnSpc>
                <a:spcPct val="100000"/>
              </a:lnSpc>
              <a:buFont typeface="Arial" panose="020B0604020202020204" pitchFamily="34" charset="0"/>
              <a:buChar char="•"/>
            </a:pPr>
            <a:r>
              <a:rPr lang="en-US" sz="1800" dirty="0">
                <a:latin typeface="Arial"/>
                <a:cs typeface="Arial"/>
              </a:rPr>
              <a:t>Can you hear us?</a:t>
            </a:r>
          </a:p>
        </p:txBody>
      </p:sp>
    </p:spTree>
    <p:extLst>
      <p:ext uri="{BB962C8B-B14F-4D97-AF65-F5344CB8AC3E}">
        <p14:creationId xmlns:p14="http://schemas.microsoft.com/office/powerpoint/2010/main" val="377549768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9B4F144-A121-8149-8AFC-D74A8734CAC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048" y="35975"/>
            <a:ext cx="12188952" cy="6858000"/>
          </a:xfrm>
          <a:prstGeom prst="rect">
            <a:avLst/>
          </a:prstGeom>
        </p:spPr>
      </p:pic>
      <p:sp>
        <p:nvSpPr>
          <p:cNvPr id="4" name="Title 1">
            <a:extLst>
              <a:ext uri="{FF2B5EF4-FFF2-40B4-BE49-F238E27FC236}">
                <a16:creationId xmlns:a16="http://schemas.microsoft.com/office/drawing/2014/main" id="{F20F40D0-817B-BE44-B4F0-B92823529CCD}"/>
              </a:ext>
            </a:extLst>
          </p:cNvPr>
          <p:cNvSpPr txBox="1">
            <a:spLocks/>
          </p:cNvSpPr>
          <p:nvPr/>
        </p:nvSpPr>
        <p:spPr>
          <a:xfrm>
            <a:off x="7159592" y="1264408"/>
            <a:ext cx="4027521" cy="849736"/>
          </a:xfrm>
          <a:prstGeom prst="rect">
            <a:avLst/>
          </a:prstGeom>
        </p:spPr>
        <p:txBody>
          <a:bodyPr anchor="t">
            <a:normAutofit/>
          </a:bodyPr>
          <a:lstStyle>
            <a:lvl1pPr algn="l" defTabSz="914400" rtl="0" eaLnBrk="1" latinLnBrk="0" hangingPunct="1">
              <a:lnSpc>
                <a:spcPct val="100000"/>
              </a:lnSpc>
              <a:spcBef>
                <a:spcPct val="0"/>
              </a:spcBef>
              <a:buNone/>
              <a:defRPr sz="2800" b="1" kern="1200">
                <a:solidFill>
                  <a:schemeClr val="accent1"/>
                </a:solidFill>
                <a:latin typeface="Arial" charset="0"/>
                <a:ea typeface="Arial" charset="0"/>
                <a:cs typeface="Arial" charset="0"/>
              </a:defRPr>
            </a:lvl1pPr>
          </a:lstStyle>
          <a:p>
            <a:r>
              <a:rPr lang="en-US" b="0" dirty="0">
                <a:latin typeface="Arial"/>
                <a:cs typeface="Arial"/>
              </a:rPr>
              <a:t>What we will do today</a:t>
            </a:r>
          </a:p>
        </p:txBody>
      </p:sp>
      <p:sp>
        <p:nvSpPr>
          <p:cNvPr id="5" name="Subtitle 2">
            <a:extLst>
              <a:ext uri="{FF2B5EF4-FFF2-40B4-BE49-F238E27FC236}">
                <a16:creationId xmlns:a16="http://schemas.microsoft.com/office/drawing/2014/main" id="{A0F9BACE-07E6-DD47-9A92-70E27322E640}"/>
              </a:ext>
            </a:extLst>
          </p:cNvPr>
          <p:cNvSpPr txBox="1">
            <a:spLocks/>
          </p:cNvSpPr>
          <p:nvPr/>
        </p:nvSpPr>
        <p:spPr>
          <a:xfrm>
            <a:off x="7159593" y="2517555"/>
            <a:ext cx="4326554" cy="3819077"/>
          </a:xfrm>
          <a:prstGeom prst="rect">
            <a:avLst/>
          </a:prstGeom>
        </p:spPr>
        <p:txBody>
          <a:bodyPr anchor="t">
            <a:normAutofit fontScale="92500" lnSpcReduction="10000"/>
          </a:bodyPr>
          <a:lstStyle>
            <a:lvl1pPr marL="0" indent="0" algn="l" defTabSz="914400" rtl="0" eaLnBrk="1" latinLnBrk="0" hangingPunct="1">
              <a:lnSpc>
                <a:spcPct val="100000"/>
              </a:lnSpc>
              <a:spcBef>
                <a:spcPts val="0"/>
              </a:spcBef>
              <a:spcAft>
                <a:spcPts val="1000"/>
              </a:spcAft>
              <a:buFont typeface="Arial"/>
              <a:buNone/>
              <a:defRPr sz="1800" kern="1200">
                <a:solidFill>
                  <a:schemeClr val="accent3"/>
                </a:solidFill>
                <a:latin typeface="Arial" charset="0"/>
                <a:ea typeface="Arial" charset="0"/>
                <a:cs typeface="Arial" charset="0"/>
              </a:defRPr>
            </a:lvl1pPr>
            <a:lvl2pPr marL="457200" indent="0" algn="ctr"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2pPr>
            <a:lvl3pPr marL="914400" indent="0" algn="ctr"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3pPr>
            <a:lvl4pPr marL="13716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4pPr>
            <a:lvl5pPr marL="18288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5pPr>
            <a:lvl6pPr marL="22860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9pPr>
          </a:lstStyle>
          <a:p>
            <a:pPr marL="342900" marR="0" lvl="0" indent="-342900">
              <a:spcBef>
                <a:spcPts val="755"/>
              </a:spcBef>
              <a:spcAft>
                <a:spcPts val="0"/>
              </a:spcAft>
              <a:buSzPts val="1100"/>
              <a:buFont typeface="Wingdings" panose="05000000000000000000" pitchFamily="2" charset="2"/>
              <a:buChar char=""/>
              <a:tabLst>
                <a:tab pos="381000" algn="l"/>
              </a:tabLst>
            </a:pP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Demonstrate</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meals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snacks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that</a:t>
            </a:r>
            <a:r>
              <a:rPr lang="en-US" sz="2200" spc="-2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help</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kids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eat</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more</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fruits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vegetables.</a:t>
            </a:r>
            <a:endParaRPr lang="en-US" sz="30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endParaRPr>
          </a:p>
          <a:p>
            <a:pPr marL="342900" marR="0" lvl="0" indent="-342900">
              <a:spcBef>
                <a:spcPts val="190"/>
              </a:spcBef>
              <a:spcAft>
                <a:spcPts val="0"/>
              </a:spcAft>
              <a:buSzPts val="1100"/>
              <a:buFont typeface="Wingdings" panose="05000000000000000000" pitchFamily="2" charset="2"/>
              <a:buChar char=""/>
              <a:tabLst>
                <a:tab pos="381635" algn="l"/>
              </a:tabLst>
            </a:pP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Discuss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pros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cons</a:t>
            </a:r>
            <a:r>
              <a:rPr lang="en-US" sz="2200" spc="-2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of</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using</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different</a:t>
            </a:r>
            <a:r>
              <a:rPr lang="en-US" sz="2200" spc="-2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forms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of</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fruits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vegetables.</a:t>
            </a:r>
            <a:endParaRPr lang="en-US" sz="30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endParaRPr>
          </a:p>
          <a:p>
            <a:pPr marL="342900" marR="0" lvl="0" indent="-342900">
              <a:spcBef>
                <a:spcPts val="205"/>
              </a:spcBef>
              <a:spcAft>
                <a:spcPts val="0"/>
              </a:spcAft>
              <a:buSzPts val="1100"/>
              <a:buFont typeface="Wingdings" panose="05000000000000000000" pitchFamily="2" charset="2"/>
              <a:buChar char=""/>
              <a:tabLst>
                <a:tab pos="381635" algn="l"/>
              </a:tabLst>
            </a:pP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Discuss</a:t>
            </a:r>
            <a:r>
              <a:rPr lang="en-US" sz="2200" spc="-4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ways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to</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save</a:t>
            </a:r>
            <a:r>
              <a:rPr lang="en-US" sz="2200" spc="-4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time</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preparing</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fruits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spc="-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vegetables.</a:t>
            </a:r>
            <a:endParaRPr lang="en-US" sz="30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endParaRPr>
          </a:p>
          <a:p>
            <a:pPr marL="342900" marR="0" lvl="0" indent="-342900">
              <a:spcBef>
                <a:spcPts val="205"/>
              </a:spcBef>
              <a:spcAft>
                <a:spcPts val="0"/>
              </a:spcAft>
              <a:buSzPts val="1100"/>
              <a:buFont typeface="Wingdings" panose="05000000000000000000" pitchFamily="2" charset="2"/>
              <a:buChar char=""/>
              <a:tabLst>
                <a:tab pos="381635" algn="l"/>
              </a:tabLst>
            </a:pP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Share</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ideas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for</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helping</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kids</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enjoy</a:t>
            </a:r>
            <a:r>
              <a:rPr lang="en-US" sz="2200" spc="-4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more</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fruits</a:t>
            </a:r>
            <a:r>
              <a:rPr lang="en-US" sz="2200" spc="-3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and</a:t>
            </a:r>
            <a:r>
              <a:rPr lang="en-US" sz="2200" spc="-35"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 </a:t>
            </a:r>
            <a:r>
              <a:rPr lang="en-US" sz="22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rPr>
              <a:t>vegetables.</a:t>
            </a:r>
            <a:endParaRPr lang="en-US" sz="3000" dirty="0">
              <a:solidFill>
                <a:schemeClr val="tx1"/>
              </a:solidFill>
              <a:latin typeface="Century Gothic" panose="020B0502020202020204" pitchFamily="34" charset="0"/>
              <a:ea typeface="Wingdings" panose="05000000000000000000" pitchFamily="2" charset="2"/>
              <a:cs typeface="Times New Roman" panose="02020603050405020304" pitchFamily="18" charset="0"/>
            </a:endParaRPr>
          </a:p>
          <a:p>
            <a:endParaRPr lang="en-US" dirty="0"/>
          </a:p>
        </p:txBody>
      </p:sp>
    </p:spTree>
    <p:extLst>
      <p:ext uri="{BB962C8B-B14F-4D97-AF65-F5344CB8AC3E}">
        <p14:creationId xmlns:p14="http://schemas.microsoft.com/office/powerpoint/2010/main" val="315348635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3CFE6E-D80E-406B-AEAF-C8F7EB13610F}"/>
              </a:ext>
            </a:extLst>
          </p:cNvPr>
          <p:cNvSpPr>
            <a:spLocks noGrp="1"/>
          </p:cNvSpPr>
          <p:nvPr>
            <p:ph type="title"/>
          </p:nvPr>
        </p:nvSpPr>
        <p:spPr>
          <a:xfrm>
            <a:off x="2483167" y="900748"/>
            <a:ext cx="7970520" cy="4280852"/>
          </a:xfrm>
        </p:spPr>
        <p:txBody>
          <a:bodyPr>
            <a:normAutofit/>
          </a:bodyPr>
          <a:lstStyle/>
          <a:p>
            <a:r>
              <a:rPr lang="en-US" dirty="0"/>
              <a:t>PICK ONE or TWO of the Recipes in the Slides OR Pick your OWN </a:t>
            </a:r>
          </a:p>
        </p:txBody>
      </p:sp>
      <p:sp>
        <p:nvSpPr>
          <p:cNvPr id="3" name="Slide Number Placeholder 2">
            <a:extLst>
              <a:ext uri="{FF2B5EF4-FFF2-40B4-BE49-F238E27FC236}">
                <a16:creationId xmlns:a16="http://schemas.microsoft.com/office/drawing/2014/main" id="{176BDAF5-5473-4680-9F0C-75DFEB5FDCFE}"/>
              </a:ext>
            </a:extLst>
          </p:cNvPr>
          <p:cNvSpPr>
            <a:spLocks noGrp="1"/>
          </p:cNvSpPr>
          <p:nvPr>
            <p:ph type="sldNum" sz="quarter" idx="12"/>
          </p:nvPr>
        </p:nvSpPr>
        <p:spPr/>
        <p:txBody>
          <a:bodyPr/>
          <a:lstStyle/>
          <a:p>
            <a:fld id="{17DF4567-1C0D-564E-BA68-9AF622E7948C}" type="slidenum">
              <a:rPr lang="en-US" smtClean="0"/>
              <a:t>5</a:t>
            </a:fld>
            <a:endParaRPr lang="en-US" dirty="0"/>
          </a:p>
        </p:txBody>
      </p:sp>
    </p:spTree>
    <p:extLst>
      <p:ext uri="{BB962C8B-B14F-4D97-AF65-F5344CB8AC3E}">
        <p14:creationId xmlns:p14="http://schemas.microsoft.com/office/powerpoint/2010/main" val="195015993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2AD1D4-C7C3-42F1-9896-3EA029EA5E0D}"/>
              </a:ext>
            </a:extLst>
          </p:cNvPr>
          <p:cNvSpPr>
            <a:spLocks noGrp="1"/>
          </p:cNvSpPr>
          <p:nvPr>
            <p:ph type="title"/>
          </p:nvPr>
        </p:nvSpPr>
        <p:spPr/>
        <p:txBody>
          <a:bodyPr/>
          <a:lstStyle/>
          <a:p>
            <a:r>
              <a:rPr lang="en-US" dirty="0"/>
              <a:t>Fall Vegetable Salad</a:t>
            </a:r>
          </a:p>
        </p:txBody>
      </p:sp>
      <p:sp>
        <p:nvSpPr>
          <p:cNvPr id="3" name="Slide Number Placeholder 2">
            <a:extLst>
              <a:ext uri="{FF2B5EF4-FFF2-40B4-BE49-F238E27FC236}">
                <a16:creationId xmlns:a16="http://schemas.microsoft.com/office/drawing/2014/main" id="{8681953C-0772-46D1-8746-CD7F5BF93332}"/>
              </a:ext>
            </a:extLst>
          </p:cNvPr>
          <p:cNvSpPr>
            <a:spLocks noGrp="1"/>
          </p:cNvSpPr>
          <p:nvPr>
            <p:ph type="sldNum" sz="quarter" idx="12"/>
          </p:nvPr>
        </p:nvSpPr>
        <p:spPr/>
        <p:txBody>
          <a:bodyPr/>
          <a:lstStyle/>
          <a:p>
            <a:fld id="{17DF4567-1C0D-564E-BA68-9AF622E7948C}" type="slidenum">
              <a:rPr lang="en-US" smtClean="0"/>
              <a:t>6</a:t>
            </a:fld>
            <a:endParaRPr lang="en-US" dirty="0"/>
          </a:p>
        </p:txBody>
      </p:sp>
      <p:pic>
        <p:nvPicPr>
          <p:cNvPr id="5" name="Picture 4">
            <a:extLst>
              <a:ext uri="{FF2B5EF4-FFF2-40B4-BE49-F238E27FC236}">
                <a16:creationId xmlns:a16="http://schemas.microsoft.com/office/drawing/2014/main" id="{CD97D8A5-0DA5-4E77-8357-19E21AB00F3B}"/>
              </a:ext>
            </a:extLst>
          </p:cNvPr>
          <p:cNvPicPr>
            <a:picLocks noChangeAspect="1"/>
          </p:cNvPicPr>
          <p:nvPr/>
        </p:nvPicPr>
        <p:blipFill>
          <a:blip r:embed="rId3"/>
          <a:stretch>
            <a:fillRect/>
          </a:stretch>
        </p:blipFill>
        <p:spPr>
          <a:xfrm>
            <a:off x="2880360" y="1772034"/>
            <a:ext cx="7011352" cy="4669657"/>
          </a:xfrm>
          <a:prstGeom prst="rect">
            <a:avLst/>
          </a:prstGeom>
        </p:spPr>
      </p:pic>
    </p:spTree>
    <p:extLst>
      <p:ext uri="{BB962C8B-B14F-4D97-AF65-F5344CB8AC3E}">
        <p14:creationId xmlns:p14="http://schemas.microsoft.com/office/powerpoint/2010/main" val="13346320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3C90CB-D147-4F0E-A8EF-458990ABD83A}"/>
              </a:ext>
            </a:extLst>
          </p:cNvPr>
          <p:cNvSpPr>
            <a:spLocks noGrp="1"/>
          </p:cNvSpPr>
          <p:nvPr>
            <p:ph type="title"/>
          </p:nvPr>
        </p:nvSpPr>
        <p:spPr>
          <a:xfrm>
            <a:off x="1600200" y="730250"/>
            <a:ext cx="8758238" cy="941387"/>
          </a:xfrm>
        </p:spPr>
        <p:txBody>
          <a:bodyPr/>
          <a:lstStyle/>
          <a:p>
            <a:r>
              <a:rPr lang="en-US" dirty="0"/>
              <a:t>Pineapple Carrot Muffins</a:t>
            </a:r>
          </a:p>
        </p:txBody>
      </p:sp>
      <p:sp>
        <p:nvSpPr>
          <p:cNvPr id="3" name="Slide Number Placeholder 2">
            <a:extLst>
              <a:ext uri="{FF2B5EF4-FFF2-40B4-BE49-F238E27FC236}">
                <a16:creationId xmlns:a16="http://schemas.microsoft.com/office/drawing/2014/main" id="{CDBA57EF-8009-476A-9867-09A51EFCC11D}"/>
              </a:ext>
            </a:extLst>
          </p:cNvPr>
          <p:cNvSpPr>
            <a:spLocks noGrp="1"/>
          </p:cNvSpPr>
          <p:nvPr>
            <p:ph type="sldNum" sz="quarter" idx="12"/>
          </p:nvPr>
        </p:nvSpPr>
        <p:spPr/>
        <p:txBody>
          <a:bodyPr/>
          <a:lstStyle/>
          <a:p>
            <a:fld id="{17DF4567-1C0D-564E-BA68-9AF622E7948C}" type="slidenum">
              <a:rPr lang="en-US" smtClean="0"/>
              <a:t>7</a:t>
            </a:fld>
            <a:endParaRPr lang="en-US" dirty="0"/>
          </a:p>
        </p:txBody>
      </p:sp>
      <p:pic>
        <p:nvPicPr>
          <p:cNvPr id="5" name="Online Media 4">
            <a:hlinkClick r:id="" action="ppaction://media"/>
            <a:extLst>
              <a:ext uri="{FF2B5EF4-FFF2-40B4-BE49-F238E27FC236}">
                <a16:creationId xmlns:a16="http://schemas.microsoft.com/office/drawing/2014/main" id="{54E39456-8434-4295-A521-FD129111B1B0}"/>
              </a:ext>
            </a:extLst>
          </p:cNvPr>
          <p:cNvPicPr>
            <a:picLocks noRot="1" noChangeAspect="1"/>
          </p:cNvPicPr>
          <p:nvPr>
            <a:videoFile r:link="rId1"/>
          </p:nvPr>
        </p:nvPicPr>
        <p:blipFill>
          <a:blip r:embed="rId4"/>
          <a:stretch>
            <a:fillRect/>
          </a:stretch>
        </p:blipFill>
        <p:spPr>
          <a:xfrm>
            <a:off x="2135011" y="1671637"/>
            <a:ext cx="7921978" cy="4456113"/>
          </a:xfrm>
          <a:prstGeom prst="rect">
            <a:avLst/>
          </a:prstGeom>
        </p:spPr>
      </p:pic>
    </p:spTree>
    <p:extLst>
      <p:ext uri="{BB962C8B-B14F-4D97-AF65-F5344CB8AC3E}">
        <p14:creationId xmlns:p14="http://schemas.microsoft.com/office/powerpoint/2010/main" val="105289156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3C90CB-D147-4F0E-A8EF-458990ABD83A}"/>
              </a:ext>
            </a:extLst>
          </p:cNvPr>
          <p:cNvSpPr>
            <a:spLocks noGrp="1"/>
          </p:cNvSpPr>
          <p:nvPr>
            <p:ph type="title"/>
          </p:nvPr>
        </p:nvSpPr>
        <p:spPr/>
        <p:txBody>
          <a:bodyPr/>
          <a:lstStyle/>
          <a:p>
            <a:r>
              <a:rPr lang="en-US" dirty="0"/>
              <a:t>Tips for Making Fruit and Veggies Snacks for Kids</a:t>
            </a:r>
          </a:p>
        </p:txBody>
      </p:sp>
      <p:sp>
        <p:nvSpPr>
          <p:cNvPr id="3" name="Slide Number Placeholder 2">
            <a:extLst>
              <a:ext uri="{FF2B5EF4-FFF2-40B4-BE49-F238E27FC236}">
                <a16:creationId xmlns:a16="http://schemas.microsoft.com/office/drawing/2014/main" id="{CDBA57EF-8009-476A-9867-09A51EFCC11D}"/>
              </a:ext>
            </a:extLst>
          </p:cNvPr>
          <p:cNvSpPr>
            <a:spLocks noGrp="1"/>
          </p:cNvSpPr>
          <p:nvPr>
            <p:ph type="sldNum" sz="quarter" idx="12"/>
          </p:nvPr>
        </p:nvSpPr>
        <p:spPr/>
        <p:txBody>
          <a:bodyPr/>
          <a:lstStyle/>
          <a:p>
            <a:fld id="{17DF4567-1C0D-564E-BA68-9AF622E7948C}" type="slidenum">
              <a:rPr lang="en-US" smtClean="0"/>
              <a:t>8</a:t>
            </a:fld>
            <a:endParaRPr lang="en-US" dirty="0"/>
          </a:p>
        </p:txBody>
      </p:sp>
      <p:pic>
        <p:nvPicPr>
          <p:cNvPr id="5" name="Online Media 4">
            <a:hlinkClick r:id="" action="ppaction://media"/>
            <a:extLst>
              <a:ext uri="{FF2B5EF4-FFF2-40B4-BE49-F238E27FC236}">
                <a16:creationId xmlns:a16="http://schemas.microsoft.com/office/drawing/2014/main" id="{41B2E642-6573-4840-AF3B-1BCA423158D3}"/>
              </a:ext>
            </a:extLst>
          </p:cNvPr>
          <p:cNvPicPr>
            <a:picLocks noRot="1" noChangeAspect="1"/>
          </p:cNvPicPr>
          <p:nvPr>
            <a:videoFile r:link="rId1"/>
          </p:nvPr>
        </p:nvPicPr>
        <p:blipFill>
          <a:blip r:embed="rId4"/>
          <a:stretch>
            <a:fillRect/>
          </a:stretch>
        </p:blipFill>
        <p:spPr>
          <a:xfrm>
            <a:off x="2682240" y="1857375"/>
            <a:ext cx="7261577" cy="4084637"/>
          </a:xfrm>
          <a:prstGeom prst="rect">
            <a:avLst/>
          </a:prstGeom>
        </p:spPr>
      </p:pic>
    </p:spTree>
    <p:extLst>
      <p:ext uri="{BB962C8B-B14F-4D97-AF65-F5344CB8AC3E}">
        <p14:creationId xmlns:p14="http://schemas.microsoft.com/office/powerpoint/2010/main" val="291674590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3C90CB-D147-4F0E-A8EF-458990ABD83A}"/>
              </a:ext>
            </a:extLst>
          </p:cNvPr>
          <p:cNvSpPr>
            <a:spLocks noGrp="1"/>
          </p:cNvSpPr>
          <p:nvPr>
            <p:ph type="title"/>
          </p:nvPr>
        </p:nvSpPr>
        <p:spPr/>
        <p:txBody>
          <a:bodyPr/>
          <a:lstStyle/>
          <a:p>
            <a:r>
              <a:rPr lang="en-US" dirty="0"/>
              <a:t>Squash 3 Ways</a:t>
            </a:r>
          </a:p>
        </p:txBody>
      </p:sp>
      <p:sp>
        <p:nvSpPr>
          <p:cNvPr id="3" name="Slide Number Placeholder 2">
            <a:extLst>
              <a:ext uri="{FF2B5EF4-FFF2-40B4-BE49-F238E27FC236}">
                <a16:creationId xmlns:a16="http://schemas.microsoft.com/office/drawing/2014/main" id="{CDBA57EF-8009-476A-9867-09A51EFCC11D}"/>
              </a:ext>
            </a:extLst>
          </p:cNvPr>
          <p:cNvSpPr>
            <a:spLocks noGrp="1"/>
          </p:cNvSpPr>
          <p:nvPr>
            <p:ph type="sldNum" sz="quarter" idx="12"/>
          </p:nvPr>
        </p:nvSpPr>
        <p:spPr/>
        <p:txBody>
          <a:bodyPr/>
          <a:lstStyle/>
          <a:p>
            <a:fld id="{17DF4567-1C0D-564E-BA68-9AF622E7948C}" type="slidenum">
              <a:rPr lang="en-US" smtClean="0"/>
              <a:t>9</a:t>
            </a:fld>
            <a:endParaRPr lang="en-US" dirty="0"/>
          </a:p>
        </p:txBody>
      </p:sp>
      <p:pic>
        <p:nvPicPr>
          <p:cNvPr id="4" name="Online Media 3">
            <a:hlinkClick r:id="" action="ppaction://media"/>
            <a:extLst>
              <a:ext uri="{FF2B5EF4-FFF2-40B4-BE49-F238E27FC236}">
                <a16:creationId xmlns:a16="http://schemas.microsoft.com/office/drawing/2014/main" id="{878A840D-BC65-4888-86B7-47251FC3AC50}"/>
              </a:ext>
            </a:extLst>
          </p:cNvPr>
          <p:cNvPicPr>
            <a:picLocks noRot="1" noChangeAspect="1"/>
          </p:cNvPicPr>
          <p:nvPr>
            <a:videoFile r:link="rId1"/>
          </p:nvPr>
        </p:nvPicPr>
        <p:blipFill>
          <a:blip r:embed="rId4"/>
          <a:stretch>
            <a:fillRect/>
          </a:stretch>
        </p:blipFill>
        <p:spPr>
          <a:xfrm>
            <a:off x="2865120" y="1857375"/>
            <a:ext cx="6461760" cy="3634740"/>
          </a:xfrm>
          <a:prstGeom prst="rect">
            <a:avLst/>
          </a:prstGeom>
        </p:spPr>
      </p:pic>
    </p:spTree>
    <p:extLst>
      <p:ext uri="{BB962C8B-B14F-4D97-AF65-F5344CB8AC3E}">
        <p14:creationId xmlns:p14="http://schemas.microsoft.com/office/powerpoint/2010/main" val="41521999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3C90CB-D147-4F0E-A8EF-458990ABD83A}"/>
              </a:ext>
            </a:extLst>
          </p:cNvPr>
          <p:cNvSpPr>
            <a:spLocks noGrp="1"/>
          </p:cNvSpPr>
          <p:nvPr>
            <p:ph type="title"/>
          </p:nvPr>
        </p:nvSpPr>
        <p:spPr/>
        <p:txBody>
          <a:bodyPr/>
          <a:lstStyle/>
          <a:p>
            <a:r>
              <a:rPr lang="en-US" dirty="0"/>
              <a:t>Carrots 3 Ways</a:t>
            </a:r>
          </a:p>
        </p:txBody>
      </p:sp>
      <p:sp>
        <p:nvSpPr>
          <p:cNvPr id="3" name="Slide Number Placeholder 2">
            <a:extLst>
              <a:ext uri="{FF2B5EF4-FFF2-40B4-BE49-F238E27FC236}">
                <a16:creationId xmlns:a16="http://schemas.microsoft.com/office/drawing/2014/main" id="{CDBA57EF-8009-476A-9867-09A51EFCC11D}"/>
              </a:ext>
            </a:extLst>
          </p:cNvPr>
          <p:cNvSpPr>
            <a:spLocks noGrp="1"/>
          </p:cNvSpPr>
          <p:nvPr>
            <p:ph type="sldNum" sz="quarter" idx="12"/>
          </p:nvPr>
        </p:nvSpPr>
        <p:spPr/>
        <p:txBody>
          <a:bodyPr/>
          <a:lstStyle/>
          <a:p>
            <a:fld id="{17DF4567-1C0D-564E-BA68-9AF622E7948C}" type="slidenum">
              <a:rPr lang="en-US" smtClean="0"/>
              <a:t>10</a:t>
            </a:fld>
            <a:endParaRPr lang="en-US" dirty="0"/>
          </a:p>
        </p:txBody>
      </p:sp>
      <p:pic>
        <p:nvPicPr>
          <p:cNvPr id="5" name="Online Media 4">
            <a:hlinkClick r:id="" action="ppaction://media"/>
            <a:extLst>
              <a:ext uri="{FF2B5EF4-FFF2-40B4-BE49-F238E27FC236}">
                <a16:creationId xmlns:a16="http://schemas.microsoft.com/office/drawing/2014/main" id="{8C4C6E46-1F59-4015-8E68-41EB270BE698}"/>
              </a:ext>
            </a:extLst>
          </p:cNvPr>
          <p:cNvPicPr>
            <a:picLocks noRot="1" noChangeAspect="1"/>
          </p:cNvPicPr>
          <p:nvPr>
            <a:videoFile r:link="rId1"/>
          </p:nvPr>
        </p:nvPicPr>
        <p:blipFill>
          <a:blip r:embed="rId4"/>
          <a:stretch>
            <a:fillRect/>
          </a:stretch>
        </p:blipFill>
        <p:spPr>
          <a:xfrm>
            <a:off x="2701607" y="1857375"/>
            <a:ext cx="7047653" cy="3964305"/>
          </a:xfrm>
          <a:prstGeom prst="rect">
            <a:avLst/>
          </a:prstGeom>
        </p:spPr>
      </p:pic>
    </p:spTree>
    <p:extLst>
      <p:ext uri="{BB962C8B-B14F-4D97-AF65-F5344CB8AC3E}">
        <p14:creationId xmlns:p14="http://schemas.microsoft.com/office/powerpoint/2010/main" val="193599737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63C90CB-D147-4F0E-A8EF-458990ABD83A}"/>
              </a:ext>
            </a:extLst>
          </p:cNvPr>
          <p:cNvSpPr>
            <a:spLocks noGrp="1"/>
          </p:cNvSpPr>
          <p:nvPr>
            <p:ph type="title"/>
          </p:nvPr>
        </p:nvSpPr>
        <p:spPr/>
        <p:txBody>
          <a:bodyPr/>
          <a:lstStyle/>
          <a:p>
            <a:r>
              <a:rPr lang="en-US" dirty="0"/>
              <a:t>Broccoli 3 Ways</a:t>
            </a:r>
          </a:p>
        </p:txBody>
      </p:sp>
      <p:sp>
        <p:nvSpPr>
          <p:cNvPr id="3" name="Slide Number Placeholder 2">
            <a:extLst>
              <a:ext uri="{FF2B5EF4-FFF2-40B4-BE49-F238E27FC236}">
                <a16:creationId xmlns:a16="http://schemas.microsoft.com/office/drawing/2014/main" id="{CDBA57EF-8009-476A-9867-09A51EFCC11D}"/>
              </a:ext>
            </a:extLst>
          </p:cNvPr>
          <p:cNvSpPr>
            <a:spLocks noGrp="1"/>
          </p:cNvSpPr>
          <p:nvPr>
            <p:ph type="sldNum" sz="quarter" idx="12"/>
          </p:nvPr>
        </p:nvSpPr>
        <p:spPr/>
        <p:txBody>
          <a:bodyPr/>
          <a:lstStyle/>
          <a:p>
            <a:fld id="{17DF4567-1C0D-564E-BA68-9AF622E7948C}" type="slidenum">
              <a:rPr lang="en-US" smtClean="0"/>
              <a:t>11</a:t>
            </a:fld>
            <a:endParaRPr lang="en-US" dirty="0"/>
          </a:p>
        </p:txBody>
      </p:sp>
      <p:pic>
        <p:nvPicPr>
          <p:cNvPr id="4" name="Online Media 3">
            <a:hlinkClick r:id="" action="ppaction://media"/>
            <a:extLst>
              <a:ext uri="{FF2B5EF4-FFF2-40B4-BE49-F238E27FC236}">
                <a16:creationId xmlns:a16="http://schemas.microsoft.com/office/drawing/2014/main" id="{346C32AC-6A8E-4CCE-8315-A4104467A318}"/>
              </a:ext>
            </a:extLst>
          </p:cNvPr>
          <p:cNvPicPr>
            <a:picLocks noRot="1" noChangeAspect="1"/>
          </p:cNvPicPr>
          <p:nvPr>
            <a:videoFile r:link="rId1"/>
          </p:nvPr>
        </p:nvPicPr>
        <p:blipFill>
          <a:blip r:embed="rId4"/>
          <a:stretch>
            <a:fillRect/>
          </a:stretch>
        </p:blipFill>
        <p:spPr>
          <a:xfrm>
            <a:off x="2499360" y="1676400"/>
            <a:ext cx="7711440" cy="4337685"/>
          </a:xfrm>
          <a:prstGeom prst="rect">
            <a:avLst/>
          </a:prstGeom>
        </p:spPr>
      </p:pic>
    </p:spTree>
    <p:extLst>
      <p:ext uri="{BB962C8B-B14F-4D97-AF65-F5344CB8AC3E}">
        <p14:creationId xmlns:p14="http://schemas.microsoft.com/office/powerpoint/2010/main" val="328430601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7C8FD0-AE1F-467E-B6E0-467A49AEC252}"/>
              </a:ext>
            </a:extLst>
          </p:cNvPr>
          <p:cNvSpPr>
            <a:spLocks noGrp="1"/>
          </p:cNvSpPr>
          <p:nvPr>
            <p:ph type="title"/>
          </p:nvPr>
        </p:nvSpPr>
        <p:spPr/>
        <p:txBody>
          <a:bodyPr/>
          <a:lstStyle/>
          <a:p>
            <a:r>
              <a:rPr lang="en-US" dirty="0"/>
              <a:t>Yogurt Parfait </a:t>
            </a:r>
          </a:p>
        </p:txBody>
      </p:sp>
      <p:sp>
        <p:nvSpPr>
          <p:cNvPr id="3" name="Slide Number Placeholder 2">
            <a:extLst>
              <a:ext uri="{FF2B5EF4-FFF2-40B4-BE49-F238E27FC236}">
                <a16:creationId xmlns:a16="http://schemas.microsoft.com/office/drawing/2014/main" id="{23391029-0DBA-4DBE-BC13-34C8822DB8F2}"/>
              </a:ext>
            </a:extLst>
          </p:cNvPr>
          <p:cNvSpPr>
            <a:spLocks noGrp="1"/>
          </p:cNvSpPr>
          <p:nvPr>
            <p:ph type="sldNum" sz="quarter" idx="12"/>
          </p:nvPr>
        </p:nvSpPr>
        <p:spPr/>
        <p:txBody>
          <a:bodyPr/>
          <a:lstStyle/>
          <a:p>
            <a:fld id="{17DF4567-1C0D-564E-BA68-9AF622E7948C}" type="slidenum">
              <a:rPr lang="en-US" smtClean="0"/>
              <a:t>12</a:t>
            </a:fld>
            <a:endParaRPr lang="en-US" dirty="0"/>
          </a:p>
        </p:txBody>
      </p:sp>
      <p:sp>
        <p:nvSpPr>
          <p:cNvPr id="4" name="Text Placeholder 3">
            <a:extLst>
              <a:ext uri="{FF2B5EF4-FFF2-40B4-BE49-F238E27FC236}">
                <a16:creationId xmlns:a16="http://schemas.microsoft.com/office/drawing/2014/main" id="{A8BD5D95-536B-43BE-A144-5353E741BD9D}"/>
              </a:ext>
            </a:extLst>
          </p:cNvPr>
          <p:cNvSpPr>
            <a:spLocks noGrp="1"/>
          </p:cNvSpPr>
          <p:nvPr>
            <p:ph type="body" sz="quarter" idx="13"/>
          </p:nvPr>
        </p:nvSpPr>
        <p:spPr>
          <a:xfrm>
            <a:off x="3187158" y="3175787"/>
            <a:ext cx="6135914" cy="1919136"/>
          </a:xfrm>
        </p:spPr>
        <p:txBody>
          <a:bodyPr/>
          <a:lstStyle/>
          <a:p>
            <a:endParaRPr lang="en-US" dirty="0"/>
          </a:p>
        </p:txBody>
      </p:sp>
      <p:pic>
        <p:nvPicPr>
          <p:cNvPr id="1026" name="Picture 2" descr="http://cookingmatters.org/sites/default/files/recipes/Callaway_YogurtParfait.jpg">
            <a:extLst>
              <a:ext uri="{FF2B5EF4-FFF2-40B4-BE49-F238E27FC236}">
                <a16:creationId xmlns:a16="http://schemas.microsoft.com/office/drawing/2014/main" id="{8F58861E-C853-43FF-AFA6-4400C3B96F4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109914" y="2038352"/>
            <a:ext cx="6813233" cy="453770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1404289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014788" y="1771649"/>
            <a:ext cx="4162425" cy="1020319"/>
          </a:xfrm>
        </p:spPr>
        <p:txBody>
          <a:bodyPr>
            <a:normAutofit/>
          </a:bodyPr>
          <a:lstStyle/>
          <a:p>
            <a:r>
              <a:rPr lang="en-US" sz="2800" dirty="0">
                <a:latin typeface="Arial"/>
                <a:cs typeface="Arial"/>
              </a:rPr>
              <a:t>Please share:</a:t>
            </a:r>
            <a:endParaRPr lang="en-US" sz="2800" dirty="0"/>
          </a:p>
        </p:txBody>
      </p:sp>
      <p:sp>
        <p:nvSpPr>
          <p:cNvPr id="5" name="Content Placeholder 4"/>
          <p:cNvSpPr>
            <a:spLocks noGrp="1"/>
          </p:cNvSpPr>
          <p:nvPr>
            <p:ph sz="half" idx="1"/>
          </p:nvPr>
        </p:nvSpPr>
        <p:spPr>
          <a:xfrm>
            <a:off x="4513326" y="2791968"/>
            <a:ext cx="3162300" cy="3336116"/>
          </a:xfrm>
        </p:spPr>
        <p:txBody>
          <a:bodyPr vert="horz" lIns="91440" tIns="45720" rIns="91440" bIns="45720" rtlCol="0" anchor="t">
            <a:normAutofit/>
          </a:bodyPr>
          <a:lstStyle/>
          <a:p>
            <a:r>
              <a:rPr lang="en-US" sz="2800" i="1" dirty="0"/>
              <a:t> </a:t>
            </a:r>
            <a:endParaRPr lang="en-US" sz="2800" dirty="0"/>
          </a:p>
          <a:p>
            <a:r>
              <a:rPr lang="en-US" sz="2800" i="1" dirty="0"/>
              <a:t>What makes it hard to offer more fruits and vegetables as snacks?</a:t>
            </a:r>
            <a:endParaRPr lang="en-US" sz="2800" dirty="0"/>
          </a:p>
        </p:txBody>
      </p:sp>
      <p:sp>
        <p:nvSpPr>
          <p:cNvPr id="4" name="Slide Number Placeholder 3"/>
          <p:cNvSpPr>
            <a:spLocks noGrp="1"/>
          </p:cNvSpPr>
          <p:nvPr>
            <p:ph type="sldNum" sz="quarter" idx="4294967295"/>
          </p:nvPr>
        </p:nvSpPr>
        <p:spPr>
          <a:xfrm>
            <a:off x="9448800" y="6356350"/>
            <a:ext cx="2743200" cy="365125"/>
          </a:xfrm>
        </p:spPr>
        <p:txBody>
          <a:bodyPr/>
          <a:lstStyle/>
          <a:p>
            <a:fld id="{17DF4567-1C0D-564E-BA68-9AF622E7948C}" type="slidenum">
              <a:rPr lang="en-US" smtClean="0"/>
              <a:t>13</a:t>
            </a:fld>
            <a:endParaRPr lang="en-US" dirty="0"/>
          </a:p>
        </p:txBody>
      </p:sp>
    </p:spTree>
    <p:extLst>
      <p:ext uri="{BB962C8B-B14F-4D97-AF65-F5344CB8AC3E}">
        <p14:creationId xmlns:p14="http://schemas.microsoft.com/office/powerpoint/2010/main" val="227989417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a:extLst>
              <a:ext uri="{FF2B5EF4-FFF2-40B4-BE49-F238E27FC236}">
                <a16:creationId xmlns:a16="http://schemas.microsoft.com/office/drawing/2014/main" id="{932FCB2D-EF58-4817-BEFA-8710A73662EE}"/>
              </a:ext>
            </a:extLst>
          </p:cNvPr>
          <p:cNvSpPr>
            <a:spLocks noGrp="1"/>
          </p:cNvSpPr>
          <p:nvPr>
            <p:ph type="sldNum" sz="quarter" idx="12"/>
          </p:nvPr>
        </p:nvSpPr>
        <p:spPr/>
        <p:txBody>
          <a:bodyPr/>
          <a:lstStyle/>
          <a:p>
            <a:fld id="{17DF4567-1C0D-564E-BA68-9AF622E7948C}" type="slidenum">
              <a:rPr lang="en-US" smtClean="0"/>
              <a:t>14</a:t>
            </a:fld>
            <a:endParaRPr lang="en-US" dirty="0"/>
          </a:p>
        </p:txBody>
      </p:sp>
      <p:pic>
        <p:nvPicPr>
          <p:cNvPr id="5" name="Picture 4">
            <a:extLst>
              <a:ext uri="{FF2B5EF4-FFF2-40B4-BE49-F238E27FC236}">
                <a16:creationId xmlns:a16="http://schemas.microsoft.com/office/drawing/2014/main" id="{637A1CF9-1FBF-4E39-BA98-45E2C775A5F5}"/>
              </a:ext>
            </a:extLst>
          </p:cNvPr>
          <p:cNvPicPr>
            <a:picLocks noChangeAspect="1"/>
          </p:cNvPicPr>
          <p:nvPr/>
        </p:nvPicPr>
        <p:blipFill>
          <a:blip r:embed="rId3"/>
          <a:stretch>
            <a:fillRect/>
          </a:stretch>
        </p:blipFill>
        <p:spPr>
          <a:xfrm>
            <a:off x="1953053" y="182562"/>
            <a:ext cx="6295524" cy="6356350"/>
          </a:xfrm>
          <a:prstGeom prst="rect">
            <a:avLst/>
          </a:prstGeom>
          <a:ln>
            <a:noFill/>
          </a:ln>
          <a:effectLst>
            <a:outerShdw blurRad="190500" algn="tl" rotWithShape="0">
              <a:srgbClr val="000000">
                <a:alpha val="70000"/>
              </a:srgbClr>
            </a:outerShdw>
          </a:effectLst>
        </p:spPr>
      </p:pic>
      <p:sp>
        <p:nvSpPr>
          <p:cNvPr id="4" name="Text Placeholder 3">
            <a:extLst>
              <a:ext uri="{FF2B5EF4-FFF2-40B4-BE49-F238E27FC236}">
                <a16:creationId xmlns:a16="http://schemas.microsoft.com/office/drawing/2014/main" id="{F6C71212-F656-4358-BC4D-B9077FE7B316}"/>
              </a:ext>
            </a:extLst>
          </p:cNvPr>
          <p:cNvSpPr>
            <a:spLocks noGrp="1"/>
          </p:cNvSpPr>
          <p:nvPr>
            <p:ph type="body" sz="quarter" idx="13"/>
          </p:nvPr>
        </p:nvSpPr>
        <p:spPr>
          <a:xfrm>
            <a:off x="8791623" y="2168843"/>
            <a:ext cx="2894647" cy="2971800"/>
          </a:xfrm>
        </p:spPr>
        <p:txBody>
          <a:bodyPr>
            <a:normAutofit/>
          </a:bodyPr>
          <a:lstStyle/>
          <a:p>
            <a:r>
              <a:rPr lang="en-US" sz="2800" dirty="0"/>
              <a:t>What are some of the pros and cons of different forms of fruits and vegetables?</a:t>
            </a:r>
          </a:p>
        </p:txBody>
      </p:sp>
    </p:spTree>
    <p:extLst>
      <p:ext uri="{BB962C8B-B14F-4D97-AF65-F5344CB8AC3E}">
        <p14:creationId xmlns:p14="http://schemas.microsoft.com/office/powerpoint/2010/main" val="370268577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45F162-0B48-4A50-B00C-D51B1C52A176}"/>
              </a:ext>
            </a:extLst>
          </p:cNvPr>
          <p:cNvSpPr>
            <a:spLocks noGrp="1"/>
          </p:cNvSpPr>
          <p:nvPr>
            <p:ph type="title"/>
          </p:nvPr>
        </p:nvSpPr>
        <p:spPr/>
        <p:txBody>
          <a:bodyPr/>
          <a:lstStyle/>
          <a:p>
            <a:r>
              <a:rPr lang="en-US" dirty="0"/>
              <a:t>Fresh Frozen and Canned – OPTIONAL VIDEO </a:t>
            </a:r>
          </a:p>
        </p:txBody>
      </p:sp>
      <p:sp>
        <p:nvSpPr>
          <p:cNvPr id="3" name="Slide Number Placeholder 2">
            <a:extLst>
              <a:ext uri="{FF2B5EF4-FFF2-40B4-BE49-F238E27FC236}">
                <a16:creationId xmlns:a16="http://schemas.microsoft.com/office/drawing/2014/main" id="{7281518D-1DA1-4926-9786-E160773A5BA0}"/>
              </a:ext>
            </a:extLst>
          </p:cNvPr>
          <p:cNvSpPr>
            <a:spLocks noGrp="1"/>
          </p:cNvSpPr>
          <p:nvPr>
            <p:ph type="sldNum" sz="quarter" idx="12"/>
          </p:nvPr>
        </p:nvSpPr>
        <p:spPr/>
        <p:txBody>
          <a:bodyPr/>
          <a:lstStyle/>
          <a:p>
            <a:fld id="{17DF4567-1C0D-564E-BA68-9AF622E7948C}" type="slidenum">
              <a:rPr lang="en-US" smtClean="0"/>
              <a:t>15</a:t>
            </a:fld>
            <a:endParaRPr lang="en-US" dirty="0"/>
          </a:p>
        </p:txBody>
      </p:sp>
      <p:pic>
        <p:nvPicPr>
          <p:cNvPr id="9" name="Online Media 8">
            <a:hlinkClick r:id="" action="ppaction://media"/>
            <a:extLst>
              <a:ext uri="{FF2B5EF4-FFF2-40B4-BE49-F238E27FC236}">
                <a16:creationId xmlns:a16="http://schemas.microsoft.com/office/drawing/2014/main" id="{EFF7EFCF-D5E9-46C2-AF30-90AD886CAF38}"/>
              </a:ext>
            </a:extLst>
          </p:cNvPr>
          <p:cNvPicPr>
            <a:picLocks noRot="1" noChangeAspect="1"/>
          </p:cNvPicPr>
          <p:nvPr>
            <a:videoFile r:link="rId1"/>
          </p:nvPr>
        </p:nvPicPr>
        <p:blipFill>
          <a:blip r:embed="rId4"/>
          <a:stretch>
            <a:fillRect/>
          </a:stretch>
        </p:blipFill>
        <p:spPr>
          <a:xfrm>
            <a:off x="2743200" y="1857375"/>
            <a:ext cx="6970324" cy="3920807"/>
          </a:xfrm>
          <a:prstGeom prst="rect">
            <a:avLst/>
          </a:prstGeom>
        </p:spPr>
      </p:pic>
    </p:spTree>
    <p:extLst>
      <p:ext uri="{BB962C8B-B14F-4D97-AF65-F5344CB8AC3E}">
        <p14:creationId xmlns:p14="http://schemas.microsoft.com/office/powerpoint/2010/main" val="123760595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9CCD6574-71E3-4893-9DA1-8CE15B45FA95}"/>
              </a:ext>
            </a:extLst>
          </p:cNvPr>
          <p:cNvSpPr>
            <a:spLocks noGrp="1"/>
          </p:cNvSpPr>
          <p:nvPr>
            <p:ph type="title"/>
          </p:nvPr>
        </p:nvSpPr>
        <p:spPr/>
        <p:txBody>
          <a:bodyPr>
            <a:normAutofit/>
          </a:bodyPr>
          <a:lstStyle/>
          <a:p>
            <a:r>
              <a:rPr lang="en-US" dirty="0"/>
              <a:t>Please share:</a:t>
            </a:r>
          </a:p>
        </p:txBody>
      </p:sp>
      <p:sp>
        <p:nvSpPr>
          <p:cNvPr id="6" name="Text Placeholder 5">
            <a:extLst>
              <a:ext uri="{FF2B5EF4-FFF2-40B4-BE49-F238E27FC236}">
                <a16:creationId xmlns:a16="http://schemas.microsoft.com/office/drawing/2014/main" id="{DF64A2F2-D9D5-4A8A-B8EF-247ED05EE303}"/>
              </a:ext>
            </a:extLst>
          </p:cNvPr>
          <p:cNvSpPr>
            <a:spLocks noGrp="1"/>
          </p:cNvSpPr>
          <p:nvPr>
            <p:ph type="body" sz="quarter" idx="10"/>
          </p:nvPr>
        </p:nvSpPr>
        <p:spPr/>
        <p:txBody>
          <a:bodyPr>
            <a:normAutofit/>
          </a:bodyPr>
          <a:lstStyle/>
          <a:p>
            <a:r>
              <a:rPr lang="en-US" sz="2400" i="1" dirty="0"/>
              <a:t>What ideas do you have for different types of recipes, meals, or snacks best suited for either fresh, frozen, canned or dried fruits and vegetables?</a:t>
            </a:r>
            <a:r>
              <a:rPr lang="en-US" sz="2400" dirty="0"/>
              <a:t/>
            </a:r>
            <a:br>
              <a:rPr lang="en-US" sz="2400" dirty="0"/>
            </a:br>
            <a:endParaRPr lang="en-US" sz="2400" dirty="0"/>
          </a:p>
        </p:txBody>
      </p:sp>
    </p:spTree>
    <p:extLst>
      <p:ext uri="{BB962C8B-B14F-4D97-AF65-F5344CB8AC3E}">
        <p14:creationId xmlns:p14="http://schemas.microsoft.com/office/powerpoint/2010/main" val="200020582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Content Placeholder 4">
            <a:extLst>
              <a:ext uri="{FF2B5EF4-FFF2-40B4-BE49-F238E27FC236}">
                <a16:creationId xmlns:a16="http://schemas.microsoft.com/office/drawing/2014/main" id="{ECD272A1-26FE-42F3-9A28-1D464DDDC926}"/>
              </a:ext>
            </a:extLst>
          </p:cNvPr>
          <p:cNvSpPr>
            <a:spLocks noGrp="1"/>
          </p:cNvSpPr>
          <p:nvPr>
            <p:ph sz="half" idx="1"/>
          </p:nvPr>
        </p:nvSpPr>
        <p:spPr>
          <a:xfrm>
            <a:off x="7229475" y="1235242"/>
            <a:ext cx="4042382" cy="5422232"/>
          </a:xfrm>
        </p:spPr>
        <p:txBody>
          <a:bodyPr>
            <a:normAutofit/>
          </a:bodyPr>
          <a:lstStyle/>
          <a:p>
            <a:r>
              <a:rPr lang="en-US" sz="2000" i="1" dirty="0"/>
              <a:t>What does it mean to be a role model for your kids around fruits and veggies? </a:t>
            </a:r>
          </a:p>
          <a:p>
            <a:endParaRPr lang="en-US" sz="2000" i="1" dirty="0"/>
          </a:p>
          <a:p>
            <a:r>
              <a:rPr lang="en-US" sz="2000" i="1" dirty="0"/>
              <a:t>How are you doing this already? How might you be modeling unhelpful attitudes or behaviors towards fruits and veggies? </a:t>
            </a:r>
          </a:p>
          <a:p>
            <a:endParaRPr lang="en-US" sz="2000" i="1" dirty="0"/>
          </a:p>
          <a:p>
            <a:r>
              <a:rPr lang="en-US" sz="2000" i="1" dirty="0"/>
              <a:t>What’s one modeling behavio</a:t>
            </a:r>
            <a:r>
              <a:rPr lang="en-US" sz="2000" dirty="0"/>
              <a:t>r</a:t>
            </a:r>
            <a:r>
              <a:rPr lang="en-US" sz="2000" i="1" dirty="0"/>
              <a:t> you think you could try this week?</a:t>
            </a:r>
            <a:endParaRPr lang="en-US" sz="2000" dirty="0"/>
          </a:p>
        </p:txBody>
      </p:sp>
    </p:spTree>
    <p:extLst>
      <p:ext uri="{BB962C8B-B14F-4D97-AF65-F5344CB8AC3E}">
        <p14:creationId xmlns:p14="http://schemas.microsoft.com/office/powerpoint/2010/main" val="62276768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A3B0EEBC-B282-4990-80AC-3E372ADEA122}"/>
              </a:ext>
            </a:extLst>
          </p:cNvPr>
          <p:cNvPicPr>
            <a:picLocks noChangeAspect="1"/>
          </p:cNvPicPr>
          <p:nvPr/>
        </p:nvPicPr>
        <p:blipFill>
          <a:blip r:embed="rId3"/>
          <a:stretch>
            <a:fillRect/>
          </a:stretch>
        </p:blipFill>
        <p:spPr>
          <a:xfrm>
            <a:off x="3123885" y="619715"/>
            <a:ext cx="5944230" cy="5618570"/>
          </a:xfrm>
          <a:prstGeom prst="rect">
            <a:avLst/>
          </a:prstGeom>
          <a:ln>
            <a:noFill/>
          </a:ln>
          <a:effectLst>
            <a:outerShdw blurRad="190500" algn="tl" rotWithShape="0">
              <a:srgbClr val="000000">
                <a:alpha val="70000"/>
              </a:srgbClr>
            </a:outerShdw>
          </a:effectLst>
        </p:spPr>
      </p:pic>
    </p:spTree>
    <p:extLst>
      <p:ext uri="{BB962C8B-B14F-4D97-AF65-F5344CB8AC3E}">
        <p14:creationId xmlns:p14="http://schemas.microsoft.com/office/powerpoint/2010/main" val="349508291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52ED4CA5-2B9A-4B1A-BDCF-47A9A3670B6B}"/>
              </a:ext>
            </a:extLst>
          </p:cNvPr>
          <p:cNvPicPr>
            <a:picLocks noChangeAspect="1"/>
          </p:cNvPicPr>
          <p:nvPr/>
        </p:nvPicPr>
        <p:blipFill>
          <a:blip r:embed="rId3"/>
          <a:stretch>
            <a:fillRect/>
          </a:stretch>
        </p:blipFill>
        <p:spPr>
          <a:xfrm>
            <a:off x="3461106" y="349673"/>
            <a:ext cx="4951374" cy="6158653"/>
          </a:xfrm>
          <a:prstGeom prst="rect">
            <a:avLst/>
          </a:prstGeom>
          <a:ln>
            <a:noFill/>
          </a:ln>
          <a:effectLst>
            <a:outerShdw blurRad="190500" algn="tl" rotWithShape="0">
              <a:srgbClr val="000000">
                <a:alpha val="70000"/>
              </a:srgbClr>
            </a:outerShdw>
          </a:effectLst>
        </p:spPr>
      </p:pic>
    </p:spTree>
    <p:extLst>
      <p:ext uri="{BB962C8B-B14F-4D97-AF65-F5344CB8AC3E}">
        <p14:creationId xmlns:p14="http://schemas.microsoft.com/office/powerpoint/2010/main" val="160285289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9FF8AA2-AB5D-4992-B5D0-26324A8C99A7}"/>
              </a:ext>
            </a:extLst>
          </p:cNvPr>
          <p:cNvSpPr>
            <a:spLocks noGrp="1"/>
          </p:cNvSpPr>
          <p:nvPr>
            <p:ph type="title"/>
          </p:nvPr>
        </p:nvSpPr>
        <p:spPr/>
        <p:txBody>
          <a:bodyPr>
            <a:normAutofit/>
          </a:bodyPr>
          <a:lstStyle/>
          <a:p>
            <a:r>
              <a:rPr lang="en-US" i="1" dirty="0"/>
              <a:t>What are some ways you can save time preparing recipes like the one just saw demonstrated?</a:t>
            </a:r>
            <a:r>
              <a:rPr lang="en-US" dirty="0"/>
              <a:t/>
            </a:r>
            <a:br>
              <a:rPr lang="en-US" dirty="0"/>
            </a:br>
            <a:endParaRPr lang="en-US" dirty="0"/>
          </a:p>
        </p:txBody>
      </p:sp>
    </p:spTree>
    <p:extLst>
      <p:ext uri="{BB962C8B-B14F-4D97-AF65-F5344CB8AC3E}">
        <p14:creationId xmlns:p14="http://schemas.microsoft.com/office/powerpoint/2010/main" val="226391881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0C1C55BE-D8E2-46C1-B44C-9A86FBF373D0}"/>
              </a:ext>
            </a:extLst>
          </p:cNvPr>
          <p:cNvSpPr>
            <a:spLocks noGrp="1"/>
          </p:cNvSpPr>
          <p:nvPr>
            <p:ph type="title"/>
          </p:nvPr>
        </p:nvSpPr>
        <p:spPr/>
        <p:txBody>
          <a:bodyPr/>
          <a:lstStyle/>
          <a:p>
            <a:r>
              <a:rPr lang="en-US" dirty="0"/>
              <a:t>Today’s Top Tips</a:t>
            </a:r>
          </a:p>
        </p:txBody>
      </p:sp>
      <p:sp>
        <p:nvSpPr>
          <p:cNvPr id="4" name="Text Placeholder 3">
            <a:extLst>
              <a:ext uri="{FF2B5EF4-FFF2-40B4-BE49-F238E27FC236}">
                <a16:creationId xmlns:a16="http://schemas.microsoft.com/office/drawing/2014/main" id="{2BF00724-CC1E-4586-A7C9-2A326723D849}"/>
              </a:ext>
            </a:extLst>
          </p:cNvPr>
          <p:cNvSpPr>
            <a:spLocks noGrp="1"/>
          </p:cNvSpPr>
          <p:nvPr>
            <p:ph type="body" sz="quarter" idx="10"/>
          </p:nvPr>
        </p:nvSpPr>
        <p:spPr>
          <a:xfrm>
            <a:off x="6233843" y="737937"/>
            <a:ext cx="5605232" cy="5775158"/>
          </a:xfrm>
        </p:spPr>
        <p:txBody>
          <a:bodyPr>
            <a:normAutofit/>
          </a:bodyPr>
          <a:lstStyle/>
          <a:p>
            <a:pPr marL="342900" lvl="0" indent="-342900">
              <a:buFont typeface="Wingdings" panose="05000000000000000000" pitchFamily="2" charset="2"/>
              <a:buChar char="ü"/>
            </a:pPr>
            <a:r>
              <a:rPr lang="en-US" dirty="0"/>
              <a:t>Buying fruits and veggies in all their forms (fresh, frozen, canned, and dried) can help save you money and time. There is no “best” form of fruits and vegetables – they all count!</a:t>
            </a:r>
          </a:p>
          <a:p>
            <a:pPr marL="342900" lvl="0" indent="-342900">
              <a:buFont typeface="Wingdings" panose="05000000000000000000" pitchFamily="2" charset="2"/>
              <a:buChar char="ü"/>
            </a:pPr>
            <a:r>
              <a:rPr lang="en-US" dirty="0"/>
              <a:t>Kids learn by watching you! Be a role model by eating fruits and vegetables yourself.</a:t>
            </a:r>
          </a:p>
          <a:p>
            <a:pPr marL="342900" lvl="0" indent="-342900">
              <a:buFont typeface="Wingdings" panose="05000000000000000000" pitchFamily="2" charset="2"/>
              <a:buChar char="ü"/>
            </a:pPr>
            <a:r>
              <a:rPr lang="en-US" dirty="0"/>
              <a:t>Patience works better than pressure. You decide what foods to serve – then let kids choose whether and how much to eat.</a:t>
            </a:r>
          </a:p>
          <a:p>
            <a:pPr marL="342900" lvl="0" indent="-342900">
              <a:buFont typeface="Wingdings" panose="05000000000000000000" pitchFamily="2" charset="2"/>
              <a:buChar char="ü"/>
            </a:pPr>
            <a:r>
              <a:rPr lang="en-US" dirty="0"/>
              <a:t>Kids may need to see a new food on the table many times before they will try it or like it.</a:t>
            </a:r>
          </a:p>
          <a:p>
            <a:endParaRPr lang="en-US" dirty="0"/>
          </a:p>
        </p:txBody>
      </p:sp>
    </p:spTree>
    <p:extLst>
      <p:ext uri="{BB962C8B-B14F-4D97-AF65-F5344CB8AC3E}">
        <p14:creationId xmlns:p14="http://schemas.microsoft.com/office/powerpoint/2010/main" val="101990977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dirty="0">
                <a:solidFill>
                  <a:schemeClr val="accent1"/>
                </a:solidFill>
                <a:latin typeface="Arial"/>
                <a:cs typeface="Arial"/>
              </a:rPr>
              <a:t>Recipe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dirty="0">
                <a:latin typeface="Arial"/>
                <a:cs typeface="Arial"/>
              </a:rPr>
              <a:t>Cooking Matters App</a:t>
            </a:r>
          </a:p>
        </p:txBody>
      </p:sp>
      <p:pic>
        <p:nvPicPr>
          <p:cNvPr id="8" name="Content Placeholder 7"/>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315794" y="2139696"/>
            <a:ext cx="5681781" cy="3961887"/>
          </a:xfrm>
        </p:spPr>
      </p:pic>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dirty="0">
                <a:latin typeface="Arial"/>
                <a:cs typeface="Arial"/>
              </a:rPr>
              <a:t>Cookingmatters.org/recipes</a:t>
            </a:r>
          </a:p>
        </p:txBody>
      </p:sp>
      <p:pic>
        <p:nvPicPr>
          <p:cNvPr id="7" name="Content Placeholder 6"/>
          <p:cNvPicPr>
            <a:picLocks noGrp="1" noChangeAspect="1"/>
          </p:cNvPicPr>
          <p:nvPr>
            <p:ph sz="quarter" idx="4"/>
          </p:nvPr>
        </p:nvPicPr>
        <p:blipFill>
          <a:blip r:embed="rId4">
            <a:extLst>
              <a:ext uri="{28A0092B-C50C-407E-A947-70E740481C1C}">
                <a14:useLocalDpi xmlns:a14="http://schemas.microsoft.com/office/drawing/2010/main" val="0"/>
              </a:ext>
            </a:extLst>
          </a:blip>
          <a:stretch>
            <a:fillRect/>
          </a:stretch>
        </p:blipFill>
        <p:spPr>
          <a:xfrm>
            <a:off x="6305414" y="1849101"/>
            <a:ext cx="5792097" cy="4340562"/>
          </a:xfrm>
        </p:spPr>
      </p:pic>
    </p:spTree>
    <p:extLst>
      <p:ext uri="{BB962C8B-B14F-4D97-AF65-F5344CB8AC3E}">
        <p14:creationId xmlns:p14="http://schemas.microsoft.com/office/powerpoint/2010/main" val="358221270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dirty="0">
                <a:solidFill>
                  <a:schemeClr val="accent1"/>
                </a:solidFill>
                <a:latin typeface="Arial"/>
                <a:cs typeface="Arial"/>
              </a:rPr>
              <a:t>Recipe and Activity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dirty="0">
                <a:latin typeface="Arial"/>
                <a:cs typeface="Arial"/>
              </a:rPr>
              <a:t>Cooking Matters Facebook Page</a:t>
            </a:r>
            <a:endParaRPr lang="en-US" sz="1800" dirty="0"/>
          </a:p>
        </p:txBody>
      </p:sp>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dirty="0">
                <a:latin typeface="Arial"/>
                <a:cs typeface="Arial"/>
              </a:rPr>
              <a:t>Cookingmatters.org/cooking-matters-home</a:t>
            </a:r>
            <a:endParaRPr lang="en-US" sz="1800" dirty="0"/>
          </a:p>
        </p:txBody>
      </p:sp>
      <p:pic>
        <p:nvPicPr>
          <p:cNvPr id="4" name="Picture 5" descr="A screenshot of a social media post&#10;&#10;Description generated with very high confidence">
            <a:extLst>
              <a:ext uri="{FF2B5EF4-FFF2-40B4-BE49-F238E27FC236}">
                <a16:creationId xmlns:a16="http://schemas.microsoft.com/office/drawing/2014/main" id="{2E22568C-90C6-4A24-8DE1-475D65B2DF62}"/>
              </a:ext>
            </a:extLst>
          </p:cNvPr>
          <p:cNvPicPr>
            <a:picLocks noChangeAspect="1"/>
          </p:cNvPicPr>
          <p:nvPr/>
        </p:nvPicPr>
        <p:blipFill rotWithShape="1">
          <a:blip r:embed="rId3"/>
          <a:srcRect r="13915" b="-360"/>
          <a:stretch/>
        </p:blipFill>
        <p:spPr>
          <a:xfrm>
            <a:off x="209911" y="2015390"/>
            <a:ext cx="5802186" cy="4020576"/>
          </a:xfrm>
          <a:prstGeom prst="rect">
            <a:avLst/>
          </a:prstGeom>
        </p:spPr>
      </p:pic>
      <p:pic>
        <p:nvPicPr>
          <p:cNvPr id="11" name="Picture 11" descr="A screenshot of a social media post&#10;&#10;Description generated with very high confidence">
            <a:extLst>
              <a:ext uri="{FF2B5EF4-FFF2-40B4-BE49-F238E27FC236}">
                <a16:creationId xmlns:a16="http://schemas.microsoft.com/office/drawing/2014/main" id="{3B9DD3EF-59B2-4466-AE2E-306E8C942C79}"/>
              </a:ext>
            </a:extLst>
          </p:cNvPr>
          <p:cNvPicPr>
            <a:picLocks noChangeAspect="1"/>
          </p:cNvPicPr>
          <p:nvPr/>
        </p:nvPicPr>
        <p:blipFill>
          <a:blip r:embed="rId4"/>
          <a:stretch>
            <a:fillRect/>
          </a:stretch>
        </p:blipFill>
        <p:spPr>
          <a:xfrm>
            <a:off x="6176513" y="2029909"/>
            <a:ext cx="5791199" cy="4005879"/>
          </a:xfrm>
          <a:prstGeom prst="rect">
            <a:avLst/>
          </a:prstGeom>
        </p:spPr>
      </p:pic>
    </p:spTree>
    <p:extLst>
      <p:ext uri="{BB962C8B-B14F-4D97-AF65-F5344CB8AC3E}">
        <p14:creationId xmlns:p14="http://schemas.microsoft.com/office/powerpoint/2010/main" val="113091737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6096000" y="945198"/>
            <a:ext cx="4861532" cy="629602"/>
          </a:xfrm>
        </p:spPr>
        <p:txBody>
          <a:bodyPr>
            <a:normAutofit/>
          </a:bodyPr>
          <a:lstStyle/>
          <a:p>
            <a:r>
              <a:rPr lang="en-US" sz="2800" dirty="0">
                <a:latin typeface="Arial"/>
                <a:cs typeface="Arial"/>
              </a:rPr>
              <a:t>Thank you!</a:t>
            </a:r>
          </a:p>
        </p:txBody>
      </p:sp>
      <p:sp>
        <p:nvSpPr>
          <p:cNvPr id="4" name="Content Placeholder 3"/>
          <p:cNvSpPr>
            <a:spLocks noGrp="1"/>
          </p:cNvSpPr>
          <p:nvPr>
            <p:ph sz="half" idx="1"/>
          </p:nvPr>
        </p:nvSpPr>
        <p:spPr>
          <a:xfrm>
            <a:off x="6096000" y="2010229"/>
            <a:ext cx="4861532" cy="3561898"/>
          </a:xfrm>
        </p:spPr>
        <p:txBody>
          <a:bodyPr vert="horz" lIns="91440" tIns="45720" rIns="91440" bIns="45720" rtlCol="0" anchor="t">
            <a:normAutofit/>
          </a:bodyPr>
          <a:lstStyle/>
          <a:p>
            <a:r>
              <a:rPr lang="en-US" sz="1800" dirty="0">
                <a:solidFill>
                  <a:srgbClr val="414141"/>
                </a:solidFill>
                <a:latin typeface="Arial"/>
                <a:cs typeface="Arial"/>
              </a:rPr>
              <a:t>After this session you will receive an e-mail with a quick survey and links to our resources.</a:t>
            </a:r>
          </a:p>
          <a:p>
            <a:endParaRPr lang="en-US" sz="1800" dirty="0">
              <a:solidFill>
                <a:srgbClr val="414141"/>
              </a:solidFill>
              <a:latin typeface="Arial"/>
              <a:cs typeface="Arial"/>
            </a:endParaRPr>
          </a:p>
          <a:p>
            <a:r>
              <a:rPr lang="en-US" sz="1800" dirty="0">
                <a:solidFill>
                  <a:srgbClr val="414141"/>
                </a:solidFill>
                <a:latin typeface="Arial"/>
                <a:cs typeface="Arial"/>
              </a:rPr>
              <a:t>If you have time, please fill out the survey to help us know who we are serving and how we can make our programs better!</a:t>
            </a:r>
          </a:p>
        </p:txBody>
      </p:sp>
    </p:spTree>
    <p:extLst>
      <p:ext uri="{BB962C8B-B14F-4D97-AF65-F5344CB8AC3E}">
        <p14:creationId xmlns:p14="http://schemas.microsoft.com/office/powerpoint/2010/main" val="276254638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2545</Words>
  <Application>Microsoft Office PowerPoint</Application>
  <PresentationFormat>Widescreen</PresentationFormat>
  <Paragraphs>181</Paragraphs>
  <Slides>24</Slides>
  <Notes>20</Notes>
  <HiddenSlides>0</HiddenSlides>
  <MMClips>6</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24</vt:i4>
      </vt:variant>
    </vt:vector>
  </HeadingPairs>
  <TitlesOfParts>
    <vt:vector size="32" baseType="lpstr">
      <vt:lpstr>Arial</vt:lpstr>
      <vt:lpstr>Arial,Sans-Serif</vt:lpstr>
      <vt:lpstr>Calibri</vt:lpstr>
      <vt:lpstr>Calibri Light</vt:lpstr>
      <vt:lpstr>Century Gothic</vt:lpstr>
      <vt:lpstr>Times New Roman</vt:lpstr>
      <vt:lpstr>Wingdings</vt:lpstr>
      <vt:lpstr>Office Theme</vt:lpstr>
      <vt:lpstr>PowerPoint Presentation</vt:lpstr>
      <vt:lpstr>Kids Say Yes to Fruits and Veggies: Tips for More Fun and Fewer Fights</vt:lpstr>
      <vt:lpstr>Welcome!</vt:lpstr>
      <vt:lpstr>PowerPoint Presentation</vt:lpstr>
      <vt:lpstr>PICK ONE or TWO of the Recipes in the Slides OR Pick your OWN </vt:lpstr>
      <vt:lpstr>Fall Vegetable Salad</vt:lpstr>
      <vt:lpstr>Pineapple Carrot Muffins</vt:lpstr>
      <vt:lpstr>Tips for Making Fruit and Veggies Snacks for Kids</vt:lpstr>
      <vt:lpstr>Squash 3 Ways</vt:lpstr>
      <vt:lpstr>Carrots 3 Ways</vt:lpstr>
      <vt:lpstr>Broccoli 3 Ways</vt:lpstr>
      <vt:lpstr>Yogurt Parfait </vt:lpstr>
      <vt:lpstr>Please share:</vt:lpstr>
      <vt:lpstr>PowerPoint Presentation</vt:lpstr>
      <vt:lpstr>Fresh Frozen and Canned – OPTIONAL VIDEO </vt:lpstr>
      <vt:lpstr>Please share:</vt:lpstr>
      <vt:lpstr>PowerPoint Presentation</vt:lpstr>
      <vt:lpstr>PowerPoint Presentation</vt:lpstr>
      <vt:lpstr>PowerPoint Presentation</vt:lpstr>
      <vt:lpstr>What are some ways you can save time preparing recipes like the one just saw demonstrated? </vt:lpstr>
      <vt:lpstr>Today’s Top Tips</vt:lpstr>
      <vt:lpstr>Recipe Resources</vt:lpstr>
      <vt:lpstr>Recipe and Activity Resources</vt:lpstr>
      <vt:lpstr>Thank you!</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1</cp:revision>
  <dcterms:created xsi:type="dcterms:W3CDTF">2021-06-03T14:32:29Z</dcterms:created>
  <dcterms:modified xsi:type="dcterms:W3CDTF">2021-06-03T14:32:43Z</dcterms:modified>
</cp:coreProperties>
</file>