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8"/>
  </p:notesMasterIdLst>
  <p:sldIdLst>
    <p:sldId id="257" r:id="rId2"/>
    <p:sldId id="258" r:id="rId3"/>
    <p:sldId id="259" r:id="rId4"/>
    <p:sldId id="260" r:id="rId5"/>
    <p:sldId id="261" r:id="rId6"/>
    <p:sldId id="262" r:id="rId7"/>
    <p:sldId id="263" r:id="rId8"/>
    <p:sldId id="264" r:id="rId9"/>
    <p:sldId id="265" r:id="rId10"/>
    <p:sldId id="266" r:id="rId11"/>
    <p:sldId id="267" r:id="rId12"/>
    <p:sldId id="268" r:id="rId13"/>
    <p:sldId id="269" r:id="rId14"/>
    <p:sldId id="270" r:id="rId15"/>
    <p:sldId id="271" r:id="rId16"/>
    <p:sldId id="272" r:id="rId17"/>
    <p:sldId id="273" r:id="rId18"/>
    <p:sldId id="274" r:id="rId19"/>
    <p:sldId id="275" r:id="rId20"/>
    <p:sldId id="276" r:id="rId21"/>
    <p:sldId id="277" r:id="rId22"/>
    <p:sldId id="278" r:id="rId23"/>
    <p:sldId id="279" r:id="rId24"/>
    <p:sldId id="280" r:id="rId25"/>
    <p:sldId id="281" r:id="rId26"/>
    <p:sldId id="282" r:id="rId2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987" autoAdjust="0"/>
    <p:restoredTop sz="94660"/>
  </p:normalViewPr>
  <p:slideViewPr>
    <p:cSldViewPr snapToGrid="0">
      <p:cViewPr varScale="1">
        <p:scale>
          <a:sx n="115" d="100"/>
          <a:sy n="115" d="100"/>
        </p:scale>
        <p:origin x="372" y="10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92F449E2-071C-475E-98D6-5E9CCAB318D6}" type="datetimeFigureOut">
              <a:rPr lang="en-US" smtClean="0"/>
              <a:t>6/3/2021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120C4502-26BB-4D68-A236-E23443693F17}" type="slidenum">
              <a:rPr lang="en-US" smtClean="0"/>
              <a:t>‹#›</a:t>
            </a:fld>
            <a:endParaRPr lang="en-US"/>
          </a:p>
        </p:txBody>
      </p:sp>
    </p:spTree>
    <p:extLst>
      <p:ext uri="{BB962C8B-B14F-4D97-AF65-F5344CB8AC3E}">
        <p14:creationId xmlns:p14="http://schemas.microsoft.com/office/powerpoint/2010/main" val="29315898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a:t>Welcome participants as they arrive. While you wait for the full group, ask participants what they hope to learn in this lesson. </a:t>
            </a:r>
          </a:p>
        </p:txBody>
      </p:sp>
      <p:sp>
        <p:nvSpPr>
          <p:cNvPr id="4" name="Slide Number Placeholder 3"/>
          <p:cNvSpPr>
            <a:spLocks noGrp="1"/>
          </p:cNvSpPr>
          <p:nvPr>
            <p:ph type="sldNum" sz="quarter" idx="10"/>
          </p:nvPr>
        </p:nvSpPr>
        <p:spPr/>
        <p:txBody>
          <a:bodyPr/>
          <a:lstStyle/>
          <a:p>
            <a:fld id="{4C6709D6-93C5-D64F-9800-896F699C4456}" type="slidenum">
              <a:rPr lang="en-US" smtClean="0"/>
              <a:t>2</a:t>
            </a:fld>
            <a:endParaRPr lang="en-US"/>
          </a:p>
        </p:txBody>
      </p:sp>
    </p:spTree>
    <p:extLst>
      <p:ext uri="{BB962C8B-B14F-4D97-AF65-F5344CB8AC3E}">
        <p14:creationId xmlns:p14="http://schemas.microsoft.com/office/powerpoint/2010/main" val="70375837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fontAlgn="base"/>
            <a:r>
              <a:rPr lang="en-US" b="1" dirty="0"/>
              <a:t>Introduction (5 minutes):</a:t>
            </a:r>
          </a:p>
          <a:p>
            <a:pPr rtl="0" fontAlgn="base"/>
            <a:r>
              <a:rPr lang="en-US" sz="1200" b="1" i="0" kern="1200" dirty="0">
                <a:solidFill>
                  <a:srgbClr val="FF0000"/>
                </a:solidFill>
                <a:effectLst/>
                <a:latin typeface="+mn-lt"/>
                <a:ea typeface="+mn-ea"/>
                <a:cs typeface="+mn-cs"/>
              </a:rPr>
              <a:t>Share if this session will be recorded or not!</a:t>
            </a:r>
            <a:endParaRPr lang="en-US" sz="1200" b="1" i="0" kern="1200" dirty="0">
              <a:solidFill>
                <a:srgbClr val="FF0000"/>
              </a:solidFill>
              <a:effectLst/>
              <a:latin typeface="+mn-lt"/>
              <a:cs typeface="Calibri"/>
            </a:endParaRPr>
          </a:p>
          <a:p>
            <a:pPr rtl="0" fontAlgn="base"/>
            <a:r>
              <a:rPr lang="en-US" sz="1200" b="1" i="0" kern="1200" dirty="0">
                <a:solidFill>
                  <a:schemeClr val="tx1"/>
                </a:solidFill>
                <a:effectLst/>
                <a:latin typeface="+mn-lt"/>
                <a:ea typeface="+mn-ea"/>
                <a:cs typeface="+mn-cs"/>
              </a:rPr>
              <a:t>Welcome caregivers. </a:t>
            </a:r>
            <a:r>
              <a:rPr lang="en-US" sz="1200" b="0" i="0" kern="1200" dirty="0">
                <a:solidFill>
                  <a:schemeClr val="tx1"/>
                </a:solidFill>
                <a:effectLst/>
                <a:latin typeface="+mn-lt"/>
                <a:ea typeface="+mn-ea"/>
                <a:cs typeface="+mn-cs"/>
              </a:rPr>
              <a:t>Introduce instructors and any other volunteers or helpers. </a:t>
            </a:r>
            <a:endParaRPr lang="en-US" sz="1200" b="0" i="0" kern="1200" dirty="0">
              <a:solidFill>
                <a:schemeClr val="tx1"/>
              </a:solidFill>
              <a:effectLst/>
              <a:latin typeface="+mn-lt"/>
              <a:cs typeface="Calibri"/>
            </a:endParaRPr>
          </a:p>
          <a:p>
            <a:pPr fontAlgn="base"/>
            <a:r>
              <a:rPr lang="en-US" sz="1200" b="1" i="0" kern="1200" dirty="0">
                <a:solidFill>
                  <a:schemeClr val="tx1"/>
                </a:solidFill>
                <a:effectLst/>
                <a:latin typeface="+mn-lt"/>
                <a:ea typeface="+mn-ea"/>
                <a:cs typeface="+mn-cs"/>
              </a:rPr>
              <a:t>Set expectations and open environment. </a:t>
            </a:r>
            <a:r>
              <a:rPr lang="en-US" b="0" i="0" kern="1200" dirty="0">
                <a:effectLst/>
              </a:rPr>
              <a:t>Explain that caregivers will learn how to </a:t>
            </a:r>
            <a:r>
              <a:rPr lang="en-US" dirty="0"/>
              <a:t>prepare quick and healthy snacks at home with </a:t>
            </a:r>
            <a:r>
              <a:rPr lang="en-US" b="0" i="0" kern="1200" dirty="0">
                <a:effectLst/>
              </a:rPr>
              <a:t>their kids, </a:t>
            </a:r>
            <a:r>
              <a:rPr lang="en-US" dirty="0"/>
              <a:t>and get some tips on </a:t>
            </a:r>
            <a:r>
              <a:rPr lang="en-US" b="0" i="0" kern="1200" dirty="0">
                <a:effectLst/>
              </a:rPr>
              <a:t>saving time and money.</a:t>
            </a:r>
            <a:endParaRPr lang="en-US" b="0" i="0" kern="1200" dirty="0">
              <a:effectLst/>
              <a:cs typeface="Calibri"/>
            </a:endParaRPr>
          </a:p>
          <a:p>
            <a:pPr rtl="0" fontAlgn="base"/>
            <a:r>
              <a:rPr lang="en-US" sz="1200" b="1" i="0" kern="1200" dirty="0">
                <a:solidFill>
                  <a:schemeClr val="tx1"/>
                </a:solidFill>
                <a:effectLst/>
                <a:latin typeface="+mn-lt"/>
                <a:ea typeface="+mn-ea"/>
                <a:cs typeface="+mn-cs"/>
              </a:rPr>
              <a:t>Virtual logistics. </a:t>
            </a:r>
            <a:r>
              <a:rPr lang="en-US" sz="1200" b="0" i="0" kern="1200" dirty="0">
                <a:solidFill>
                  <a:schemeClr val="tx1"/>
                </a:solidFill>
                <a:effectLst/>
                <a:latin typeface="+mn-lt"/>
                <a:ea typeface="+mn-ea"/>
                <a:cs typeface="+mn-cs"/>
              </a:rPr>
              <a:t>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Mute your audio when you aren’t speaking. While we’d love your input, muting your audio at other times minimizes background noise so that everyone can hear clearly.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Be respectful of presenters and other attendees. Try not to interrupt others when they’re speaking.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Please participate! We want to make this tour relevant to you, so please respond with your comments or questions. If speaking is disabled or you feel more comfortable, you can also type your responses or questions into the chat box as well. Enabling your camera is optional. </a:t>
            </a:r>
            <a:endParaRPr lang="en-US" sz="1200" b="0" i="0" kern="1200" dirty="0">
              <a:solidFill>
                <a:schemeClr val="tx1"/>
              </a:solidFill>
              <a:effectLst/>
              <a:latin typeface="+mn-lt"/>
              <a:cs typeface="Calibri"/>
            </a:endParaRPr>
          </a:p>
          <a:p>
            <a:pPr fontAlgn="base"/>
            <a:r>
              <a:rPr lang="en-US" sz="1200" b="0" i="0" kern="1200" dirty="0">
                <a:solidFill>
                  <a:schemeClr val="tx1"/>
                </a:solidFill>
                <a:effectLst/>
                <a:latin typeface="+mn-lt"/>
                <a:ea typeface="+mn-ea"/>
                <a:cs typeface="+mn-cs"/>
              </a:rPr>
              <a:t> </a:t>
            </a:r>
            <a:r>
              <a:rPr lang="en-US" b="1" dirty="0"/>
              <a:t>Get to know each other</a:t>
            </a:r>
            <a:endParaRPr lang="en-US" sz="1200" b="0" i="0" kern="1200" dirty="0">
              <a:solidFill>
                <a:schemeClr val="tx1"/>
              </a:solidFill>
              <a:effectLst/>
              <a:latin typeface="+mn-lt"/>
              <a:cs typeface="Calibri"/>
            </a:endParaRPr>
          </a:p>
          <a:p>
            <a:pPr marL="285750" indent="-285750">
              <a:buFont typeface="Arial"/>
              <a:buChar char="•"/>
            </a:pPr>
            <a:r>
              <a:rPr lang="en-US" b="1" dirty="0"/>
              <a:t>ASK: </a:t>
            </a:r>
            <a:r>
              <a:rPr lang="en-US" i="1" dirty="0"/>
              <a:t>How old are your kids? Infants? Toddlers or preschoolers? School-aged children? Teenagers? Grown ups?” </a:t>
            </a:r>
            <a:r>
              <a:rPr lang="en-US" dirty="0"/>
              <a:t>Make note of this information so you can focus on sharing tips that are most relevant for the age groups represented.</a:t>
            </a:r>
            <a:endParaRPr lang="en-US" b="1" dirty="0">
              <a:cs typeface="Calibri"/>
            </a:endParaRPr>
          </a:p>
          <a:p>
            <a:pPr marL="285750" indent="-285750">
              <a:buFont typeface="Arial"/>
              <a:buChar char="•"/>
            </a:pPr>
            <a:endParaRPr lang="en-US">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3</a:t>
            </a:fld>
            <a:endParaRPr lang="en-US"/>
          </a:p>
        </p:txBody>
      </p:sp>
    </p:spTree>
    <p:extLst>
      <p:ext uri="{BB962C8B-B14F-4D97-AF65-F5344CB8AC3E}">
        <p14:creationId xmlns:p14="http://schemas.microsoft.com/office/powerpoint/2010/main" val="63408546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Explain participants will learn how to save money on food and meet their family’s needs by using recipes as frameworks, substituting recipe ingredients, and serving meals that allow family members to customize their plates.</a:t>
            </a:r>
          </a:p>
          <a:p>
            <a:r>
              <a:rPr lang="en-US" b="1"/>
              <a:t>KEY MESSAGES</a:t>
            </a:r>
            <a:endParaRPr lang="en-US" dirty="0">
              <a:cs typeface="Calibri" panose="020F0502020204030204"/>
            </a:endParaRPr>
          </a:p>
          <a:p>
            <a:pPr marL="171450" indent="-171450">
              <a:buFont typeface="Wingdings"/>
              <a:buChar char="•"/>
            </a:pPr>
            <a:r>
              <a:rPr lang="en-US"/>
              <a:t>Make small changes to recipes to make them work better your family and your budget. If a recipe calls for a food that is too pricey, too hard to find, or that you simply don’t care for, just sub in another.</a:t>
            </a:r>
            <a:endParaRPr lang="en-US" dirty="0"/>
          </a:p>
          <a:p>
            <a:pPr marL="171450" indent="-171450">
              <a:buFont typeface="Wingdings"/>
              <a:buChar char="•"/>
            </a:pPr>
            <a:r>
              <a:rPr lang="en-US"/>
              <a:t>It’s ok to start with just a concept or an idea instead of an exact recipe.</a:t>
            </a:r>
            <a:endParaRPr lang="en-US" dirty="0"/>
          </a:p>
          <a:p>
            <a:pPr marL="171450" indent="-171450">
              <a:buFont typeface="Wingdings"/>
              <a:buChar char="•"/>
            </a:pPr>
            <a:r>
              <a:rPr lang="en-US"/>
              <a:t>Don’t worry – and keep practicing. As you develop your cooking confidence, you’ll get better at making simple recipe adjustments.</a:t>
            </a:r>
            <a:endParaRPr lang="en-US" dirty="0"/>
          </a:p>
          <a:p>
            <a:pPr marL="171450" indent="-171450">
              <a:buFont typeface="Wingdings"/>
              <a:buChar char="•"/>
            </a:pPr>
            <a:r>
              <a:rPr lang="en-US"/>
              <a:t>Try simple meals that allow kids or other picky eaters to choose their own toppings or ingredients.</a:t>
            </a:r>
            <a:endParaRPr lang="en-US" dirty="0"/>
          </a:p>
          <a:p>
            <a:endParaRPr lang="en-US" dirty="0">
              <a:cs typeface="Calibri"/>
            </a:endParaRPr>
          </a:p>
          <a:p>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4</a:t>
            </a:fld>
            <a:endParaRPr lang="en-US"/>
          </a:p>
        </p:txBody>
      </p:sp>
    </p:spTree>
    <p:extLst>
      <p:ext uri="{BB962C8B-B14F-4D97-AF65-F5344CB8AC3E}">
        <p14:creationId xmlns:p14="http://schemas.microsoft.com/office/powerpoint/2010/main" val="203971745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a:buChar char="•"/>
            </a:pPr>
            <a:r>
              <a:rPr lang="en-US"/>
              <a:t>Review the recipe being used for the virtual cooking demo and demonstrate how to call out categories of ingredients to create a recipe framework on their own.</a:t>
            </a:r>
          </a:p>
          <a:p>
            <a:pPr marL="171450" indent="-171450">
              <a:buFont typeface="Arial"/>
              <a:buChar char="•"/>
            </a:pPr>
            <a:r>
              <a:rPr lang="en-US" b="1"/>
              <a:t>ASK:</a:t>
            </a:r>
            <a:r>
              <a:rPr lang="en-US" dirty="0"/>
              <a:t> </a:t>
            </a:r>
            <a:r>
              <a:rPr lang="en-US" i="1"/>
              <a:t>What concerns do you have with using and adjusting recipes in this way?”</a:t>
            </a:r>
            <a:r>
              <a:rPr lang="en-US" dirty="0"/>
              <a:t> </a:t>
            </a:r>
            <a:endParaRPr lang="en-US" dirty="0">
              <a:cs typeface="Calibri"/>
            </a:endParaRPr>
          </a:p>
          <a:p>
            <a:pPr marL="171450" indent="-171450">
              <a:buFont typeface="Arial"/>
              <a:buChar char="•"/>
            </a:pPr>
            <a:r>
              <a:rPr lang="en-US"/>
              <a:t>Let other caregivers share ideas. Remind caregivers not to stress about altering recipes, and that as they develop confidence in cooking, their ability to make simple recipe adjustments will improve. </a:t>
            </a:r>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6</a:t>
            </a:fld>
            <a:endParaRPr lang="en-US"/>
          </a:p>
        </p:txBody>
      </p:sp>
    </p:spTree>
    <p:extLst>
      <p:ext uri="{BB962C8B-B14F-4D97-AF65-F5344CB8AC3E}">
        <p14:creationId xmlns:p14="http://schemas.microsoft.com/office/powerpoint/2010/main" val="303688876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a:cs typeface="Calibri"/>
              </a:rPr>
              <a:t>Pick one video to share with participants. </a:t>
            </a:r>
            <a:r>
              <a:rPr lang="en-US"/>
              <a:t>We recommend that you mute the video sound and instead narrate the steps as the video plays on the screen.</a:t>
            </a:r>
          </a:p>
        </p:txBody>
      </p:sp>
      <p:sp>
        <p:nvSpPr>
          <p:cNvPr id="4" name="Slide Number Placeholder 3"/>
          <p:cNvSpPr>
            <a:spLocks noGrp="1"/>
          </p:cNvSpPr>
          <p:nvPr>
            <p:ph type="sldNum" sz="quarter" idx="10"/>
          </p:nvPr>
        </p:nvSpPr>
        <p:spPr/>
        <p:txBody>
          <a:bodyPr/>
          <a:lstStyle/>
          <a:p>
            <a:fld id="{4C6709D6-93C5-D64F-9800-896F699C4456}" type="slidenum">
              <a:rPr lang="en-US" smtClean="0"/>
              <a:t>7</a:t>
            </a:fld>
            <a:endParaRPr lang="en-US"/>
          </a:p>
        </p:txBody>
      </p:sp>
    </p:spTree>
    <p:extLst>
      <p:ext uri="{BB962C8B-B14F-4D97-AF65-F5344CB8AC3E}">
        <p14:creationId xmlns:p14="http://schemas.microsoft.com/office/powerpoint/2010/main" val="54917200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750" indent="-285750">
              <a:buFont typeface="Arial,Sans-Serif"/>
              <a:buChar char="•"/>
            </a:pPr>
            <a:r>
              <a:rPr lang="en-US"/>
              <a:t>Review the recipe being used for the virtual cooking demo and demonstrate how to call out categories of ingredients to create a recipe framework on their own.</a:t>
            </a:r>
          </a:p>
          <a:p>
            <a:pPr marL="285750" indent="-285750">
              <a:buFont typeface="Arial,Sans-Serif"/>
              <a:buChar char="•"/>
            </a:pPr>
            <a:r>
              <a:rPr lang="en-US" b="1"/>
              <a:t>ASK: </a:t>
            </a:r>
            <a:r>
              <a:rPr lang="en-US" i="1"/>
              <a:t>What concerns do you have with using and adjusting recipes in this way?”</a:t>
            </a:r>
            <a:r>
              <a:rPr lang="en-US" dirty="0"/>
              <a:t> </a:t>
            </a:r>
            <a:endParaRPr lang="en-US" dirty="0">
              <a:cs typeface="Calibri"/>
            </a:endParaRPr>
          </a:p>
          <a:p>
            <a:pPr marL="285750" indent="-285750">
              <a:buFont typeface="Arial,Sans-Serif"/>
              <a:buChar char="•"/>
            </a:pPr>
            <a:r>
              <a:rPr lang="en-US"/>
              <a:t>Let other caregivers share ideas. Remind caregivers not to stress about altering recipes, and that as they develop confidence in cooking, their ability to make simple recipe adjustments will improve. </a:t>
            </a:r>
          </a:p>
        </p:txBody>
      </p:sp>
      <p:sp>
        <p:nvSpPr>
          <p:cNvPr id="4" name="Slide Number Placeholder 3"/>
          <p:cNvSpPr>
            <a:spLocks noGrp="1"/>
          </p:cNvSpPr>
          <p:nvPr>
            <p:ph type="sldNum" sz="quarter" idx="5"/>
          </p:nvPr>
        </p:nvSpPr>
        <p:spPr/>
        <p:txBody>
          <a:bodyPr/>
          <a:lstStyle/>
          <a:p>
            <a:fld id="{4C6709D6-93C5-D64F-9800-896F699C4456}" type="slidenum">
              <a:rPr lang="en-US" smtClean="0"/>
              <a:t>8</a:t>
            </a:fld>
            <a:endParaRPr lang="en-US"/>
          </a:p>
        </p:txBody>
      </p:sp>
    </p:spTree>
    <p:extLst>
      <p:ext uri="{BB962C8B-B14F-4D97-AF65-F5344CB8AC3E}">
        <p14:creationId xmlns:p14="http://schemas.microsoft.com/office/powerpoint/2010/main" val="92552055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Pick one video to share with participants. We recommend that you mute the video sound and instead narrate the steps as the video plays on the screen.</a:t>
            </a:r>
          </a:p>
        </p:txBody>
      </p:sp>
      <p:sp>
        <p:nvSpPr>
          <p:cNvPr id="4" name="Slide Number Placeholder 3"/>
          <p:cNvSpPr>
            <a:spLocks noGrp="1"/>
          </p:cNvSpPr>
          <p:nvPr>
            <p:ph type="sldNum" sz="quarter" idx="5"/>
          </p:nvPr>
        </p:nvSpPr>
        <p:spPr/>
        <p:txBody>
          <a:bodyPr/>
          <a:lstStyle/>
          <a:p>
            <a:fld id="{4C6709D6-93C5-D64F-9800-896F699C4456}" type="slidenum">
              <a:rPr lang="en-US" smtClean="0"/>
              <a:t>9</a:t>
            </a:fld>
            <a:endParaRPr lang="en-US"/>
          </a:p>
        </p:txBody>
      </p:sp>
    </p:spTree>
    <p:extLst>
      <p:ext uri="{BB962C8B-B14F-4D97-AF65-F5344CB8AC3E}">
        <p14:creationId xmlns:p14="http://schemas.microsoft.com/office/powerpoint/2010/main" val="387458635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750" indent="-285750">
              <a:buFont typeface="Arial,Sans-Serif"/>
              <a:buChar char="•"/>
            </a:pPr>
            <a:r>
              <a:rPr lang="en-US"/>
              <a:t>Review the recipe being used for the virtual cooking demo and demonstrate how to call out categories of ingredients to create a recipe framework on their own.</a:t>
            </a:r>
          </a:p>
          <a:p>
            <a:pPr marL="285750" indent="-285750">
              <a:buFont typeface="Arial,Sans-Serif"/>
              <a:buChar char="•"/>
            </a:pPr>
            <a:r>
              <a:rPr lang="en-US" b="1"/>
              <a:t>ASK:</a:t>
            </a:r>
            <a:r>
              <a:rPr lang="en-US"/>
              <a:t> </a:t>
            </a:r>
            <a:r>
              <a:rPr lang="en-US" i="1"/>
              <a:t>What concerns do you have with using and adjusting recipes in this way?”</a:t>
            </a:r>
            <a:r>
              <a:rPr lang="en-US" dirty="0"/>
              <a:t> </a:t>
            </a:r>
            <a:endParaRPr lang="en-US" dirty="0">
              <a:cs typeface="Calibri"/>
            </a:endParaRPr>
          </a:p>
          <a:p>
            <a:pPr marL="285750" indent="-285750">
              <a:buFont typeface="Arial,Sans-Serif"/>
              <a:buChar char="•"/>
            </a:pPr>
            <a:r>
              <a:rPr lang="en-US"/>
              <a:t>Let other caregivers share ideas. Remind caregivers not to stress about altering recipes, and that as they develop confidence in cooking, their ability to make simple recipe adjustments will improve. </a:t>
            </a:r>
          </a:p>
        </p:txBody>
      </p:sp>
      <p:sp>
        <p:nvSpPr>
          <p:cNvPr id="4" name="Slide Number Placeholder 3"/>
          <p:cNvSpPr>
            <a:spLocks noGrp="1"/>
          </p:cNvSpPr>
          <p:nvPr>
            <p:ph type="sldNum" sz="quarter" idx="5"/>
          </p:nvPr>
        </p:nvSpPr>
        <p:spPr/>
        <p:txBody>
          <a:bodyPr/>
          <a:lstStyle/>
          <a:p>
            <a:fld id="{4C6709D6-93C5-D64F-9800-896F699C4456}" type="slidenum">
              <a:rPr lang="en-US" smtClean="0"/>
              <a:t>10</a:t>
            </a:fld>
            <a:endParaRPr lang="en-US"/>
          </a:p>
        </p:txBody>
      </p:sp>
    </p:spTree>
    <p:extLst>
      <p:ext uri="{BB962C8B-B14F-4D97-AF65-F5344CB8AC3E}">
        <p14:creationId xmlns:p14="http://schemas.microsoft.com/office/powerpoint/2010/main" val="279217861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Pick one video to share with participants. We recommend that you mute the video sound and instead narrate the steps as the video plays on the screen.</a:t>
            </a:r>
          </a:p>
        </p:txBody>
      </p:sp>
      <p:sp>
        <p:nvSpPr>
          <p:cNvPr id="4" name="Slide Number Placeholder 3"/>
          <p:cNvSpPr>
            <a:spLocks noGrp="1"/>
          </p:cNvSpPr>
          <p:nvPr>
            <p:ph type="sldNum" sz="quarter" idx="5"/>
          </p:nvPr>
        </p:nvSpPr>
        <p:spPr/>
        <p:txBody>
          <a:bodyPr/>
          <a:lstStyle/>
          <a:p>
            <a:fld id="{4C6709D6-93C5-D64F-9800-896F699C4456}" type="slidenum">
              <a:rPr lang="en-US" smtClean="0"/>
              <a:t>11</a:t>
            </a:fld>
            <a:endParaRPr lang="en-US"/>
          </a:p>
        </p:txBody>
      </p:sp>
    </p:spTree>
    <p:extLst>
      <p:ext uri="{BB962C8B-B14F-4D97-AF65-F5344CB8AC3E}">
        <p14:creationId xmlns:p14="http://schemas.microsoft.com/office/powerpoint/2010/main" val="76070738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750" indent="-285750">
              <a:buFont typeface="Arial,Sans-Serif"/>
              <a:buChar char="•"/>
            </a:pPr>
            <a:r>
              <a:rPr lang="en-US"/>
              <a:t>Review the recipe being used for the virtual cooking demo and demonstrate how to call out categories of ingredients to create a recipe framework on their own.</a:t>
            </a:r>
          </a:p>
          <a:p>
            <a:pPr marL="285750" indent="-285750">
              <a:buFont typeface="Arial,Sans-Serif"/>
              <a:buChar char="•"/>
            </a:pPr>
            <a:r>
              <a:rPr lang="en-US" b="1"/>
              <a:t>ASK:</a:t>
            </a:r>
            <a:r>
              <a:rPr lang="en-US"/>
              <a:t> </a:t>
            </a:r>
            <a:r>
              <a:rPr lang="en-US" i="1"/>
              <a:t>What concerns do you have with using and adjusting recipes in this way?”</a:t>
            </a:r>
            <a:r>
              <a:rPr lang="en-US" dirty="0"/>
              <a:t> </a:t>
            </a:r>
            <a:endParaRPr lang="en-US" dirty="0">
              <a:cs typeface="Calibri"/>
            </a:endParaRPr>
          </a:p>
          <a:p>
            <a:pPr marL="285750" indent="-285750">
              <a:buFont typeface="Arial,Sans-Serif"/>
              <a:buChar char="•"/>
            </a:pPr>
            <a:r>
              <a:rPr lang="en-US"/>
              <a:t>Let other caregivers share ideas. Remind caregivers not to stress about altering recipes, and that as they develop confidence in cooking, their ability to make simple recipe adjustments will improve. </a:t>
            </a:r>
          </a:p>
        </p:txBody>
      </p:sp>
      <p:sp>
        <p:nvSpPr>
          <p:cNvPr id="4" name="Slide Number Placeholder 3"/>
          <p:cNvSpPr>
            <a:spLocks noGrp="1"/>
          </p:cNvSpPr>
          <p:nvPr>
            <p:ph type="sldNum" sz="quarter" idx="5"/>
          </p:nvPr>
        </p:nvSpPr>
        <p:spPr/>
        <p:txBody>
          <a:bodyPr/>
          <a:lstStyle/>
          <a:p>
            <a:fld id="{4C6709D6-93C5-D64F-9800-896F699C4456}" type="slidenum">
              <a:rPr lang="en-US" smtClean="0"/>
              <a:t>12</a:t>
            </a:fld>
            <a:endParaRPr lang="en-US"/>
          </a:p>
        </p:txBody>
      </p:sp>
    </p:spTree>
    <p:extLst>
      <p:ext uri="{BB962C8B-B14F-4D97-AF65-F5344CB8AC3E}">
        <p14:creationId xmlns:p14="http://schemas.microsoft.com/office/powerpoint/2010/main" val="262284725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Pick one video to share with participants. We recommend that you mute the video sound and instead narrate the steps as the video plays on the screen.</a:t>
            </a:r>
          </a:p>
        </p:txBody>
      </p:sp>
      <p:sp>
        <p:nvSpPr>
          <p:cNvPr id="4" name="Slide Number Placeholder 3"/>
          <p:cNvSpPr>
            <a:spLocks noGrp="1"/>
          </p:cNvSpPr>
          <p:nvPr>
            <p:ph type="sldNum" sz="quarter" idx="5"/>
          </p:nvPr>
        </p:nvSpPr>
        <p:spPr/>
        <p:txBody>
          <a:bodyPr/>
          <a:lstStyle/>
          <a:p>
            <a:fld id="{4C6709D6-93C5-D64F-9800-896F699C4456}" type="slidenum">
              <a:rPr lang="en-US" smtClean="0"/>
              <a:t>13</a:t>
            </a:fld>
            <a:endParaRPr lang="en-US"/>
          </a:p>
        </p:txBody>
      </p:sp>
    </p:spTree>
    <p:extLst>
      <p:ext uri="{BB962C8B-B14F-4D97-AF65-F5344CB8AC3E}">
        <p14:creationId xmlns:p14="http://schemas.microsoft.com/office/powerpoint/2010/main" val="135849941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Point out that recipes are simply cooking guides, not necessarily meant to be followed exactly. Introduce the idea that making small changes to recipes lets you save time and money and meet your family’s needs. If your recipe calls for a food that is too pricey, too hard to find, or that you simply don’t care for, try subbing in another</a:t>
            </a:r>
          </a:p>
        </p:txBody>
      </p:sp>
      <p:sp>
        <p:nvSpPr>
          <p:cNvPr id="4" name="Slide Number Placeholder 3"/>
          <p:cNvSpPr>
            <a:spLocks noGrp="1"/>
          </p:cNvSpPr>
          <p:nvPr>
            <p:ph type="sldNum" sz="quarter" idx="5"/>
          </p:nvPr>
        </p:nvSpPr>
        <p:spPr/>
        <p:txBody>
          <a:bodyPr/>
          <a:lstStyle/>
          <a:p>
            <a:fld id="{4C6709D6-93C5-D64F-9800-896F699C4456}" type="slidenum">
              <a:rPr lang="en-US" smtClean="0"/>
              <a:t>14</a:t>
            </a:fld>
            <a:endParaRPr lang="en-US"/>
          </a:p>
        </p:txBody>
      </p:sp>
    </p:spTree>
    <p:extLst>
      <p:ext uri="{BB962C8B-B14F-4D97-AF65-F5344CB8AC3E}">
        <p14:creationId xmlns:p14="http://schemas.microsoft.com/office/powerpoint/2010/main" val="328110527"/>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Point out that recipes are simply cooking guides, not necessarily meant to be followed exactly. Introduce the idea that making small changes to recipes lets you save time and money and meet your family’s needs. If your recipe calls for a food that is too pricey, too hard to find, or that you simply don’t care for, try subbing in another. </a:t>
            </a:r>
          </a:p>
          <a:p>
            <a:endParaRPr lang="en-US"/>
          </a:p>
          <a:p>
            <a:r>
              <a:rPr lang="en-US"/>
              <a:t>Point out the various ways making small changes to recipes lets you stretch your food resources. Discuss how caregivers can start with a recipe and adjust the ingredients based on:</a:t>
            </a:r>
            <a:endParaRPr lang="en-US">
              <a:cs typeface="Calibri" panose="020F0502020204030204"/>
            </a:endParaRPr>
          </a:p>
          <a:p>
            <a:endParaRPr lang="en-US"/>
          </a:p>
          <a:p>
            <a:pPr marL="285750" lvl="1" indent="-285750">
              <a:buFont typeface="Symbol"/>
              <a:buChar char="•"/>
            </a:pPr>
            <a:r>
              <a:rPr lang="en-US"/>
              <a:t>Foods you have on hand, including leftovers (time-saver!)</a:t>
            </a:r>
          </a:p>
          <a:p>
            <a:pPr marL="285750" lvl="1" indent="-285750">
              <a:buFont typeface="Symbol"/>
              <a:buChar char="•"/>
            </a:pPr>
            <a:r>
              <a:rPr lang="en-US"/>
              <a:t>Your family’s tastes (kid-pleaser!)</a:t>
            </a:r>
          </a:p>
          <a:p>
            <a:pPr marL="285750" lvl="1" indent="-285750">
              <a:buFont typeface="Symbol"/>
              <a:buChar char="•"/>
            </a:pPr>
            <a:r>
              <a:rPr lang="en-US"/>
              <a:t>What’s in season (money-saver!)</a:t>
            </a:r>
          </a:p>
          <a:p>
            <a:pPr marL="285750" lvl="1" indent="-285750">
              <a:buFont typeface="Symbol"/>
              <a:buChar char="•"/>
            </a:pPr>
            <a:r>
              <a:rPr lang="en-US"/>
              <a:t>Ingredients on sale (money-saver!)</a:t>
            </a:r>
          </a:p>
          <a:p>
            <a:pPr marL="285750" lvl="1" indent="-285750">
              <a:buFont typeface="Symbol"/>
              <a:buChar char="•"/>
            </a:pPr>
            <a:r>
              <a:rPr lang="en-US"/>
              <a:t>The amount of time you have free to cook (time-saver!)</a:t>
            </a:r>
          </a:p>
          <a:p>
            <a:pPr marL="285750" lvl="1" indent="-285750">
              <a:buFont typeface="Symbol"/>
              <a:buChar char="•"/>
            </a:pPr>
            <a:r>
              <a:rPr lang="en-US"/>
              <a:t>Healthier cooking methods (health-pleaser!)</a:t>
            </a: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15</a:t>
            </a:fld>
            <a:endParaRPr lang="en-US"/>
          </a:p>
        </p:txBody>
      </p:sp>
    </p:spTree>
    <p:extLst>
      <p:ext uri="{BB962C8B-B14F-4D97-AF65-F5344CB8AC3E}">
        <p14:creationId xmlns:p14="http://schemas.microsoft.com/office/powerpoint/2010/main" val="371766628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Introduce the concept of “recipe frameworks. Point out that </a:t>
            </a:r>
            <a:r>
              <a:rPr lang="en-US" u="sng" dirty="0"/>
              <a:t>any </a:t>
            </a:r>
            <a:r>
              <a:rPr lang="en-US" dirty="0"/>
              <a:t>recipe can be used as a framework when you identify the different categories of ingredients listed in the recipe, as it’s already done in the recipe frameworks, e.g., protein, vegetables, sauce, whole grains, toppings.</a:t>
            </a:r>
          </a:p>
          <a:p>
            <a:endParaRPr lang="en-US" dirty="0"/>
          </a:p>
          <a:p>
            <a:endParaRPr lang="en-US" dirty="0"/>
          </a:p>
          <a:p>
            <a:r>
              <a:rPr lang="en-US" dirty="0"/>
              <a:t>NOTE: You do not need to highlight all of the frameworks.  You can choose to highlight the ones that are most relevant to your community.  </a:t>
            </a:r>
          </a:p>
        </p:txBody>
      </p:sp>
      <p:sp>
        <p:nvSpPr>
          <p:cNvPr id="4" name="Slide Number Placeholder 3"/>
          <p:cNvSpPr>
            <a:spLocks noGrp="1"/>
          </p:cNvSpPr>
          <p:nvPr>
            <p:ph type="sldNum" sz="quarter" idx="5"/>
          </p:nvPr>
        </p:nvSpPr>
        <p:spPr/>
        <p:txBody>
          <a:bodyPr/>
          <a:lstStyle/>
          <a:p>
            <a:fld id="{4C6709D6-93C5-D64F-9800-896F699C4456}" type="slidenum">
              <a:rPr lang="en-US" smtClean="0"/>
              <a:t>16</a:t>
            </a:fld>
            <a:endParaRPr lang="en-US"/>
          </a:p>
        </p:txBody>
      </p:sp>
    </p:spTree>
    <p:extLst>
      <p:ext uri="{BB962C8B-B14F-4D97-AF65-F5344CB8AC3E}">
        <p14:creationId xmlns:p14="http://schemas.microsoft.com/office/powerpoint/2010/main" val="407883926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Introduce the concept of “recipe frameworks. Point out that </a:t>
            </a:r>
            <a:r>
              <a:rPr lang="en-US" u="sng" dirty="0"/>
              <a:t>any </a:t>
            </a:r>
            <a:r>
              <a:rPr lang="en-US" dirty="0"/>
              <a:t>recipe can be used as a framework when you identify the different categories of ingredients listed in the recipe, as it’s already done in the recipe frameworks, e.g., protein, vegetables, sauce, whole grains, toppings.</a:t>
            </a:r>
          </a:p>
          <a:p>
            <a:endParaRPr lang="en-US" dirty="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17</a:t>
            </a:fld>
            <a:endParaRPr lang="en-US"/>
          </a:p>
        </p:txBody>
      </p:sp>
    </p:spTree>
    <p:extLst>
      <p:ext uri="{BB962C8B-B14F-4D97-AF65-F5344CB8AC3E}">
        <p14:creationId xmlns:p14="http://schemas.microsoft.com/office/powerpoint/2010/main" val="283229625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Introduce the concept of “recipe frameworks. Point out that </a:t>
            </a:r>
            <a:r>
              <a:rPr lang="en-US" u="sng" dirty="0"/>
              <a:t>any </a:t>
            </a:r>
            <a:r>
              <a:rPr lang="en-US" dirty="0"/>
              <a:t>recipe can be used as a framework when you identify the different categories of ingredients listed in the recipe, as it’s already done in the recipe frameworks, e.g., protein, vegetables, sauce, whole grains, toppings.</a:t>
            </a:r>
          </a:p>
        </p:txBody>
      </p:sp>
      <p:sp>
        <p:nvSpPr>
          <p:cNvPr id="4" name="Slide Number Placeholder 3"/>
          <p:cNvSpPr>
            <a:spLocks noGrp="1"/>
          </p:cNvSpPr>
          <p:nvPr>
            <p:ph type="sldNum" sz="quarter" idx="5"/>
          </p:nvPr>
        </p:nvSpPr>
        <p:spPr/>
        <p:txBody>
          <a:bodyPr/>
          <a:lstStyle/>
          <a:p>
            <a:fld id="{4C6709D6-93C5-D64F-9800-896F699C4456}" type="slidenum">
              <a:rPr lang="en-US" smtClean="0"/>
              <a:t>18</a:t>
            </a:fld>
            <a:endParaRPr lang="en-US"/>
          </a:p>
        </p:txBody>
      </p:sp>
    </p:spTree>
    <p:extLst>
      <p:ext uri="{BB962C8B-B14F-4D97-AF65-F5344CB8AC3E}">
        <p14:creationId xmlns:p14="http://schemas.microsoft.com/office/powerpoint/2010/main" val="3074610600"/>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Introduce the concept of “recipe frameworks. Point out that </a:t>
            </a:r>
            <a:r>
              <a:rPr lang="en-US" u="sng"/>
              <a:t>any </a:t>
            </a:r>
            <a:r>
              <a:rPr lang="en-US"/>
              <a:t>recipe can be used as a framework when you identify the different categories of ingredients listed in the recipe, as it’s already done in the recipe frameworks, e.g., protein, vegetables, sauce, whole grains, toppings.</a:t>
            </a: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19</a:t>
            </a:fld>
            <a:endParaRPr lang="en-US"/>
          </a:p>
        </p:txBody>
      </p:sp>
    </p:spTree>
    <p:extLst>
      <p:ext uri="{BB962C8B-B14F-4D97-AF65-F5344CB8AC3E}">
        <p14:creationId xmlns:p14="http://schemas.microsoft.com/office/powerpoint/2010/main" val="264711995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ASK: </a:t>
            </a:r>
            <a:r>
              <a:rPr lang="en-US">
                <a:cs typeface="Calibri"/>
              </a:rPr>
              <a:t>How would you make this recipe work for you, based of what you have on hand or what is in the grocery store? Are there any ingredients you would substitute based off what your kids or family like?</a:t>
            </a:r>
          </a:p>
          <a:p>
            <a:endParaRPr lang="en-US">
              <a:cs typeface="Calibri"/>
            </a:endParaRPr>
          </a:p>
          <a:p>
            <a:pPr marL="171450" indent="-171450">
              <a:buFont typeface="Wingdings"/>
              <a:buChar char="•"/>
            </a:pPr>
            <a:r>
              <a:rPr lang="en-US" b="1"/>
              <a:t>ASK</a:t>
            </a:r>
            <a:r>
              <a:rPr lang="en-US"/>
              <a:t>: Ask them to share ways they would make adjustments to the recipe based off what is in their grocery store and if they were making it at home</a:t>
            </a:r>
            <a:endParaRPr lang="en-US">
              <a:cs typeface="Calibri"/>
            </a:endParaRPr>
          </a:p>
          <a:p>
            <a:pPr marL="171450" indent="-171450">
              <a:buFont typeface="Wingdings"/>
              <a:buChar char="•"/>
            </a:pPr>
            <a:r>
              <a:rPr lang="en-US"/>
              <a:t>Have caregivers share some more of their favorite or most creative substitutions – particularly those that have saved them lots of time or money, or have gotten them a big win with their kids!</a:t>
            </a:r>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21</a:t>
            </a:fld>
            <a:endParaRPr lang="en-US"/>
          </a:p>
        </p:txBody>
      </p:sp>
    </p:spTree>
    <p:extLst>
      <p:ext uri="{BB962C8B-B14F-4D97-AF65-F5344CB8AC3E}">
        <p14:creationId xmlns:p14="http://schemas.microsoft.com/office/powerpoint/2010/main" val="2156500153"/>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Encourage participants with the following tips for making it work at home:</a:t>
            </a:r>
          </a:p>
          <a:p>
            <a:endParaRPr lang="en-US"/>
          </a:p>
          <a:p>
            <a:r>
              <a:rPr lang="en-US" b="1"/>
              <a:t>Set a goal, start small. </a:t>
            </a:r>
            <a:r>
              <a:rPr lang="en-US"/>
              <a:t>Choose one new thing you’d like to try this week. Then keep it up — once it’s an easy habit (and that might take weeks or months!), pick another new thing you want to try.</a:t>
            </a:r>
          </a:p>
          <a:p>
            <a:endParaRPr lang="en-US"/>
          </a:p>
          <a:p>
            <a:r>
              <a:rPr lang="en-US" b="1"/>
              <a:t>Remember that setbacks will happen! </a:t>
            </a:r>
            <a:r>
              <a:rPr lang="en-US"/>
              <a:t>That’s ok </a:t>
            </a:r>
          </a:p>
          <a:p>
            <a:r>
              <a:rPr lang="en-US"/>
              <a:t>— it’s not all or nothing. We all have days or weeks that go off course. Start back with one small habit and take it from there. The good news is that once you’ve set new habits, it’s easier and faster to get back on track the next time!</a:t>
            </a:r>
          </a:p>
          <a:p>
            <a:endParaRPr lang="en-US"/>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23</a:t>
            </a:fld>
            <a:endParaRPr lang="en-US"/>
          </a:p>
        </p:txBody>
      </p:sp>
    </p:spTree>
    <p:extLst>
      <p:ext uri="{BB962C8B-B14F-4D97-AF65-F5344CB8AC3E}">
        <p14:creationId xmlns:p14="http://schemas.microsoft.com/office/powerpoint/2010/main" val="288293841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1"/>
            <a:r>
              <a:rPr lang="en-US" b="1"/>
              <a:t>SHARE</a:t>
            </a:r>
            <a:r>
              <a:rPr lang="en-US"/>
              <a:t>: Share with participants that they can download the Cooking Matters App for more recipes or go to the Cooking Matters website</a:t>
            </a:r>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24</a:t>
            </a:fld>
            <a:endParaRPr lang="en-US"/>
          </a:p>
        </p:txBody>
      </p:sp>
    </p:spTree>
    <p:extLst>
      <p:ext uri="{BB962C8B-B14F-4D97-AF65-F5344CB8AC3E}">
        <p14:creationId xmlns:p14="http://schemas.microsoft.com/office/powerpoint/2010/main" val="34302808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1"/>
            <a:r>
              <a:rPr lang="en-US" b="1"/>
              <a:t>SHARE</a:t>
            </a:r>
            <a:r>
              <a:rPr lang="en-US"/>
              <a:t>: Share with participants that they can download the Cooking Matters App for more recipes or go to Cooking Matters website.</a:t>
            </a:r>
            <a:endParaRPr lang="en-US">
              <a:cs typeface="Calibri"/>
            </a:endParaRPr>
          </a:p>
          <a:p>
            <a:pPr marL="0" lvl="1"/>
            <a:endParaRPr lang="en-US">
              <a:cs typeface="Calibri"/>
            </a:endParaRPr>
          </a:p>
          <a:p>
            <a:pPr marL="0" lvl="1"/>
            <a:r>
              <a:rPr lang="en-US">
                <a:cs typeface="Calibri"/>
              </a:rPr>
              <a:t>Encourage participants with the following tips for making it work at home:</a:t>
            </a:r>
          </a:p>
          <a:p>
            <a:pPr marL="0" lvl="1"/>
            <a:endParaRPr lang="en-US"/>
          </a:p>
          <a:p>
            <a:pPr marL="0" lvl="1"/>
            <a:r>
              <a:rPr lang="en-US" b="1"/>
              <a:t>Fill your feeds with inspiration. </a:t>
            </a:r>
            <a:r>
              <a:rPr lang="en-US"/>
              <a:t>It’s easier to stay motivated when you’ve got regular reminders and tips popping up on your social media feeds. Follow Cooking Matters or other channels that help you get closer to your goals.</a:t>
            </a:r>
          </a:p>
          <a:p>
            <a:pPr marL="0" lvl="1"/>
            <a:endParaRPr lang="en-US">
              <a:cs typeface="Calibri"/>
            </a:endParaRPr>
          </a:p>
          <a:p>
            <a:pPr marL="0" lvl="1"/>
            <a:r>
              <a:rPr lang="en-US" b="1"/>
              <a:t>Share what you’ve learned. </a:t>
            </a:r>
            <a:r>
              <a:rPr lang="en-US"/>
              <a:t>Want other family members and friends to join you on this journey? Share something exciting you’ve learned — or better yet, feed them something delicious and healthy so they’ll know it’s true! Don’t pressure them — let them decide when they’re ready to take on new habits themselves.</a:t>
            </a:r>
          </a:p>
          <a:p>
            <a:pPr lvl="1"/>
            <a:endParaRPr lang="en-US">
              <a:cs typeface="Calibri"/>
            </a:endParaRPr>
          </a:p>
          <a:p>
            <a:pPr lvl="1"/>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25</a:t>
            </a:fld>
            <a:endParaRPr lang="en-US"/>
          </a:p>
        </p:txBody>
      </p:sp>
    </p:spTree>
    <p:extLst>
      <p:ext uri="{BB962C8B-B14F-4D97-AF65-F5344CB8AC3E}">
        <p14:creationId xmlns:p14="http://schemas.microsoft.com/office/powerpoint/2010/main" val="2603491860"/>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kern="1200">
              <a:effectLst/>
            </a:endParaRPr>
          </a:p>
          <a:p>
            <a:r>
              <a:rPr lang="en-US" b="1"/>
              <a:t>ENCOURAGE:</a:t>
            </a:r>
            <a:r>
              <a:rPr lang="en-US"/>
              <a:t> Encourage caregivers to choose one thing they learned today that they will commit to trying at home this week. Have them type in their answers.  </a:t>
            </a:r>
            <a:endParaRPr lang="en-US">
              <a:cs typeface="Calibri" panose="020F0502020204030204"/>
            </a:endParaRPr>
          </a:p>
          <a:p>
            <a:r>
              <a:rPr lang="en-US" b="1"/>
              <a:t>SHARE:</a:t>
            </a:r>
            <a:r>
              <a:rPr lang="en-US" b="1" i="1" dirty="0"/>
              <a:t> </a:t>
            </a:r>
            <a:r>
              <a:rPr lang="en-US"/>
              <a:t>Share any other upcoming online programs.</a:t>
            </a:r>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26</a:t>
            </a:fld>
            <a:endParaRPr lang="en-US"/>
          </a:p>
        </p:txBody>
      </p:sp>
    </p:spTree>
    <p:extLst>
      <p:ext uri="{BB962C8B-B14F-4D97-AF65-F5344CB8AC3E}">
        <p14:creationId xmlns:p14="http://schemas.microsoft.com/office/powerpoint/2010/main" val="58911119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10AA590-FF70-4760-91CC-EC6AE066EA54}"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F377260-57F4-47F7-9F21-AB5BB34C855A}" type="slidenum">
              <a:rPr lang="en-US" smtClean="0"/>
              <a:t>‹#›</a:t>
            </a:fld>
            <a:endParaRPr lang="en-US"/>
          </a:p>
        </p:txBody>
      </p:sp>
    </p:spTree>
    <p:extLst>
      <p:ext uri="{BB962C8B-B14F-4D97-AF65-F5344CB8AC3E}">
        <p14:creationId xmlns:p14="http://schemas.microsoft.com/office/powerpoint/2010/main" val="344672463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10AA590-FF70-4760-91CC-EC6AE066EA54}"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F377260-57F4-47F7-9F21-AB5BB34C855A}" type="slidenum">
              <a:rPr lang="en-US" smtClean="0"/>
              <a:t>‹#›</a:t>
            </a:fld>
            <a:endParaRPr lang="en-US"/>
          </a:p>
        </p:txBody>
      </p:sp>
    </p:spTree>
    <p:extLst>
      <p:ext uri="{BB962C8B-B14F-4D97-AF65-F5344CB8AC3E}">
        <p14:creationId xmlns:p14="http://schemas.microsoft.com/office/powerpoint/2010/main" val="396162114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110AA590-FF70-4760-91CC-EC6AE066EA54}"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F377260-57F4-47F7-9F21-AB5BB34C855A}" type="slidenum">
              <a:rPr lang="en-US" smtClean="0"/>
              <a:t>‹#›</a:t>
            </a:fld>
            <a:endParaRPr lang="en-US"/>
          </a:p>
        </p:txBody>
      </p:sp>
    </p:spTree>
    <p:extLst>
      <p:ext uri="{BB962C8B-B14F-4D97-AF65-F5344CB8AC3E}">
        <p14:creationId xmlns:p14="http://schemas.microsoft.com/office/powerpoint/2010/main" val="283111761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110AA590-FF70-4760-91CC-EC6AE066EA54}"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F377260-57F4-47F7-9F21-AB5BB34C855A}" type="slidenum">
              <a:rPr lang="en-US" smtClean="0"/>
              <a:t>‹#›</a:t>
            </a:fld>
            <a:endParaRPr lang="en-US"/>
          </a:p>
        </p:txBody>
      </p:sp>
    </p:spTree>
    <p:extLst>
      <p:ext uri="{BB962C8B-B14F-4D97-AF65-F5344CB8AC3E}">
        <p14:creationId xmlns:p14="http://schemas.microsoft.com/office/powerpoint/2010/main" val="99653611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10AA590-FF70-4760-91CC-EC6AE066EA54}" type="datetimeFigureOut">
              <a:rPr lang="en-US" smtClean="0"/>
              <a:t>6/3/2021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FF377260-57F4-47F7-9F21-AB5BB34C855A}" type="slidenum">
              <a:rPr lang="en-US" smtClean="0"/>
              <a:t>‹#›</a:t>
            </a:fld>
            <a:endParaRPr lang="en-US"/>
          </a:p>
        </p:txBody>
      </p:sp>
    </p:spTree>
    <p:extLst>
      <p:ext uri="{BB962C8B-B14F-4D97-AF65-F5344CB8AC3E}">
        <p14:creationId xmlns:p14="http://schemas.microsoft.com/office/powerpoint/2010/main" val="109149442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10AA590-FF70-4760-91CC-EC6AE066EA54}" type="datetimeFigureOut">
              <a:rPr lang="en-US" smtClean="0"/>
              <a:t>6/3/2021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FF377260-57F4-47F7-9F21-AB5BB34C855A}" type="slidenum">
              <a:rPr lang="en-US" smtClean="0"/>
              <a:t>‹#›</a:t>
            </a:fld>
            <a:endParaRPr lang="en-US"/>
          </a:p>
        </p:txBody>
      </p:sp>
    </p:spTree>
    <p:extLst>
      <p:ext uri="{BB962C8B-B14F-4D97-AF65-F5344CB8AC3E}">
        <p14:creationId xmlns:p14="http://schemas.microsoft.com/office/powerpoint/2010/main" val="47677991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10AA590-FF70-4760-91CC-EC6AE066EA54}" type="datetimeFigureOut">
              <a:rPr lang="en-US" smtClean="0"/>
              <a:t>6/3/2021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FF377260-57F4-47F7-9F21-AB5BB34C855A}" type="slidenum">
              <a:rPr lang="en-US" smtClean="0"/>
              <a:t>‹#›</a:t>
            </a:fld>
            <a:endParaRPr lang="en-US"/>
          </a:p>
        </p:txBody>
      </p:sp>
    </p:spTree>
    <p:extLst>
      <p:ext uri="{BB962C8B-B14F-4D97-AF65-F5344CB8AC3E}">
        <p14:creationId xmlns:p14="http://schemas.microsoft.com/office/powerpoint/2010/main" val="405155879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110AA590-FF70-4760-91CC-EC6AE066EA54}"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F377260-57F4-47F7-9F21-AB5BB34C855A}" type="slidenum">
              <a:rPr lang="en-US" smtClean="0"/>
              <a:t>‹#›</a:t>
            </a:fld>
            <a:endParaRPr lang="en-US"/>
          </a:p>
        </p:txBody>
      </p:sp>
    </p:spTree>
    <p:extLst>
      <p:ext uri="{BB962C8B-B14F-4D97-AF65-F5344CB8AC3E}">
        <p14:creationId xmlns:p14="http://schemas.microsoft.com/office/powerpoint/2010/main" val="227188091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110AA590-FF70-4760-91CC-EC6AE066EA54}"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F377260-57F4-47F7-9F21-AB5BB34C855A}" type="slidenum">
              <a:rPr lang="en-US" smtClean="0"/>
              <a:t>‹#›</a:t>
            </a:fld>
            <a:endParaRPr lang="en-US"/>
          </a:p>
        </p:txBody>
      </p:sp>
    </p:spTree>
    <p:extLst>
      <p:ext uri="{BB962C8B-B14F-4D97-AF65-F5344CB8AC3E}">
        <p14:creationId xmlns:p14="http://schemas.microsoft.com/office/powerpoint/2010/main" val="277348725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10AA590-FF70-4760-91CC-EC6AE066EA54}"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F377260-57F4-47F7-9F21-AB5BB34C855A}" type="slidenum">
              <a:rPr lang="en-US" smtClean="0"/>
              <a:t>‹#›</a:t>
            </a:fld>
            <a:endParaRPr lang="en-US"/>
          </a:p>
        </p:txBody>
      </p:sp>
    </p:spTree>
    <p:extLst>
      <p:ext uri="{BB962C8B-B14F-4D97-AF65-F5344CB8AC3E}">
        <p14:creationId xmlns:p14="http://schemas.microsoft.com/office/powerpoint/2010/main" val="283092658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10AA590-FF70-4760-91CC-EC6AE066EA54}"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F377260-57F4-47F7-9F21-AB5BB34C855A}" type="slidenum">
              <a:rPr lang="en-US" smtClean="0"/>
              <a:t>‹#›</a:t>
            </a:fld>
            <a:endParaRPr lang="en-US"/>
          </a:p>
        </p:txBody>
      </p:sp>
    </p:spTree>
    <p:extLst>
      <p:ext uri="{BB962C8B-B14F-4D97-AF65-F5344CB8AC3E}">
        <p14:creationId xmlns:p14="http://schemas.microsoft.com/office/powerpoint/2010/main" val="179483967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50138926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Cover Slide B2">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ctrTitle" hasCustomPrompt="1"/>
          </p:nvPr>
        </p:nvSpPr>
        <p:spPr>
          <a:xfrm>
            <a:off x="7159592" y="1264408"/>
            <a:ext cx="4027521" cy="1253147"/>
          </a:xfrm>
        </p:spPr>
        <p:txBody>
          <a:bodyPr anchor="t">
            <a:normAutofit/>
          </a:bodyPr>
          <a:lstStyle>
            <a:lvl1pPr algn="l">
              <a:lnSpc>
                <a:spcPct val="100000"/>
              </a:lnSpc>
              <a:defRPr sz="2800" b="1">
                <a:solidFill>
                  <a:schemeClr val="accent1"/>
                </a:solidFill>
              </a:defRPr>
            </a:lvl1pPr>
          </a:lstStyle>
          <a:p>
            <a:r>
              <a:rPr lang="en-US"/>
              <a:t>Click to edit master </a:t>
            </a:r>
            <a:br>
              <a:rPr lang="en-US"/>
            </a:br>
            <a:r>
              <a:rPr lang="en-US"/>
              <a:t>title style</a:t>
            </a:r>
          </a:p>
        </p:txBody>
      </p:sp>
      <p:sp>
        <p:nvSpPr>
          <p:cNvPr id="3" name="Subtitle 2"/>
          <p:cNvSpPr>
            <a:spLocks noGrp="1"/>
          </p:cNvSpPr>
          <p:nvPr>
            <p:ph type="subTitle" idx="1"/>
          </p:nvPr>
        </p:nvSpPr>
        <p:spPr>
          <a:xfrm>
            <a:off x="7159592" y="2985395"/>
            <a:ext cx="4027521" cy="853813"/>
          </a:xfrm>
        </p:spPr>
        <p:txBody>
          <a:bodyPr>
            <a:normAutofit/>
          </a:bodyPr>
          <a:lstStyle>
            <a:lvl1pPr marL="0" indent="0" algn="l">
              <a:lnSpc>
                <a:spcPct val="100000"/>
              </a:lnSpc>
              <a:buNone/>
              <a:defRPr sz="1800">
                <a:solidFill>
                  <a:schemeClr val="accent3"/>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5" name="Text Placeholder 10"/>
          <p:cNvSpPr>
            <a:spLocks noGrp="1"/>
          </p:cNvSpPr>
          <p:nvPr>
            <p:ph type="body" sz="quarter" idx="10" hasCustomPrompt="1"/>
          </p:nvPr>
        </p:nvSpPr>
        <p:spPr>
          <a:xfrm>
            <a:off x="7159592" y="5037222"/>
            <a:ext cx="3452813" cy="458212"/>
          </a:xfrm>
        </p:spPr>
        <p:txBody>
          <a:bodyPr>
            <a:normAutofit/>
          </a:bodyPr>
          <a:lstStyle>
            <a:lvl1pPr>
              <a:defRPr sz="1400" b="1" baseline="0">
                <a:solidFill>
                  <a:schemeClr val="accent3"/>
                </a:solidFill>
              </a:defRPr>
            </a:lvl1pPr>
          </a:lstStyle>
          <a:p>
            <a:pPr lvl="0"/>
            <a:r>
              <a:rPr lang="en-US"/>
              <a:t>Day, Month, Year</a:t>
            </a:r>
          </a:p>
        </p:txBody>
      </p:sp>
      <p:pic>
        <p:nvPicPr>
          <p:cNvPr id="7" name="Picture 6"/>
          <p:cNvPicPr>
            <a:picLocks noChangeAspect="1"/>
          </p:cNvPicPr>
          <p:nvPr userDrawn="1"/>
        </p:nvPicPr>
        <p:blipFill>
          <a:blip r:embed="rId3"/>
          <a:stretch>
            <a:fillRect/>
          </a:stretch>
        </p:blipFill>
        <p:spPr>
          <a:xfrm>
            <a:off x="7472173" y="5566728"/>
            <a:ext cx="2827649" cy="1027232"/>
          </a:xfrm>
          <a:prstGeom prst="rect">
            <a:avLst/>
          </a:prstGeom>
        </p:spPr>
      </p:pic>
    </p:spTree>
    <p:extLst>
      <p:ext uri="{BB962C8B-B14F-4D97-AF65-F5344CB8AC3E}">
        <p14:creationId xmlns:p14="http://schemas.microsoft.com/office/powerpoint/2010/main" val="117386501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600200" y="915988"/>
            <a:ext cx="8758238" cy="941387"/>
          </a:xfrm>
        </p:spPr>
        <p:txBody>
          <a:bodyPr>
            <a:normAutofit/>
          </a:bodyPr>
          <a:lstStyle>
            <a:lvl1pPr>
              <a:lnSpc>
                <a:spcPts val="4000"/>
              </a:lnSpc>
              <a:defRPr sz="2800">
                <a:solidFill>
                  <a:schemeClr val="accent1"/>
                </a:solidFill>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0" y="2214563"/>
            <a:ext cx="8758238" cy="2971800"/>
          </a:xfrm>
        </p:spPr>
        <p:txBody>
          <a:bodyPr>
            <a:normAutofit/>
          </a:bodyPr>
          <a:lstStyle>
            <a:lvl1pPr>
              <a:lnSpc>
                <a:spcPts val="2800"/>
              </a:lnSpc>
              <a:spcBef>
                <a:spcPts val="0"/>
              </a:spcBef>
              <a:spcAft>
                <a:spcPts val="1000"/>
              </a:spcAft>
              <a:defRPr sz="1600" baseline="0"/>
            </a:lvl1pPr>
          </a:lstStyle>
          <a:p>
            <a:pPr lvl="0"/>
            <a:r>
              <a:rPr lang="en-US"/>
              <a:t>Click to add body text</a:t>
            </a:r>
          </a:p>
        </p:txBody>
      </p:sp>
    </p:spTree>
    <p:extLst>
      <p:ext uri="{BB962C8B-B14F-4D97-AF65-F5344CB8AC3E}">
        <p14:creationId xmlns:p14="http://schemas.microsoft.com/office/powerpoint/2010/main" val="298575563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Cover Slide B3">
    <p:spTree>
      <p:nvGrpSpPr>
        <p:cNvPr id="1" name=""/>
        <p:cNvGrpSpPr/>
        <p:nvPr/>
      </p:nvGrpSpPr>
      <p:grpSpPr>
        <a:xfrm>
          <a:off x="0" y="0"/>
          <a:ext cx="0" cy="0"/>
          <a:chOff x="0" y="0"/>
          <a:chExt cx="0" cy="0"/>
        </a:xfrm>
      </p:grpSpPr>
      <p:pic>
        <p:nvPicPr>
          <p:cNvPr id="5" name="Picture 4"/>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ctrTitle" hasCustomPrompt="1"/>
          </p:nvPr>
        </p:nvSpPr>
        <p:spPr>
          <a:xfrm>
            <a:off x="7159592" y="1264408"/>
            <a:ext cx="4027521" cy="1253147"/>
          </a:xfrm>
        </p:spPr>
        <p:txBody>
          <a:bodyPr anchor="t">
            <a:normAutofit/>
          </a:bodyPr>
          <a:lstStyle>
            <a:lvl1pPr algn="l">
              <a:lnSpc>
                <a:spcPct val="100000"/>
              </a:lnSpc>
              <a:defRPr sz="2800" b="1">
                <a:solidFill>
                  <a:schemeClr val="accent1"/>
                </a:solidFill>
              </a:defRPr>
            </a:lvl1pPr>
          </a:lstStyle>
          <a:p>
            <a:r>
              <a:rPr lang="en-US"/>
              <a:t>Click to edit master </a:t>
            </a:r>
            <a:br>
              <a:rPr lang="en-US"/>
            </a:br>
            <a:r>
              <a:rPr lang="en-US"/>
              <a:t>title style</a:t>
            </a:r>
          </a:p>
        </p:txBody>
      </p:sp>
      <p:sp>
        <p:nvSpPr>
          <p:cNvPr id="3" name="Subtitle 2"/>
          <p:cNvSpPr>
            <a:spLocks noGrp="1"/>
          </p:cNvSpPr>
          <p:nvPr>
            <p:ph type="subTitle" idx="1"/>
          </p:nvPr>
        </p:nvSpPr>
        <p:spPr>
          <a:xfrm>
            <a:off x="7159592" y="2985395"/>
            <a:ext cx="4027521" cy="853813"/>
          </a:xfrm>
        </p:spPr>
        <p:txBody>
          <a:bodyPr>
            <a:normAutofit/>
          </a:bodyPr>
          <a:lstStyle>
            <a:lvl1pPr marL="0" indent="0" algn="l">
              <a:lnSpc>
                <a:spcPct val="100000"/>
              </a:lnSpc>
              <a:buNone/>
              <a:defRPr sz="1800">
                <a:solidFill>
                  <a:schemeClr val="accent3"/>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4" name="Text Placeholder 10"/>
          <p:cNvSpPr>
            <a:spLocks noGrp="1"/>
          </p:cNvSpPr>
          <p:nvPr>
            <p:ph type="body" sz="quarter" idx="10" hasCustomPrompt="1"/>
          </p:nvPr>
        </p:nvSpPr>
        <p:spPr>
          <a:xfrm>
            <a:off x="7159592" y="5037222"/>
            <a:ext cx="3452813" cy="458212"/>
          </a:xfrm>
        </p:spPr>
        <p:txBody>
          <a:bodyPr>
            <a:normAutofit/>
          </a:bodyPr>
          <a:lstStyle>
            <a:lvl1pPr>
              <a:defRPr sz="1400" b="1" baseline="0">
                <a:solidFill>
                  <a:schemeClr val="accent3"/>
                </a:solidFill>
              </a:defRPr>
            </a:lvl1pPr>
          </a:lstStyle>
          <a:p>
            <a:pPr lvl="0"/>
            <a:r>
              <a:rPr lang="en-US"/>
              <a:t>Day, Month, Year</a:t>
            </a:r>
          </a:p>
        </p:txBody>
      </p:sp>
      <p:pic>
        <p:nvPicPr>
          <p:cNvPr id="8" name="Picture 7"/>
          <p:cNvPicPr>
            <a:picLocks noChangeAspect="1"/>
          </p:cNvPicPr>
          <p:nvPr userDrawn="1"/>
        </p:nvPicPr>
        <p:blipFill>
          <a:blip r:embed="rId3"/>
          <a:stretch>
            <a:fillRect/>
          </a:stretch>
        </p:blipFill>
        <p:spPr>
          <a:xfrm>
            <a:off x="7472173" y="5566728"/>
            <a:ext cx="2827649" cy="1027232"/>
          </a:xfrm>
          <a:prstGeom prst="rect">
            <a:avLst/>
          </a:prstGeom>
        </p:spPr>
      </p:pic>
    </p:spTree>
    <p:extLst>
      <p:ext uri="{BB962C8B-B14F-4D97-AF65-F5344CB8AC3E}">
        <p14:creationId xmlns:p14="http://schemas.microsoft.com/office/powerpoint/2010/main" val="279198749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Photo Slide_editable_1">
    <p:spTree>
      <p:nvGrpSpPr>
        <p:cNvPr id="1" name=""/>
        <p:cNvGrpSpPr/>
        <p:nvPr/>
      </p:nvGrpSpPr>
      <p:grpSpPr>
        <a:xfrm>
          <a:off x="0" y="0"/>
          <a:ext cx="0" cy="0"/>
          <a:chOff x="0" y="0"/>
          <a:chExt cx="0" cy="0"/>
        </a:xfrm>
      </p:grpSpPr>
      <p:sp>
        <p:nvSpPr>
          <p:cNvPr id="2" name="Title 1"/>
          <p:cNvSpPr>
            <a:spLocks noGrp="1"/>
          </p:cNvSpPr>
          <p:nvPr>
            <p:ph type="title"/>
          </p:nvPr>
        </p:nvSpPr>
        <p:spPr>
          <a:xfrm>
            <a:off x="6096000" y="945198"/>
            <a:ext cx="4861532" cy="1812290"/>
          </a:xfrm>
        </p:spPr>
        <p:txBody>
          <a:bodyPr anchor="b"/>
          <a:lstStyle>
            <a:lvl1pPr>
              <a:lnSpc>
                <a:spcPts val="3400"/>
              </a:lnSpc>
              <a:defRPr>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6096000" y="3086101"/>
            <a:ext cx="4861532" cy="2486025"/>
          </a:xfrm>
        </p:spPr>
        <p:txBody>
          <a:bodyPr>
            <a:normAutofit/>
          </a:bodyPr>
          <a:lstStyle>
            <a:lvl1pPr>
              <a:defRPr sz="1600"/>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a:p>
        </p:txBody>
      </p:sp>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5387975" y="-29690"/>
            <a:ext cx="79865" cy="6911439"/>
          </a:xfrm>
          <a:prstGeom prst="rect">
            <a:avLst/>
          </a:prstGeom>
        </p:spPr>
      </p:pic>
      <p:sp>
        <p:nvSpPr>
          <p:cNvPr id="7" name="Picture Placeholder 6"/>
          <p:cNvSpPr>
            <a:spLocks noGrp="1"/>
          </p:cNvSpPr>
          <p:nvPr>
            <p:ph type="pic" sz="quarter" idx="13"/>
          </p:nvPr>
        </p:nvSpPr>
        <p:spPr>
          <a:xfrm>
            <a:off x="0" y="0"/>
            <a:ext cx="5387975" cy="6858000"/>
          </a:xfrm>
        </p:spPr>
        <p:txBody>
          <a:bodyPr/>
          <a:lstStyle/>
          <a:p>
            <a:endParaRPr lang="en-US"/>
          </a:p>
        </p:txBody>
      </p:sp>
    </p:spTree>
    <p:extLst>
      <p:ext uri="{BB962C8B-B14F-4D97-AF65-F5344CB8AC3E}">
        <p14:creationId xmlns:p14="http://schemas.microsoft.com/office/powerpoint/2010/main" val="61421684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Divider 1">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3074987" y="3767139"/>
            <a:ext cx="4054476" cy="1719262"/>
          </a:xfrm>
        </p:spPr>
        <p:txBody>
          <a:bodyPr anchor="ctr">
            <a:normAutofit/>
          </a:bodyPr>
          <a:lstStyle>
            <a:lvl1pPr>
              <a:lnSpc>
                <a:spcPct val="100000"/>
              </a:lnSpc>
              <a:defRPr sz="2400" b="1">
                <a:solidFill>
                  <a:schemeClr val="bg1"/>
                </a:solidFill>
              </a:defRPr>
            </a:lvl1pPr>
          </a:lstStyle>
          <a:p>
            <a:r>
              <a:rPr lang="en-US"/>
              <a:t>Click to edit Master title style</a:t>
            </a:r>
          </a:p>
        </p:txBody>
      </p:sp>
    </p:spTree>
    <p:extLst>
      <p:ext uri="{BB962C8B-B14F-4D97-AF65-F5344CB8AC3E}">
        <p14:creationId xmlns:p14="http://schemas.microsoft.com/office/powerpoint/2010/main" val="817818760"/>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Photo Slide 4">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095375" y="1943099"/>
            <a:ext cx="4162425" cy="1357313"/>
          </a:xfrm>
        </p:spPr>
        <p:txBody>
          <a:bodyPr anchor="b">
            <a:normAutofit/>
          </a:bodyPr>
          <a:lstStyle>
            <a:lvl1pPr>
              <a:lnSpc>
                <a:spcPct val="100000"/>
              </a:lnSpc>
              <a:defRPr sz="2000" b="1">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1095375" y="3543301"/>
            <a:ext cx="4162425" cy="1471611"/>
          </a:xfrm>
        </p:spPr>
        <p:txBody>
          <a:bodyPr>
            <a:normAutofit/>
          </a:bodyPr>
          <a:lstStyle>
            <a:lvl1pPr>
              <a:defRPr sz="1600"/>
            </a:lvl1pPr>
          </a:lstStyle>
          <a:p>
            <a:pPr lvl="0"/>
            <a:r>
              <a:rPr lang="en-US"/>
              <a:t>Click to edit Master text styles</a:t>
            </a:r>
          </a:p>
        </p:txBody>
      </p:sp>
    </p:spTree>
    <p:extLst>
      <p:ext uri="{BB962C8B-B14F-4D97-AF65-F5344CB8AC3E}">
        <p14:creationId xmlns:p14="http://schemas.microsoft.com/office/powerpoint/2010/main" val="299444717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1">
                <a:solidFill>
                  <a:schemeClr val="accent1"/>
                </a:solidFill>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2244531850"/>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userDrawn="1">
  <p:cSld name="Photo Slide 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6096000" y="945198"/>
            <a:ext cx="4861532" cy="1812290"/>
          </a:xfrm>
        </p:spPr>
        <p:txBody>
          <a:bodyPr anchor="b"/>
          <a:lstStyle>
            <a:lvl1pPr>
              <a:lnSpc>
                <a:spcPts val="3400"/>
              </a:lnSpc>
              <a:defRPr>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6096000" y="3086101"/>
            <a:ext cx="4861532" cy="2486025"/>
          </a:xfrm>
        </p:spPr>
        <p:txBody>
          <a:bodyPr>
            <a:normAutofit/>
          </a:bodyPr>
          <a:lstStyle>
            <a:lvl1pPr>
              <a:defRPr sz="1600"/>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a:p>
        </p:txBody>
      </p:sp>
    </p:spTree>
    <p:extLst>
      <p:ext uri="{BB962C8B-B14F-4D97-AF65-F5344CB8AC3E}">
        <p14:creationId xmlns:p14="http://schemas.microsoft.com/office/powerpoint/2010/main" val="130695428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theme" Target="../theme/theme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10AA590-FF70-4760-91CC-EC6AE066EA54}" type="datetimeFigureOut">
              <a:rPr lang="en-US" smtClean="0"/>
              <a:t>6/3/2021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F377260-57F4-47F7-9F21-AB5BB34C855A}" type="slidenum">
              <a:rPr lang="en-US" smtClean="0"/>
              <a:t>‹#›</a:t>
            </a:fld>
            <a:endParaRPr lang="en-US"/>
          </a:p>
        </p:txBody>
      </p:sp>
    </p:spTree>
    <p:extLst>
      <p:ext uri="{BB962C8B-B14F-4D97-AF65-F5344CB8AC3E}">
        <p14:creationId xmlns:p14="http://schemas.microsoft.com/office/powerpoint/2010/main" val="198901920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 id="2147483665" r:id="rId17"/>
    <p:sldLayoutId id="2147483666" r:id="rId18"/>
    <p:sldLayoutId id="2147483667" r:id="rId19"/>
    <p:sldLayoutId id="2147483668" r:id="rId20"/>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hyperlink" Target="https://support.office.com/en-us/article/hide-or-show-a-slide-8313e1ec-3e20-4464-952f-387931554d69" TargetMode="Externa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4.xml"/></Relationships>
</file>

<file path=ppt/slides/_rels/slide4.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6.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4.xml"/><Relationship Id="rId1" Type="http://schemas.openxmlformats.org/officeDocument/2006/relationships/slideLayout" Target="../slideLayouts/slideLayout14.xml"/><Relationship Id="rId6" Type="http://schemas.openxmlformats.org/officeDocument/2006/relationships/image" Target="../media/image14.png"/><Relationship Id="rId5" Type="http://schemas.openxmlformats.org/officeDocument/2006/relationships/image" Target="../media/image13.png"/><Relationship Id="rId4" Type="http://schemas.openxmlformats.org/officeDocument/2006/relationships/image" Target="../media/image12.png"/></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5.xml"/><Relationship Id="rId2" Type="http://schemas.openxmlformats.org/officeDocument/2006/relationships/slideLayout" Target="../slideLayouts/slideLayout5.xml"/><Relationship Id="rId1" Type="http://schemas.openxmlformats.org/officeDocument/2006/relationships/video" Target="https://www.youtube.com/embed/AQ-HJxw0HZo?feature=oembed" TargetMode="External"/><Relationship Id="rId4" Type="http://schemas.openxmlformats.org/officeDocument/2006/relationships/image" Target="../media/image15.jpeg"/></Relationships>
</file>

<file path=ppt/slides/_rels/slide8.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6.xml"/><Relationship Id="rId1" Type="http://schemas.openxmlformats.org/officeDocument/2006/relationships/slideLayout" Target="../slideLayouts/slideLayout14.xml"/><Relationship Id="rId6" Type="http://schemas.openxmlformats.org/officeDocument/2006/relationships/image" Target="../media/image19.png"/><Relationship Id="rId5" Type="http://schemas.openxmlformats.org/officeDocument/2006/relationships/image" Target="../media/image18.png"/><Relationship Id="rId4" Type="http://schemas.openxmlformats.org/officeDocument/2006/relationships/image" Target="../media/image17.png"/></Relationships>
</file>

<file path=ppt/slides/_rels/slide9.xml.rels><?xml version="1.0" encoding="UTF-8" standalone="yes"?>
<Relationships xmlns="http://schemas.openxmlformats.org/package/2006/relationships"><Relationship Id="rId3" Type="http://schemas.openxmlformats.org/officeDocument/2006/relationships/notesSlide" Target="../notesSlides/notesSlide7.xml"/><Relationship Id="rId2" Type="http://schemas.openxmlformats.org/officeDocument/2006/relationships/slideLayout" Target="../slideLayouts/slideLayout5.xml"/><Relationship Id="rId1" Type="http://schemas.openxmlformats.org/officeDocument/2006/relationships/video" Target="https://www.youtube.com/embed/l6qd23LyttY?feature=oembed" TargetMode="External"/><Relationship Id="rId4" Type="http://schemas.openxmlformats.org/officeDocument/2006/relationships/image" Target="../media/image20.jpeg"/></Relationships>
</file>

<file path=ppt/slides/_rels/slide10.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8.xml"/><Relationship Id="rId1" Type="http://schemas.openxmlformats.org/officeDocument/2006/relationships/slideLayout" Target="../slideLayouts/slideLayout14.xml"/><Relationship Id="rId6" Type="http://schemas.openxmlformats.org/officeDocument/2006/relationships/image" Target="../media/image24.png"/><Relationship Id="rId5" Type="http://schemas.openxmlformats.org/officeDocument/2006/relationships/image" Target="../media/image23.png"/><Relationship Id="rId4" Type="http://schemas.openxmlformats.org/officeDocument/2006/relationships/image" Target="../media/image22.png"/></Relationships>
</file>

<file path=ppt/slides/_rels/slide11.xml.rels><?xml version="1.0" encoding="UTF-8" standalone="yes"?>
<Relationships xmlns="http://schemas.openxmlformats.org/package/2006/relationships"><Relationship Id="rId3" Type="http://schemas.openxmlformats.org/officeDocument/2006/relationships/notesSlide" Target="../notesSlides/notesSlide9.xml"/><Relationship Id="rId2" Type="http://schemas.openxmlformats.org/officeDocument/2006/relationships/slideLayout" Target="../slideLayouts/slideLayout5.xml"/><Relationship Id="rId1" Type="http://schemas.openxmlformats.org/officeDocument/2006/relationships/video" Target="https://www.youtube.com/embed/VTU8pCT4_k0?feature=oembed" TargetMode="External"/><Relationship Id="rId4" Type="http://schemas.openxmlformats.org/officeDocument/2006/relationships/image" Target="../media/image25.jpeg"/></Relationships>
</file>

<file path=ppt/slides/_rels/slide12.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0.xml"/><Relationship Id="rId1" Type="http://schemas.openxmlformats.org/officeDocument/2006/relationships/slideLayout" Target="../slideLayouts/slideLayout14.xml"/><Relationship Id="rId6" Type="http://schemas.openxmlformats.org/officeDocument/2006/relationships/image" Target="../media/image29.png"/><Relationship Id="rId5" Type="http://schemas.openxmlformats.org/officeDocument/2006/relationships/image" Target="../media/image28.png"/><Relationship Id="rId4" Type="http://schemas.openxmlformats.org/officeDocument/2006/relationships/image" Target="../media/image27.png"/></Relationships>
</file>

<file path=ppt/slides/_rels/slide13.xml.rels><?xml version="1.0" encoding="UTF-8" standalone="yes"?>
<Relationships xmlns="http://schemas.openxmlformats.org/package/2006/relationships"><Relationship Id="rId3" Type="http://schemas.openxmlformats.org/officeDocument/2006/relationships/notesSlide" Target="../notesSlides/notesSlide11.xml"/><Relationship Id="rId2" Type="http://schemas.openxmlformats.org/officeDocument/2006/relationships/slideLayout" Target="../slideLayouts/slideLayout5.xml"/><Relationship Id="rId1" Type="http://schemas.openxmlformats.org/officeDocument/2006/relationships/video" Target="https://www.youtube.com/embed/2jAN6-H0-QA?feature=oembed" TargetMode="External"/><Relationship Id="rId4" Type="http://schemas.openxmlformats.org/officeDocument/2006/relationships/image" Target="../media/image30.jpeg"/></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5.xml"/></Relationships>
</file>

<file path=ppt/slides/_rels/slide15.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13.xml"/><Relationship Id="rId1" Type="http://schemas.openxmlformats.org/officeDocument/2006/relationships/slideLayout" Target="../slideLayouts/slideLayout16.xml"/><Relationship Id="rId4" Type="http://schemas.openxmlformats.org/officeDocument/2006/relationships/image" Target="../media/image32.png"/></Relationships>
</file>

<file path=ppt/slides/_rels/slide16.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14.xml"/><Relationship Id="rId1" Type="http://schemas.openxmlformats.org/officeDocument/2006/relationships/slideLayout" Target="../slideLayouts/slideLayout14.xml"/><Relationship Id="rId4" Type="http://schemas.openxmlformats.org/officeDocument/2006/relationships/hyperlink" Target="http://cookingmatters.org/tips/your-family-your-recipes" TargetMode="External"/></Relationships>
</file>

<file path=ppt/slides/_rels/slide17.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15.xml"/><Relationship Id="rId1" Type="http://schemas.openxmlformats.org/officeDocument/2006/relationships/slideLayout" Target="../slideLayouts/slideLayout5.xml"/><Relationship Id="rId4" Type="http://schemas.openxmlformats.org/officeDocument/2006/relationships/image" Target="../media/image35.png"/></Relationships>
</file>

<file path=ppt/slides/_rels/slide18.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16.xml"/><Relationship Id="rId1" Type="http://schemas.openxmlformats.org/officeDocument/2006/relationships/slideLayout" Target="../slideLayouts/slideLayout5.xml"/><Relationship Id="rId4" Type="http://schemas.openxmlformats.org/officeDocument/2006/relationships/image" Target="../media/image37.png"/></Relationships>
</file>

<file path=ppt/slides/_rels/slide19.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notesSlide" Target="../notesSlides/notesSlide17.xml"/><Relationship Id="rId1" Type="http://schemas.openxmlformats.org/officeDocument/2006/relationships/slideLayout" Target="../slideLayouts/slideLayout8.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7.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8.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19.xml"/></Relationships>
</file>

<file path=ppt/slides/_rels/slide24.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20.xml"/><Relationship Id="rId1" Type="http://schemas.openxmlformats.org/officeDocument/2006/relationships/slideLayout" Target="../slideLayouts/slideLayout5.xml"/><Relationship Id="rId4" Type="http://schemas.openxmlformats.org/officeDocument/2006/relationships/image" Target="../media/image40.png"/></Relationships>
</file>

<file path=ppt/slides/_rels/slide25.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notesSlide" Target="../notesSlides/notesSlide21.xml"/><Relationship Id="rId1" Type="http://schemas.openxmlformats.org/officeDocument/2006/relationships/slideLayout" Target="../slideLayouts/slideLayout5.xml"/><Relationship Id="rId4" Type="http://schemas.openxmlformats.org/officeDocument/2006/relationships/image" Target="../media/image42.png"/></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0.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1">
            <a:extLst>
              <a:ext uri="{FF2B5EF4-FFF2-40B4-BE49-F238E27FC236}">
                <a16:creationId xmlns:a16="http://schemas.microsoft.com/office/drawing/2014/main" id="{66BBA578-0072-499D-808D-1AB11AC739DC}"/>
              </a:ext>
            </a:extLst>
          </p:cNvPr>
          <p:cNvSpPr txBox="1"/>
          <p:nvPr/>
        </p:nvSpPr>
        <p:spPr>
          <a:xfrm>
            <a:off x="1633268" y="1173192"/>
            <a:ext cx="8925464" cy="452431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b="1" dirty="0">
                <a:cs typeface="Calibri"/>
              </a:rPr>
              <a:t>It is not necessary to use this PowerPoint as part of your online program, but if you choose to do so, this template aligns with the outline and activities in </a:t>
            </a:r>
            <a:r>
              <a:rPr lang="en-US" b="1" i="1" dirty="0">
                <a:cs typeface="Calibri"/>
              </a:rPr>
              <a:t>Making Recipes Work for You: Your Family, Your Choice.</a:t>
            </a:r>
          </a:p>
          <a:p>
            <a:pPr marL="285750" indent="-285750">
              <a:buFont typeface="Arial,Sans-Serif"/>
              <a:buChar char="•"/>
            </a:pPr>
            <a:r>
              <a:rPr lang="en-US" dirty="0">
                <a:ea typeface="+mn-lt"/>
                <a:cs typeface="+mn-lt"/>
              </a:rPr>
              <a:t>Because there are some differences in how partners implement Cooking Matters, you may need to customize some of the slides to ensure the information is relevant for your participants and technology. </a:t>
            </a:r>
            <a:r>
              <a:rPr lang="en-US" b="1" dirty="0">
                <a:ea typeface="+mn-lt"/>
                <a:cs typeface="+mn-lt"/>
              </a:rPr>
              <a:t>We ask that you do not remove the first three slides or the last four slides, but you may edit the slides as necessary.</a:t>
            </a:r>
            <a:endParaRPr lang="en-US" dirty="0">
              <a:ea typeface="+mn-lt"/>
              <a:cs typeface="+mn-lt"/>
            </a:endParaRPr>
          </a:p>
          <a:p>
            <a:pPr marL="285750" indent="-285750">
              <a:buFont typeface="Arial,Sans-Serif"/>
              <a:buChar char="•"/>
            </a:pPr>
            <a:r>
              <a:rPr lang="en-US" dirty="0">
                <a:ea typeface="+mn-lt"/>
                <a:cs typeface="+mn-lt"/>
              </a:rPr>
              <a:t>There are multiple recipes included in these </a:t>
            </a:r>
            <a:r>
              <a:rPr lang="en-US" dirty="0">
                <a:cs typeface="Calibri"/>
              </a:rPr>
              <a:t>slides, </a:t>
            </a:r>
            <a:r>
              <a:rPr lang="en-US" dirty="0">
                <a:ea typeface="+mn-lt"/>
                <a:cs typeface="+mn-lt"/>
              </a:rPr>
              <a:t>but we only recommend including 1 live recipe demonstration in </a:t>
            </a:r>
            <a:r>
              <a:rPr lang="en-US" dirty="0">
                <a:cs typeface="Calibri"/>
              </a:rPr>
              <a:t>a </a:t>
            </a:r>
            <a:r>
              <a:rPr lang="en-US" dirty="0">
                <a:ea typeface="+mn-lt"/>
                <a:cs typeface="+mn-lt"/>
              </a:rPr>
              <a:t>30-minute </a:t>
            </a:r>
            <a:r>
              <a:rPr lang="en-US" dirty="0">
                <a:cs typeface="Calibri"/>
              </a:rPr>
              <a:t>lesson.</a:t>
            </a:r>
            <a:r>
              <a:rPr lang="en-US" dirty="0">
                <a:ea typeface="+mn-lt"/>
                <a:cs typeface="+mn-lt"/>
              </a:rPr>
              <a:t>  </a:t>
            </a:r>
            <a:r>
              <a:rPr lang="en-US" b="1" dirty="0">
                <a:ea typeface="+mn-lt"/>
                <a:cs typeface="+mn-lt"/>
              </a:rPr>
              <a:t>Remember to hide any recipe or other slides you are not using before presenting. </a:t>
            </a:r>
            <a:r>
              <a:rPr lang="en-US" dirty="0">
                <a:ea typeface="+mn-lt"/>
                <a:cs typeface="+mn-lt"/>
              </a:rPr>
              <a:t>Feel free to use any recipe provided in the slides or choose another recipe from Cooking Matters. Most of the recipes included in this deck have matching YouTube videos in case you are unable to lead a live cooking demonstration and would rather play a video. If you do so, we recommend muting the video sound and narrating</a:t>
            </a:r>
            <a:r>
              <a:rPr lang="en-US" dirty="0">
                <a:cs typeface="Calibri"/>
              </a:rPr>
              <a:t> the recipe steps yourself. </a:t>
            </a:r>
            <a:endParaRPr lang="en-US" dirty="0">
              <a:ea typeface="+mn-lt"/>
              <a:cs typeface="+mn-lt"/>
            </a:endParaRPr>
          </a:p>
          <a:p>
            <a:pPr marL="285750" indent="-285750">
              <a:buFont typeface="Arial,Sans-Serif"/>
              <a:buChar char="•"/>
            </a:pPr>
            <a:r>
              <a:rPr lang="en-US" dirty="0">
                <a:solidFill>
                  <a:srgbClr val="FF0000"/>
                </a:solidFill>
                <a:ea typeface="+mn-lt"/>
                <a:cs typeface="+mn-lt"/>
              </a:rPr>
              <a:t>Make sure you delete or hide this slide and any other unused slides before showing this presentation. Not sure how to hide slides? </a:t>
            </a:r>
            <a:r>
              <a:rPr lang="en-US" dirty="0">
                <a:solidFill>
                  <a:srgbClr val="FF0000"/>
                </a:solidFill>
                <a:ea typeface="+mn-lt"/>
                <a:cs typeface="+mn-lt"/>
                <a:hlinkClick r:id="rId2"/>
              </a:rPr>
              <a:t>Click here for support.</a:t>
            </a:r>
            <a:r>
              <a:rPr lang="en-US" dirty="0">
                <a:solidFill>
                  <a:srgbClr val="FF0000"/>
                </a:solidFill>
                <a:ea typeface="+mn-lt"/>
                <a:cs typeface="+mn-lt"/>
              </a:rPr>
              <a:t> </a:t>
            </a:r>
            <a:endParaRPr lang="en-US" dirty="0">
              <a:ea typeface="+mn-lt"/>
              <a:cs typeface="+mn-lt"/>
            </a:endParaRPr>
          </a:p>
        </p:txBody>
      </p:sp>
    </p:spTree>
    <p:extLst>
      <p:ext uri="{BB962C8B-B14F-4D97-AF65-F5344CB8AC3E}">
        <p14:creationId xmlns:p14="http://schemas.microsoft.com/office/powerpoint/2010/main" val="313679792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7159592" y="1264408"/>
            <a:ext cx="4027521" cy="1758086"/>
          </a:xfrm>
        </p:spPr>
        <p:txBody>
          <a:bodyPr>
            <a:noAutofit/>
          </a:bodyPr>
          <a:lstStyle/>
          <a:p>
            <a:r>
              <a:rPr lang="en-US">
                <a:latin typeface="Arial"/>
                <a:cs typeface="Arial"/>
              </a:rPr>
              <a:t>Making Recipes Work for You:</a:t>
            </a:r>
            <a:br>
              <a:rPr lang="en-US">
                <a:latin typeface="Arial"/>
                <a:cs typeface="Arial"/>
              </a:rPr>
            </a:br>
            <a:r>
              <a:rPr lang="en-US">
                <a:latin typeface="Arial"/>
                <a:cs typeface="Arial"/>
              </a:rPr>
              <a:t>Your Family, Your Choice</a:t>
            </a:r>
          </a:p>
        </p:txBody>
      </p:sp>
      <p:sp>
        <p:nvSpPr>
          <p:cNvPr id="3" name="Subtitle 2"/>
          <p:cNvSpPr>
            <a:spLocks noGrp="1"/>
          </p:cNvSpPr>
          <p:nvPr>
            <p:ph type="subTitle" idx="1"/>
          </p:nvPr>
        </p:nvSpPr>
        <p:spPr>
          <a:xfrm>
            <a:off x="7159592" y="3145816"/>
            <a:ext cx="4027521" cy="853813"/>
          </a:xfrm>
        </p:spPr>
        <p:txBody>
          <a:bodyPr vert="horz" lIns="91440" tIns="45720" rIns="91440" bIns="45720" rtlCol="0" anchor="t">
            <a:normAutofit/>
          </a:bodyPr>
          <a:lstStyle/>
          <a:p>
            <a:r>
              <a:rPr lang="en-US" dirty="0">
                <a:solidFill>
                  <a:srgbClr val="414141"/>
                </a:solidFill>
                <a:latin typeface="Arial"/>
                <a:cs typeface="Arial"/>
              </a:rPr>
              <a:t>Coordinator Name</a:t>
            </a:r>
            <a:endParaRPr lang="en-US" dirty="0">
              <a:solidFill>
                <a:srgbClr val="414141"/>
              </a:solidFill>
            </a:endParaRPr>
          </a:p>
        </p:txBody>
      </p:sp>
      <p:sp>
        <p:nvSpPr>
          <p:cNvPr id="4" name="Text Placeholder 3"/>
          <p:cNvSpPr>
            <a:spLocks noGrp="1"/>
          </p:cNvSpPr>
          <p:nvPr>
            <p:ph type="body" sz="quarter" idx="10"/>
          </p:nvPr>
        </p:nvSpPr>
        <p:spPr/>
        <p:txBody>
          <a:bodyPr>
            <a:normAutofit/>
          </a:bodyPr>
          <a:lstStyle/>
          <a:p>
            <a:endParaRPr lang="en-US"/>
          </a:p>
        </p:txBody>
      </p:sp>
    </p:spTree>
    <p:extLst>
      <p:ext uri="{BB962C8B-B14F-4D97-AF65-F5344CB8AC3E}">
        <p14:creationId xmlns:p14="http://schemas.microsoft.com/office/powerpoint/2010/main" val="74161630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F3A642AA-F79A-4760-8EFF-B58B8CE6E32A}"/>
              </a:ext>
            </a:extLst>
          </p:cNvPr>
          <p:cNvSpPr>
            <a:spLocks noGrp="1"/>
          </p:cNvSpPr>
          <p:nvPr>
            <p:ph type="title"/>
          </p:nvPr>
        </p:nvSpPr>
        <p:spPr/>
        <p:txBody>
          <a:bodyPr/>
          <a:lstStyle/>
          <a:p>
            <a:r>
              <a:rPr lang="en-US"/>
              <a:t>Welcome!</a:t>
            </a:r>
          </a:p>
        </p:txBody>
      </p:sp>
      <p:sp>
        <p:nvSpPr>
          <p:cNvPr id="6" name="Text Placeholder 5">
            <a:extLst>
              <a:ext uri="{FF2B5EF4-FFF2-40B4-BE49-F238E27FC236}">
                <a16:creationId xmlns:a16="http://schemas.microsoft.com/office/drawing/2014/main" id="{2603BA69-69E7-492E-A0E9-E52E2D5CF123}"/>
              </a:ext>
            </a:extLst>
          </p:cNvPr>
          <p:cNvSpPr>
            <a:spLocks noGrp="1"/>
          </p:cNvSpPr>
          <p:nvPr>
            <p:ph type="body" sz="quarter" idx="13"/>
          </p:nvPr>
        </p:nvSpPr>
        <p:spPr>
          <a:xfrm>
            <a:off x="1716881" y="2028826"/>
            <a:ext cx="8758238" cy="2971800"/>
          </a:xfrm>
        </p:spPr>
        <p:txBody>
          <a:bodyPr vert="horz" lIns="91440" tIns="45720" rIns="91440" bIns="45720" rtlCol="0" anchor="t">
            <a:normAutofit/>
          </a:bodyPr>
          <a:lstStyle/>
          <a:p>
            <a:pPr marL="285750" indent="-285750">
              <a:lnSpc>
                <a:spcPct val="100000"/>
              </a:lnSpc>
              <a:buFont typeface="Arial" panose="020B0604020202020204" pitchFamily="34" charset="0"/>
              <a:buChar char="•"/>
            </a:pPr>
            <a:r>
              <a:rPr lang="en-US" sz="1800" dirty="0">
                <a:solidFill>
                  <a:srgbClr val="414141"/>
                </a:solidFill>
                <a:latin typeface="Arial"/>
                <a:cs typeface="Arial"/>
              </a:rPr>
              <a:t>Introduction</a:t>
            </a:r>
          </a:p>
          <a:p>
            <a:pPr marL="285750" indent="-285750">
              <a:lnSpc>
                <a:spcPct val="100000"/>
              </a:lnSpc>
              <a:buFont typeface="Arial" panose="020B0604020202020204" pitchFamily="34" charset="0"/>
              <a:buChar char="•"/>
            </a:pPr>
            <a:r>
              <a:rPr lang="en-US" sz="1800" dirty="0">
                <a:solidFill>
                  <a:srgbClr val="414141"/>
                </a:solidFill>
                <a:latin typeface="Arial"/>
                <a:cs typeface="Arial"/>
              </a:rPr>
              <a:t>Expectations – please participate!</a:t>
            </a:r>
          </a:p>
          <a:p>
            <a:pPr marL="285750" indent="-285750">
              <a:lnSpc>
                <a:spcPct val="100000"/>
              </a:lnSpc>
              <a:buFont typeface="Arial" panose="020B0604020202020204" pitchFamily="34" charset="0"/>
              <a:buChar char="•"/>
            </a:pPr>
            <a:r>
              <a:rPr lang="en-US" sz="1800" dirty="0">
                <a:latin typeface="Arial"/>
                <a:cs typeface="Arial"/>
              </a:rPr>
              <a:t>Online Logistics </a:t>
            </a:r>
          </a:p>
          <a:p>
            <a:pPr marL="285750" indent="-285750">
              <a:lnSpc>
                <a:spcPct val="100000"/>
              </a:lnSpc>
              <a:buFont typeface="Arial" panose="020B0604020202020204" pitchFamily="34" charset="0"/>
              <a:buChar char="•"/>
            </a:pPr>
            <a:r>
              <a:rPr lang="en-US" sz="1800" dirty="0">
                <a:solidFill>
                  <a:srgbClr val="414141"/>
                </a:solidFill>
                <a:latin typeface="Arial"/>
                <a:cs typeface="Arial"/>
              </a:rPr>
              <a:t>Let's get to know each other! – Please share: </a:t>
            </a:r>
          </a:p>
          <a:p>
            <a:pPr marL="742950" lvl="1">
              <a:lnSpc>
                <a:spcPct val="100000"/>
              </a:lnSpc>
              <a:spcAft>
                <a:spcPts val="1000"/>
              </a:spcAft>
              <a:buFont typeface="Arial" panose="020B0604020202020204" pitchFamily="34" charset="0"/>
              <a:buChar char="•"/>
            </a:pPr>
            <a:r>
              <a:rPr lang="en-US" sz="1800" dirty="0">
                <a:solidFill>
                  <a:srgbClr val="414141"/>
                </a:solidFill>
                <a:latin typeface="Arial"/>
                <a:cs typeface="Arial"/>
              </a:rPr>
              <a:t>What age are your kids? Infants? Toddlers or preschoolers? School-aged children? Teenagers? Grown-ups?</a:t>
            </a:r>
          </a:p>
        </p:txBody>
      </p:sp>
    </p:spTree>
    <p:extLst>
      <p:ext uri="{BB962C8B-B14F-4D97-AF65-F5344CB8AC3E}">
        <p14:creationId xmlns:p14="http://schemas.microsoft.com/office/powerpoint/2010/main" val="233917449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19B4F144-A121-8149-8AFC-D74A8734CACE}"/>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3048" y="35975"/>
            <a:ext cx="12188952" cy="6858000"/>
          </a:xfrm>
          <a:prstGeom prst="rect">
            <a:avLst/>
          </a:prstGeom>
        </p:spPr>
      </p:pic>
      <p:sp>
        <p:nvSpPr>
          <p:cNvPr id="4" name="Title 1">
            <a:extLst>
              <a:ext uri="{FF2B5EF4-FFF2-40B4-BE49-F238E27FC236}">
                <a16:creationId xmlns:a16="http://schemas.microsoft.com/office/drawing/2014/main" id="{F20F40D0-817B-BE44-B4F0-B92823529CCD}"/>
              </a:ext>
            </a:extLst>
          </p:cNvPr>
          <p:cNvSpPr txBox="1">
            <a:spLocks/>
          </p:cNvSpPr>
          <p:nvPr/>
        </p:nvSpPr>
        <p:spPr>
          <a:xfrm>
            <a:off x="7159592" y="1264408"/>
            <a:ext cx="4027521" cy="1253147"/>
          </a:xfrm>
          <a:prstGeom prst="rect">
            <a:avLst/>
          </a:prstGeom>
        </p:spPr>
        <p:txBody>
          <a:bodyPr anchor="t">
            <a:normAutofit/>
          </a:bodyPr>
          <a:lstStyle>
            <a:lvl1pPr algn="l" defTabSz="914400" rtl="0" eaLnBrk="1" latinLnBrk="0" hangingPunct="1">
              <a:lnSpc>
                <a:spcPct val="100000"/>
              </a:lnSpc>
              <a:spcBef>
                <a:spcPct val="0"/>
              </a:spcBef>
              <a:buNone/>
              <a:defRPr sz="2800" b="1" kern="1200">
                <a:solidFill>
                  <a:schemeClr val="accent1"/>
                </a:solidFill>
                <a:latin typeface="Arial" charset="0"/>
                <a:ea typeface="Arial" charset="0"/>
                <a:cs typeface="Arial" charset="0"/>
              </a:defRPr>
            </a:lvl1pPr>
          </a:lstStyle>
          <a:p>
            <a:r>
              <a:rPr lang="en-US" b="0">
                <a:latin typeface="Arial"/>
                <a:cs typeface="Arial"/>
              </a:rPr>
              <a:t>What we will do today</a:t>
            </a:r>
          </a:p>
        </p:txBody>
      </p:sp>
      <p:sp>
        <p:nvSpPr>
          <p:cNvPr id="5" name="Subtitle 2">
            <a:extLst>
              <a:ext uri="{FF2B5EF4-FFF2-40B4-BE49-F238E27FC236}">
                <a16:creationId xmlns:a16="http://schemas.microsoft.com/office/drawing/2014/main" id="{A0F9BACE-07E6-DD47-9A92-70E27322E640}"/>
              </a:ext>
            </a:extLst>
          </p:cNvPr>
          <p:cNvSpPr txBox="1">
            <a:spLocks/>
          </p:cNvSpPr>
          <p:nvPr/>
        </p:nvSpPr>
        <p:spPr>
          <a:xfrm>
            <a:off x="7159592" y="2517554"/>
            <a:ext cx="4641570" cy="2851512"/>
          </a:xfrm>
          <a:prstGeom prst="rect">
            <a:avLst/>
          </a:prstGeom>
        </p:spPr>
        <p:txBody>
          <a:bodyPr anchor="t">
            <a:normAutofit/>
          </a:bodyPr>
          <a:lstStyle>
            <a:lvl1pPr marL="0" indent="0" algn="l" defTabSz="914400" rtl="0" eaLnBrk="1" latinLnBrk="0" hangingPunct="1">
              <a:lnSpc>
                <a:spcPct val="100000"/>
              </a:lnSpc>
              <a:spcBef>
                <a:spcPts val="0"/>
              </a:spcBef>
              <a:spcAft>
                <a:spcPts val="1000"/>
              </a:spcAft>
              <a:buFont typeface="Arial"/>
              <a:buNone/>
              <a:defRPr sz="1800" kern="1200">
                <a:solidFill>
                  <a:schemeClr val="accent3"/>
                </a:solidFill>
                <a:latin typeface="Arial" charset="0"/>
                <a:ea typeface="Arial" charset="0"/>
                <a:cs typeface="Arial" charset="0"/>
              </a:defRPr>
            </a:lvl1pPr>
            <a:lvl2pPr marL="457200" indent="0" algn="ctr"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2pPr>
            <a:lvl3pPr marL="914400" indent="0" algn="ctr"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3pPr>
            <a:lvl4pPr marL="1371600" indent="0" algn="ctr" defTabSz="914400" rtl="0" eaLnBrk="1" latinLnBrk="0" hangingPunct="1">
              <a:lnSpc>
                <a:spcPct val="90000"/>
              </a:lnSpc>
              <a:spcBef>
                <a:spcPts val="500"/>
              </a:spcBef>
              <a:buFont typeface="Arial"/>
              <a:buNone/>
              <a:defRPr sz="1600" kern="1200">
                <a:solidFill>
                  <a:schemeClr val="tx1"/>
                </a:solidFill>
                <a:latin typeface="Arial" charset="0"/>
                <a:ea typeface="Arial" charset="0"/>
                <a:cs typeface="Arial" charset="0"/>
              </a:defRPr>
            </a:lvl4pPr>
            <a:lvl5pPr marL="1828800" indent="0" algn="ctr" defTabSz="914400" rtl="0" eaLnBrk="1" latinLnBrk="0" hangingPunct="1">
              <a:lnSpc>
                <a:spcPct val="90000"/>
              </a:lnSpc>
              <a:spcBef>
                <a:spcPts val="500"/>
              </a:spcBef>
              <a:buFont typeface="Arial"/>
              <a:buNone/>
              <a:defRPr sz="1600" kern="1200">
                <a:solidFill>
                  <a:schemeClr val="tx1"/>
                </a:solidFill>
                <a:latin typeface="Arial" charset="0"/>
                <a:ea typeface="Arial" charset="0"/>
                <a:cs typeface="Arial" charset="0"/>
              </a:defRPr>
            </a:lvl5pPr>
            <a:lvl6pPr marL="22860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9pPr>
          </a:lstStyle>
          <a:p>
            <a:pPr marL="285750" indent="-285750">
              <a:lnSpc>
                <a:spcPct val="110000"/>
              </a:lnSpc>
              <a:buFont typeface="Arial" panose="020B0604020202020204" pitchFamily="34" charset="0"/>
              <a:buChar char="•"/>
            </a:pPr>
            <a:r>
              <a:rPr lang="en-US" dirty="0">
                <a:solidFill>
                  <a:srgbClr val="414141"/>
                </a:solidFill>
                <a:latin typeface="Arial"/>
                <a:cs typeface="Arial"/>
              </a:rPr>
              <a:t>Practice using recipe frameworks.</a:t>
            </a:r>
            <a:endParaRPr lang="en-US" dirty="0">
              <a:solidFill>
                <a:srgbClr val="414141"/>
              </a:solidFill>
            </a:endParaRPr>
          </a:p>
          <a:p>
            <a:pPr marL="285750" indent="-285750">
              <a:lnSpc>
                <a:spcPct val="110000"/>
              </a:lnSpc>
              <a:buFont typeface="Arial" panose="020B0604020202020204" pitchFamily="34" charset="0"/>
              <a:buChar char="•"/>
            </a:pPr>
            <a:r>
              <a:rPr lang="en-US" dirty="0">
                <a:solidFill>
                  <a:srgbClr val="414141"/>
                </a:solidFill>
                <a:latin typeface="Arial"/>
                <a:cs typeface="Arial"/>
              </a:rPr>
              <a:t>Discuss how to substitute ingredients in  recipes.</a:t>
            </a:r>
            <a:endParaRPr lang="en-US" dirty="0">
              <a:solidFill>
                <a:srgbClr val="414141"/>
              </a:solidFill>
              <a:cs typeface="Arial"/>
            </a:endParaRPr>
          </a:p>
          <a:p>
            <a:pPr marL="285750" indent="-285750">
              <a:lnSpc>
                <a:spcPct val="110000"/>
              </a:lnSpc>
              <a:buFont typeface="Arial" panose="020B0604020202020204" pitchFamily="34" charset="0"/>
              <a:buChar char="•"/>
            </a:pPr>
            <a:r>
              <a:rPr lang="en-US" dirty="0">
                <a:solidFill>
                  <a:srgbClr val="414141"/>
                </a:solidFill>
                <a:latin typeface="Arial"/>
                <a:cs typeface="Arial"/>
              </a:rPr>
              <a:t>Share meal ideas that allow each family member to choose the toppings or ingredients that they enjoy.</a:t>
            </a:r>
            <a:endParaRPr lang="en-US" dirty="0">
              <a:solidFill>
                <a:srgbClr val="414141"/>
              </a:solidFill>
              <a:cs typeface="Arial"/>
            </a:endParaRPr>
          </a:p>
          <a:p>
            <a:pPr marL="285750" indent="-285750">
              <a:buFont typeface="Arial" panose="020B0604020202020204" pitchFamily="34" charset="0"/>
              <a:buChar char="•"/>
            </a:pPr>
            <a:endParaRPr lang="en-US" dirty="0"/>
          </a:p>
          <a:p>
            <a:pPr marL="285750" indent="-285750">
              <a:buFont typeface="Arial" panose="020B0604020202020204" pitchFamily="34" charset="0"/>
              <a:buChar char="•"/>
            </a:pPr>
            <a:endParaRPr lang="en-US"/>
          </a:p>
          <a:p>
            <a:pPr marL="285750" indent="-285750">
              <a:buFont typeface="Arial" panose="020B0604020202020204" pitchFamily="34" charset="0"/>
              <a:buChar char="•"/>
            </a:pPr>
            <a:endParaRPr lang="en-US"/>
          </a:p>
        </p:txBody>
      </p:sp>
      <p:sp>
        <p:nvSpPr>
          <p:cNvPr id="6" name="Text Placeholder 10">
            <a:extLst>
              <a:ext uri="{FF2B5EF4-FFF2-40B4-BE49-F238E27FC236}">
                <a16:creationId xmlns:a16="http://schemas.microsoft.com/office/drawing/2014/main" id="{DF6F622F-AD97-E742-9168-4895019FE902}"/>
              </a:ext>
            </a:extLst>
          </p:cNvPr>
          <p:cNvSpPr txBox="1">
            <a:spLocks/>
          </p:cNvSpPr>
          <p:nvPr/>
        </p:nvSpPr>
        <p:spPr>
          <a:xfrm>
            <a:off x="7159592" y="4903565"/>
            <a:ext cx="3452813" cy="458212"/>
          </a:xfrm>
          <a:prstGeom prst="rect">
            <a:avLst/>
          </a:prstGeom>
        </p:spPr>
        <p:txBody>
          <a:bodyPr>
            <a:normAutofit/>
          </a:bodyPr>
          <a:lstStyle>
            <a:lvl1pPr marL="0" indent="0" algn="l" defTabSz="914400" rtl="0" eaLnBrk="1" latinLnBrk="0" hangingPunct="1">
              <a:lnSpc>
                <a:spcPts val="2800"/>
              </a:lnSpc>
              <a:spcBef>
                <a:spcPts val="0"/>
              </a:spcBef>
              <a:spcAft>
                <a:spcPts val="1000"/>
              </a:spcAft>
              <a:buFont typeface="Arial"/>
              <a:buNone/>
              <a:defRPr sz="1400" b="1" kern="1200" baseline="0">
                <a:solidFill>
                  <a:schemeClr val="accent3"/>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endParaRPr lang="en-US"/>
          </a:p>
        </p:txBody>
      </p:sp>
    </p:spTree>
    <p:extLst>
      <p:ext uri="{BB962C8B-B14F-4D97-AF65-F5344CB8AC3E}">
        <p14:creationId xmlns:p14="http://schemas.microsoft.com/office/powerpoint/2010/main" val="185697658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1926B046-840A-41C6-97C1-CC1920ACA511}"/>
              </a:ext>
            </a:extLst>
          </p:cNvPr>
          <p:cNvSpPr>
            <a:spLocks noGrp="1"/>
          </p:cNvSpPr>
          <p:nvPr>
            <p:ph type="title"/>
          </p:nvPr>
        </p:nvSpPr>
        <p:spPr/>
        <p:txBody>
          <a:bodyPr/>
          <a:lstStyle/>
          <a:p>
            <a:r>
              <a:rPr lang="en-US" dirty="0"/>
              <a:t>CHOOSE 1-2 of the recipes</a:t>
            </a:r>
          </a:p>
        </p:txBody>
      </p:sp>
      <p:sp>
        <p:nvSpPr>
          <p:cNvPr id="5" name="Slide Number Placeholder 4">
            <a:extLst>
              <a:ext uri="{FF2B5EF4-FFF2-40B4-BE49-F238E27FC236}">
                <a16:creationId xmlns:a16="http://schemas.microsoft.com/office/drawing/2014/main" id="{CDD3E570-B7B2-4A27-9A34-03738979D7FE}"/>
              </a:ext>
            </a:extLst>
          </p:cNvPr>
          <p:cNvSpPr>
            <a:spLocks noGrp="1"/>
          </p:cNvSpPr>
          <p:nvPr>
            <p:ph type="sldNum" sz="quarter" idx="12"/>
          </p:nvPr>
        </p:nvSpPr>
        <p:spPr/>
        <p:txBody>
          <a:bodyPr/>
          <a:lstStyle/>
          <a:p>
            <a:fld id="{17DF4567-1C0D-564E-BA68-9AF622E7948C}" type="slidenum">
              <a:rPr lang="en-US" smtClean="0"/>
              <a:t>5</a:t>
            </a:fld>
            <a:endParaRPr lang="en-US"/>
          </a:p>
        </p:txBody>
      </p:sp>
      <p:sp>
        <p:nvSpPr>
          <p:cNvPr id="7" name="Text Placeholder 6">
            <a:extLst>
              <a:ext uri="{FF2B5EF4-FFF2-40B4-BE49-F238E27FC236}">
                <a16:creationId xmlns:a16="http://schemas.microsoft.com/office/drawing/2014/main" id="{0647D5A1-8223-475E-A392-8B095AABC170}"/>
              </a:ext>
            </a:extLst>
          </p:cNvPr>
          <p:cNvSpPr>
            <a:spLocks noGrp="1"/>
          </p:cNvSpPr>
          <p:nvPr>
            <p:ph type="body" sz="quarter" idx="13"/>
          </p:nvPr>
        </p:nvSpPr>
        <p:spPr/>
        <p:txBody>
          <a:bodyPr/>
          <a:lstStyle/>
          <a:p>
            <a:pPr algn="ctr"/>
            <a:r>
              <a:rPr lang="en-US" dirty="0"/>
              <a:t>We provided slides with screenshots and video links.  You can use these if you would like but you are also welcome to use your own recipes or videos. </a:t>
            </a:r>
          </a:p>
          <a:p>
            <a:pPr algn="ctr"/>
            <a:endParaRPr lang="en-US" dirty="0"/>
          </a:p>
          <a:p>
            <a:pPr algn="ctr"/>
            <a:r>
              <a:rPr lang="en-US" dirty="0"/>
              <a:t>DELETE OR HIDE THIS SLIDE BEFORE USING IN LESSON</a:t>
            </a:r>
          </a:p>
        </p:txBody>
      </p:sp>
    </p:spTree>
    <p:extLst>
      <p:ext uri="{BB962C8B-B14F-4D97-AF65-F5344CB8AC3E}">
        <p14:creationId xmlns:p14="http://schemas.microsoft.com/office/powerpoint/2010/main" val="402662805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B6D93C86-B555-4455-B128-9341C5196F41}"/>
              </a:ext>
            </a:extLst>
          </p:cNvPr>
          <p:cNvSpPr/>
          <p:nvPr/>
        </p:nvSpPr>
        <p:spPr>
          <a:xfrm>
            <a:off x="8873706" y="2899914"/>
            <a:ext cx="3062375" cy="196969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6F49733-58AA-4D6F-94F8-B657CC5F89AC}"/>
              </a:ext>
            </a:extLst>
          </p:cNvPr>
          <p:cNvSpPr>
            <a:spLocks noGrp="1"/>
          </p:cNvSpPr>
          <p:nvPr>
            <p:ph type="title"/>
          </p:nvPr>
        </p:nvSpPr>
        <p:spPr>
          <a:xfrm>
            <a:off x="9093496" y="949360"/>
            <a:ext cx="2613872" cy="4794567"/>
          </a:xfrm>
        </p:spPr>
        <p:txBody>
          <a:bodyPr vert="horz" lIns="91440" tIns="45720" rIns="91440" bIns="45720" rtlCol="0" anchor="ctr">
            <a:normAutofit/>
          </a:bodyPr>
          <a:lstStyle/>
          <a:p>
            <a:pPr>
              <a:lnSpc>
                <a:spcPct val="90000"/>
              </a:lnSpc>
            </a:pPr>
            <a:r>
              <a:rPr lang="en-US" dirty="0">
                <a:solidFill>
                  <a:srgbClr val="FFFFFF"/>
                </a:solidFill>
                <a:latin typeface="Arial"/>
                <a:ea typeface="+mj-ea"/>
                <a:cs typeface="Arial"/>
              </a:rPr>
              <a:t>Turkey Tacos</a:t>
            </a:r>
            <a:r>
              <a:rPr lang="en-US" sz="3600" dirty="0">
                <a:latin typeface="+mj-lt"/>
                <a:ea typeface="+mj-ea"/>
                <a:cs typeface="Calibri Light"/>
              </a:rPr>
              <a:t/>
            </a:r>
            <a:br>
              <a:rPr lang="en-US" sz="3600" dirty="0">
                <a:latin typeface="+mj-lt"/>
                <a:ea typeface="+mj-ea"/>
                <a:cs typeface="Calibri Light"/>
              </a:rPr>
            </a:br>
            <a:r>
              <a:rPr lang="en-US" sz="3600" dirty="0">
                <a:latin typeface="+mj-lt"/>
                <a:ea typeface="+mj-ea"/>
                <a:cs typeface="Calibri Light"/>
              </a:rPr>
              <a:t/>
            </a:r>
            <a:br>
              <a:rPr lang="en-US" sz="3600" dirty="0">
                <a:latin typeface="+mj-lt"/>
                <a:ea typeface="+mj-ea"/>
                <a:cs typeface="Calibri Light"/>
              </a:rPr>
            </a:br>
            <a:r>
              <a:rPr lang="en-US" sz="1800" b="1" dirty="0">
                <a:solidFill>
                  <a:srgbClr val="FFFFFF"/>
                </a:solidFill>
                <a:latin typeface="Arial"/>
                <a:ea typeface="+mj-ea"/>
                <a:cs typeface="Calibri Light"/>
              </a:rPr>
              <a:t>Please share:</a:t>
            </a:r>
            <a:r>
              <a:rPr lang="en-US" sz="1800" dirty="0">
                <a:latin typeface="Arial"/>
                <a:ea typeface="+mj-ea"/>
                <a:cs typeface="Calibri Light"/>
              </a:rPr>
              <a:t/>
            </a:r>
            <a:br>
              <a:rPr lang="en-US" sz="1800" dirty="0">
                <a:latin typeface="Arial"/>
                <a:ea typeface="+mj-ea"/>
                <a:cs typeface="Calibri Light"/>
              </a:rPr>
            </a:br>
            <a:r>
              <a:rPr lang="en-US" sz="1800" dirty="0">
                <a:latin typeface="Arial"/>
                <a:ea typeface="+mj-ea"/>
                <a:cs typeface="Calibri Light"/>
              </a:rPr>
              <a:t/>
            </a:r>
            <a:br>
              <a:rPr lang="en-US" sz="1800" dirty="0">
                <a:latin typeface="Arial"/>
                <a:ea typeface="+mj-ea"/>
                <a:cs typeface="Calibri Light"/>
              </a:rPr>
            </a:br>
            <a:r>
              <a:rPr lang="en-US" sz="1800" dirty="0">
                <a:solidFill>
                  <a:srgbClr val="FFFFFF"/>
                </a:solidFill>
                <a:latin typeface="Arial"/>
                <a:ea typeface="+mj-ea"/>
                <a:cs typeface="Calibri Light"/>
              </a:rPr>
              <a:t>What concerns do you have with using and adjusting recipes in this way?</a:t>
            </a:r>
          </a:p>
        </p:txBody>
      </p:sp>
      <p:sp>
        <p:nvSpPr>
          <p:cNvPr id="3" name="Slide Number Placeholder 2">
            <a:extLst>
              <a:ext uri="{FF2B5EF4-FFF2-40B4-BE49-F238E27FC236}">
                <a16:creationId xmlns:a16="http://schemas.microsoft.com/office/drawing/2014/main" id="{26CD9FEF-360D-4A92-AAE0-C91F158558D6}"/>
              </a:ext>
            </a:extLst>
          </p:cNvPr>
          <p:cNvSpPr>
            <a:spLocks noGrp="1"/>
          </p:cNvSpPr>
          <p:nvPr>
            <p:ph type="sldNum" sz="quarter" idx="12"/>
          </p:nvPr>
        </p:nvSpPr>
        <p:spPr>
          <a:xfrm>
            <a:off x="8610600" y="6356350"/>
            <a:ext cx="2743200" cy="365125"/>
          </a:xfrm>
        </p:spPr>
        <p:txBody>
          <a:bodyPr vert="horz" lIns="91440" tIns="45720" rIns="91440" bIns="45720" rtlCol="0" anchor="ctr">
            <a:normAutofit/>
          </a:bodyPr>
          <a:lstStyle/>
          <a:p>
            <a:pPr defTabSz="457200">
              <a:spcAft>
                <a:spcPts val="600"/>
              </a:spcAft>
            </a:pPr>
            <a:fld id="{17DF4567-1C0D-564E-BA68-9AF622E7948C}" type="slidenum">
              <a:rPr lang="en-US" sz="1200">
                <a:solidFill>
                  <a:srgbClr val="FFFFFF"/>
                </a:solidFill>
                <a:latin typeface="+mn-lt"/>
                <a:ea typeface="+mn-ea"/>
                <a:cs typeface="+mn-cs"/>
              </a:rPr>
              <a:pPr defTabSz="457200">
                <a:spcAft>
                  <a:spcPts val="600"/>
                </a:spcAft>
              </a:pPr>
              <a:t>6</a:t>
            </a:fld>
            <a:endParaRPr lang="en-US" sz="1200">
              <a:solidFill>
                <a:srgbClr val="FFFFFF"/>
              </a:solidFill>
              <a:latin typeface="+mn-lt"/>
              <a:ea typeface="+mn-ea"/>
              <a:cs typeface="+mn-cs"/>
            </a:endParaRPr>
          </a:p>
        </p:txBody>
      </p:sp>
      <p:pic>
        <p:nvPicPr>
          <p:cNvPr id="11" name="Picture 12" descr="A screenshot of a cell phone&#10;&#10;Description generated with very high confidence">
            <a:extLst>
              <a:ext uri="{FF2B5EF4-FFF2-40B4-BE49-F238E27FC236}">
                <a16:creationId xmlns:a16="http://schemas.microsoft.com/office/drawing/2014/main" id="{A3731FBF-3460-4BE3-B447-2375B4E1ABCE}"/>
              </a:ext>
            </a:extLst>
          </p:cNvPr>
          <p:cNvPicPr>
            <a:picLocks noChangeAspect="1"/>
          </p:cNvPicPr>
          <p:nvPr/>
        </p:nvPicPr>
        <p:blipFill>
          <a:blip r:embed="rId3"/>
          <a:stretch>
            <a:fillRect/>
          </a:stretch>
        </p:blipFill>
        <p:spPr>
          <a:xfrm>
            <a:off x="3174579" y="659896"/>
            <a:ext cx="2922437" cy="4017643"/>
          </a:xfrm>
          <a:prstGeom prst="rect">
            <a:avLst/>
          </a:prstGeom>
        </p:spPr>
      </p:pic>
      <p:pic>
        <p:nvPicPr>
          <p:cNvPr id="14" name="Picture 14" descr="A screenshot of a cell phone&#10;&#10;Description generated with very high confidence">
            <a:extLst>
              <a:ext uri="{FF2B5EF4-FFF2-40B4-BE49-F238E27FC236}">
                <a16:creationId xmlns:a16="http://schemas.microsoft.com/office/drawing/2014/main" id="{CA10E325-6C11-446E-8A03-7964F715598E}"/>
              </a:ext>
            </a:extLst>
          </p:cNvPr>
          <p:cNvPicPr>
            <a:picLocks noChangeAspect="1"/>
          </p:cNvPicPr>
          <p:nvPr/>
        </p:nvPicPr>
        <p:blipFill>
          <a:blip r:embed="rId4"/>
          <a:stretch>
            <a:fillRect/>
          </a:stretch>
        </p:blipFill>
        <p:spPr>
          <a:xfrm>
            <a:off x="6094984" y="571142"/>
            <a:ext cx="2434993" cy="4114800"/>
          </a:xfrm>
          <a:prstGeom prst="rect">
            <a:avLst/>
          </a:prstGeom>
        </p:spPr>
      </p:pic>
      <p:pic>
        <p:nvPicPr>
          <p:cNvPr id="16" name="Picture 16" descr="A screenshot of a cell phone&#10;&#10;Description generated with very high confidence">
            <a:extLst>
              <a:ext uri="{FF2B5EF4-FFF2-40B4-BE49-F238E27FC236}">
                <a16:creationId xmlns:a16="http://schemas.microsoft.com/office/drawing/2014/main" id="{0F14EEFD-70E6-483C-B1F1-AF614339AD75}"/>
              </a:ext>
            </a:extLst>
          </p:cNvPr>
          <p:cNvPicPr>
            <a:picLocks noChangeAspect="1"/>
          </p:cNvPicPr>
          <p:nvPr/>
        </p:nvPicPr>
        <p:blipFill>
          <a:blip r:embed="rId5"/>
          <a:stretch>
            <a:fillRect/>
          </a:stretch>
        </p:blipFill>
        <p:spPr>
          <a:xfrm>
            <a:off x="545624" y="4401377"/>
            <a:ext cx="5791200" cy="1712242"/>
          </a:xfrm>
          <a:prstGeom prst="rect">
            <a:avLst/>
          </a:prstGeom>
        </p:spPr>
      </p:pic>
      <p:pic>
        <p:nvPicPr>
          <p:cNvPr id="18" name="Picture 18" descr="A plate full of food&#10;&#10;Description generated with very high confidence">
            <a:extLst>
              <a:ext uri="{FF2B5EF4-FFF2-40B4-BE49-F238E27FC236}">
                <a16:creationId xmlns:a16="http://schemas.microsoft.com/office/drawing/2014/main" id="{F25B5AD5-2107-4121-937D-8DE405290AE2}"/>
              </a:ext>
            </a:extLst>
          </p:cNvPr>
          <p:cNvPicPr>
            <a:picLocks noChangeAspect="1"/>
          </p:cNvPicPr>
          <p:nvPr/>
        </p:nvPicPr>
        <p:blipFill>
          <a:blip r:embed="rId6"/>
          <a:stretch>
            <a:fillRect/>
          </a:stretch>
        </p:blipFill>
        <p:spPr>
          <a:xfrm>
            <a:off x="549058" y="1084079"/>
            <a:ext cx="2576187" cy="1808856"/>
          </a:xfrm>
          <a:prstGeom prst="rect">
            <a:avLst/>
          </a:prstGeom>
        </p:spPr>
      </p:pic>
    </p:spTree>
    <p:extLst>
      <p:ext uri="{BB962C8B-B14F-4D97-AF65-F5344CB8AC3E}">
        <p14:creationId xmlns:p14="http://schemas.microsoft.com/office/powerpoint/2010/main" val="2413132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1"/>
          <p:cNvSpPr>
            <a:spLocks noGrp="1"/>
          </p:cNvSpPr>
          <p:nvPr>
            <p:ph type="title"/>
          </p:nvPr>
        </p:nvSpPr>
        <p:spPr>
          <a:xfrm>
            <a:off x="839788" y="173101"/>
            <a:ext cx="10515600" cy="622427"/>
          </a:xfrm>
        </p:spPr>
        <p:txBody>
          <a:bodyPr>
            <a:normAutofit/>
          </a:bodyPr>
          <a:lstStyle/>
          <a:p>
            <a:pPr algn="ctr"/>
            <a:r>
              <a:rPr lang="en-US" sz="2800" dirty="0">
                <a:solidFill>
                  <a:schemeClr val="accent1"/>
                </a:solidFill>
                <a:latin typeface="Arial"/>
                <a:cs typeface="Arial"/>
              </a:rPr>
              <a:t>Recipe: Turkey Tacos</a:t>
            </a:r>
          </a:p>
        </p:txBody>
      </p:sp>
      <p:sp>
        <p:nvSpPr>
          <p:cNvPr id="4" name="Slide Number Placeholder 3"/>
          <p:cNvSpPr>
            <a:spLocks noGrp="1"/>
          </p:cNvSpPr>
          <p:nvPr>
            <p:ph type="sldNum" sz="quarter" idx="12"/>
          </p:nvPr>
        </p:nvSpPr>
        <p:spPr/>
        <p:txBody>
          <a:bodyPr/>
          <a:lstStyle/>
          <a:p>
            <a:fld id="{17DF4567-1C0D-564E-BA68-9AF622E7948C}" type="slidenum">
              <a:rPr lang="en-US" smtClean="0"/>
              <a:t>7</a:t>
            </a:fld>
            <a:endParaRPr lang="en-US"/>
          </a:p>
        </p:txBody>
      </p:sp>
      <p:sp>
        <p:nvSpPr>
          <p:cNvPr id="2" name="TextBox 1">
            <a:extLst>
              <a:ext uri="{FF2B5EF4-FFF2-40B4-BE49-F238E27FC236}">
                <a16:creationId xmlns:a16="http://schemas.microsoft.com/office/drawing/2014/main" id="{3220C163-5939-4B03-B406-329DF0BEDDCA}"/>
              </a:ext>
            </a:extLst>
          </p:cNvPr>
          <p:cNvSpPr txBox="1"/>
          <p:nvPr/>
        </p:nvSpPr>
        <p:spPr>
          <a:xfrm>
            <a:off x="955535" y="5707652"/>
            <a:ext cx="10147739" cy="646331"/>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latin typeface="Arial"/>
                <a:cs typeface="Arial"/>
              </a:rPr>
              <a:t>You can find more great videos on our YouTube Channel: Cooking Matters By Share Our Strength</a:t>
            </a:r>
            <a:endParaRPr lang="en-US" dirty="0">
              <a:ea typeface="+mn-lt"/>
              <a:cs typeface="+mn-lt"/>
            </a:endParaRPr>
          </a:p>
          <a:p>
            <a:pPr algn="l"/>
            <a:endParaRPr lang="en-US" dirty="0">
              <a:cs typeface="Calibri"/>
            </a:endParaRPr>
          </a:p>
        </p:txBody>
      </p:sp>
      <p:pic>
        <p:nvPicPr>
          <p:cNvPr id="3" name="Picture 4">
            <a:hlinkClick r:id="" action="ppaction://media"/>
            <a:extLst>
              <a:ext uri="{FF2B5EF4-FFF2-40B4-BE49-F238E27FC236}">
                <a16:creationId xmlns:a16="http://schemas.microsoft.com/office/drawing/2014/main" id="{54D33A0D-4BDF-442D-9B40-E7C27D25C57E}"/>
              </a:ext>
            </a:extLst>
          </p:cNvPr>
          <p:cNvPicPr>
            <a:picLocks noRot="1" noChangeAspect="1"/>
          </p:cNvPicPr>
          <p:nvPr>
            <a:videoFile r:link="rId1"/>
          </p:nvPr>
        </p:nvPicPr>
        <p:blipFill>
          <a:blip r:embed="rId4"/>
          <a:stretch>
            <a:fillRect/>
          </a:stretch>
        </p:blipFill>
        <p:spPr>
          <a:xfrm>
            <a:off x="2609590" y="890523"/>
            <a:ext cx="6816245" cy="4481968"/>
          </a:xfrm>
          <a:prstGeom prst="rect">
            <a:avLst/>
          </a:prstGeom>
        </p:spPr>
      </p:pic>
    </p:spTree>
    <p:extLst>
      <p:ext uri="{BB962C8B-B14F-4D97-AF65-F5344CB8AC3E}">
        <p14:creationId xmlns:p14="http://schemas.microsoft.com/office/powerpoint/2010/main" val="441779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B6D93C86-B555-4455-B128-9341C5196F41}"/>
              </a:ext>
            </a:extLst>
          </p:cNvPr>
          <p:cNvSpPr/>
          <p:nvPr/>
        </p:nvSpPr>
        <p:spPr>
          <a:xfrm>
            <a:off x="8873706" y="3014933"/>
            <a:ext cx="3062375" cy="196969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6F49733-58AA-4D6F-94F8-B657CC5F89AC}"/>
              </a:ext>
            </a:extLst>
          </p:cNvPr>
          <p:cNvSpPr>
            <a:spLocks noGrp="1"/>
          </p:cNvSpPr>
          <p:nvPr>
            <p:ph type="title"/>
          </p:nvPr>
        </p:nvSpPr>
        <p:spPr>
          <a:xfrm>
            <a:off x="9093496" y="949360"/>
            <a:ext cx="2613872" cy="4794567"/>
          </a:xfrm>
        </p:spPr>
        <p:txBody>
          <a:bodyPr vert="horz" lIns="91440" tIns="45720" rIns="91440" bIns="45720" rtlCol="0" anchor="ctr">
            <a:normAutofit/>
          </a:bodyPr>
          <a:lstStyle/>
          <a:p>
            <a:pPr>
              <a:lnSpc>
                <a:spcPct val="90000"/>
              </a:lnSpc>
            </a:pPr>
            <a:r>
              <a:rPr lang="en-US" dirty="0">
                <a:solidFill>
                  <a:srgbClr val="FFFFFF"/>
                </a:solidFill>
                <a:latin typeface="Arial"/>
                <a:ea typeface="+mj-ea"/>
                <a:cs typeface="Arial"/>
              </a:rPr>
              <a:t>Fall Vegetable Salad</a:t>
            </a:r>
            <a:r>
              <a:rPr lang="en-US" sz="3600" dirty="0">
                <a:latin typeface="+mj-lt"/>
                <a:ea typeface="+mj-ea"/>
                <a:cs typeface="Calibri Light"/>
              </a:rPr>
              <a:t/>
            </a:r>
            <a:br>
              <a:rPr lang="en-US" sz="3600" dirty="0">
                <a:latin typeface="+mj-lt"/>
                <a:ea typeface="+mj-ea"/>
                <a:cs typeface="Calibri Light"/>
              </a:rPr>
            </a:br>
            <a:r>
              <a:rPr lang="en-US" sz="3600" dirty="0">
                <a:latin typeface="+mj-lt"/>
                <a:ea typeface="+mj-ea"/>
                <a:cs typeface="Calibri Light"/>
              </a:rPr>
              <a:t/>
            </a:r>
            <a:br>
              <a:rPr lang="en-US" sz="3600" dirty="0">
                <a:latin typeface="+mj-lt"/>
                <a:ea typeface="+mj-ea"/>
                <a:cs typeface="Calibri Light"/>
              </a:rPr>
            </a:br>
            <a:r>
              <a:rPr lang="en-US" sz="1800" b="1" dirty="0">
                <a:solidFill>
                  <a:srgbClr val="FFFFFF"/>
                </a:solidFill>
                <a:latin typeface="Arial"/>
                <a:ea typeface="+mj-ea"/>
                <a:cs typeface="Calibri Light"/>
              </a:rPr>
              <a:t>Please share:</a:t>
            </a:r>
            <a:r>
              <a:rPr lang="en-US" sz="1800" dirty="0">
                <a:solidFill>
                  <a:srgbClr val="FFFFFF"/>
                </a:solidFill>
                <a:latin typeface="Arial"/>
                <a:ea typeface="+mj-ea"/>
                <a:cs typeface="Calibri Light"/>
              </a:rPr>
              <a:t/>
            </a:r>
            <a:br>
              <a:rPr lang="en-US" sz="1800" dirty="0">
                <a:solidFill>
                  <a:srgbClr val="FFFFFF"/>
                </a:solidFill>
                <a:latin typeface="Arial"/>
                <a:ea typeface="+mj-ea"/>
                <a:cs typeface="Calibri Light"/>
              </a:rPr>
            </a:br>
            <a:r>
              <a:rPr lang="en-US" sz="1800" dirty="0">
                <a:latin typeface="Arial"/>
                <a:ea typeface="+mj-ea"/>
                <a:cs typeface="Calibri Light"/>
              </a:rPr>
              <a:t/>
            </a:r>
            <a:br>
              <a:rPr lang="en-US" sz="1800" dirty="0">
                <a:latin typeface="Arial"/>
                <a:ea typeface="+mj-ea"/>
                <a:cs typeface="Calibri Light"/>
              </a:rPr>
            </a:br>
            <a:r>
              <a:rPr lang="en-US" sz="1800" dirty="0">
                <a:solidFill>
                  <a:srgbClr val="FFFFFF"/>
                </a:solidFill>
                <a:latin typeface="Arial"/>
                <a:ea typeface="+mj-ea"/>
                <a:cs typeface="Calibri Light"/>
              </a:rPr>
              <a:t>What concerns do you have with using and adjusting recipes in this way?</a:t>
            </a:r>
            <a:endParaRPr lang="en-US" dirty="0">
              <a:ea typeface="+mj-ea"/>
            </a:endParaRPr>
          </a:p>
        </p:txBody>
      </p:sp>
      <p:sp>
        <p:nvSpPr>
          <p:cNvPr id="3" name="Slide Number Placeholder 2">
            <a:extLst>
              <a:ext uri="{FF2B5EF4-FFF2-40B4-BE49-F238E27FC236}">
                <a16:creationId xmlns:a16="http://schemas.microsoft.com/office/drawing/2014/main" id="{26CD9FEF-360D-4A92-AAE0-C91F158558D6}"/>
              </a:ext>
            </a:extLst>
          </p:cNvPr>
          <p:cNvSpPr>
            <a:spLocks noGrp="1"/>
          </p:cNvSpPr>
          <p:nvPr>
            <p:ph type="sldNum" sz="quarter" idx="12"/>
          </p:nvPr>
        </p:nvSpPr>
        <p:spPr>
          <a:xfrm>
            <a:off x="8610600" y="6356350"/>
            <a:ext cx="2743200" cy="365125"/>
          </a:xfrm>
        </p:spPr>
        <p:txBody>
          <a:bodyPr vert="horz" lIns="91440" tIns="45720" rIns="91440" bIns="45720" rtlCol="0" anchor="ctr">
            <a:normAutofit/>
          </a:bodyPr>
          <a:lstStyle/>
          <a:p>
            <a:pPr defTabSz="457200">
              <a:spcAft>
                <a:spcPts val="600"/>
              </a:spcAft>
            </a:pPr>
            <a:fld id="{17DF4567-1C0D-564E-BA68-9AF622E7948C}" type="slidenum">
              <a:rPr lang="en-US" sz="1200">
                <a:solidFill>
                  <a:srgbClr val="FFFFFF"/>
                </a:solidFill>
                <a:latin typeface="+mn-lt"/>
                <a:ea typeface="+mn-ea"/>
                <a:cs typeface="+mn-cs"/>
              </a:rPr>
              <a:pPr defTabSz="457200">
                <a:spcAft>
                  <a:spcPts val="600"/>
                </a:spcAft>
              </a:pPr>
              <a:t>8</a:t>
            </a:fld>
            <a:endParaRPr lang="en-US" sz="1200">
              <a:solidFill>
                <a:srgbClr val="FFFFFF"/>
              </a:solidFill>
              <a:latin typeface="+mn-lt"/>
              <a:ea typeface="+mn-ea"/>
              <a:cs typeface="+mn-cs"/>
            </a:endParaRPr>
          </a:p>
        </p:txBody>
      </p:sp>
      <p:pic>
        <p:nvPicPr>
          <p:cNvPr id="4" name="Picture 7" descr="A bowl of salad&#10;&#10;Description generated with very high confidence">
            <a:extLst>
              <a:ext uri="{FF2B5EF4-FFF2-40B4-BE49-F238E27FC236}">
                <a16:creationId xmlns:a16="http://schemas.microsoft.com/office/drawing/2014/main" id="{4C6D008C-FCB4-42E6-B9E1-FDC6561E8895}"/>
              </a:ext>
            </a:extLst>
          </p:cNvPr>
          <p:cNvPicPr>
            <a:picLocks noChangeAspect="1"/>
          </p:cNvPicPr>
          <p:nvPr/>
        </p:nvPicPr>
        <p:blipFill>
          <a:blip r:embed="rId3"/>
          <a:stretch>
            <a:fillRect/>
          </a:stretch>
        </p:blipFill>
        <p:spPr>
          <a:xfrm>
            <a:off x="583532" y="1142255"/>
            <a:ext cx="2743200" cy="1926543"/>
          </a:xfrm>
          <a:prstGeom prst="rect">
            <a:avLst/>
          </a:prstGeom>
        </p:spPr>
      </p:pic>
      <p:pic>
        <p:nvPicPr>
          <p:cNvPr id="14" name="Picture 14" descr="A screenshot of a cell phone&#10;&#10;Description generated with very high confidence">
            <a:extLst>
              <a:ext uri="{FF2B5EF4-FFF2-40B4-BE49-F238E27FC236}">
                <a16:creationId xmlns:a16="http://schemas.microsoft.com/office/drawing/2014/main" id="{16C9EFD4-11EB-4288-BA77-7D5E8B34574C}"/>
              </a:ext>
            </a:extLst>
          </p:cNvPr>
          <p:cNvPicPr>
            <a:picLocks noChangeAspect="1"/>
          </p:cNvPicPr>
          <p:nvPr/>
        </p:nvPicPr>
        <p:blipFill>
          <a:blip r:embed="rId4"/>
          <a:stretch>
            <a:fillRect/>
          </a:stretch>
        </p:blipFill>
        <p:spPr>
          <a:xfrm>
            <a:off x="6092662" y="651353"/>
            <a:ext cx="2365744" cy="4114800"/>
          </a:xfrm>
          <a:prstGeom prst="rect">
            <a:avLst/>
          </a:prstGeom>
        </p:spPr>
      </p:pic>
      <p:pic>
        <p:nvPicPr>
          <p:cNvPr id="16" name="Picture 16" descr="A screenshot of a social media post&#10;&#10;Description generated with very high confidence">
            <a:extLst>
              <a:ext uri="{FF2B5EF4-FFF2-40B4-BE49-F238E27FC236}">
                <a16:creationId xmlns:a16="http://schemas.microsoft.com/office/drawing/2014/main" id="{50FEC99C-5EFE-4A5C-9F8B-A05E0B70123B}"/>
              </a:ext>
            </a:extLst>
          </p:cNvPr>
          <p:cNvPicPr>
            <a:picLocks noChangeAspect="1"/>
          </p:cNvPicPr>
          <p:nvPr/>
        </p:nvPicPr>
        <p:blipFill>
          <a:blip r:embed="rId5"/>
          <a:stretch>
            <a:fillRect/>
          </a:stretch>
        </p:blipFill>
        <p:spPr>
          <a:xfrm>
            <a:off x="580648" y="4468232"/>
            <a:ext cx="5519802" cy="1704614"/>
          </a:xfrm>
          <a:prstGeom prst="rect">
            <a:avLst/>
          </a:prstGeom>
        </p:spPr>
      </p:pic>
      <p:pic>
        <p:nvPicPr>
          <p:cNvPr id="11" name="Picture 12" descr="A screenshot of a social media post&#10;&#10;Description generated with very high confidence">
            <a:extLst>
              <a:ext uri="{FF2B5EF4-FFF2-40B4-BE49-F238E27FC236}">
                <a16:creationId xmlns:a16="http://schemas.microsoft.com/office/drawing/2014/main" id="{3FF8C9FE-FCC6-4B70-A99E-E9F03BDD3A54}"/>
              </a:ext>
            </a:extLst>
          </p:cNvPr>
          <p:cNvPicPr>
            <a:picLocks noChangeAspect="1"/>
          </p:cNvPicPr>
          <p:nvPr/>
        </p:nvPicPr>
        <p:blipFill>
          <a:blip r:embed="rId6"/>
          <a:stretch>
            <a:fillRect/>
          </a:stretch>
        </p:blipFill>
        <p:spPr>
          <a:xfrm>
            <a:off x="3402914" y="526093"/>
            <a:ext cx="2630445" cy="4114800"/>
          </a:xfrm>
          <a:prstGeom prst="rect">
            <a:avLst/>
          </a:prstGeom>
        </p:spPr>
      </p:pic>
    </p:spTree>
    <p:extLst>
      <p:ext uri="{BB962C8B-B14F-4D97-AF65-F5344CB8AC3E}">
        <p14:creationId xmlns:p14="http://schemas.microsoft.com/office/powerpoint/2010/main" val="251703001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3A38A3A-CC06-4D19-B76E-824813A26C7C}"/>
              </a:ext>
            </a:extLst>
          </p:cNvPr>
          <p:cNvSpPr>
            <a:spLocks noGrp="1"/>
          </p:cNvSpPr>
          <p:nvPr>
            <p:ph type="title"/>
          </p:nvPr>
        </p:nvSpPr>
        <p:spPr>
          <a:xfrm>
            <a:off x="839788" y="365125"/>
            <a:ext cx="10515600" cy="629253"/>
          </a:xfrm>
        </p:spPr>
        <p:txBody>
          <a:bodyPr>
            <a:normAutofit/>
          </a:bodyPr>
          <a:lstStyle/>
          <a:p>
            <a:pPr algn="ctr"/>
            <a:r>
              <a:rPr lang="en-US" sz="2800">
                <a:solidFill>
                  <a:schemeClr val="accent1"/>
                </a:solidFill>
                <a:latin typeface="Arial"/>
                <a:cs typeface="Arial"/>
              </a:rPr>
              <a:t>Recipe: Fall Vegetable Salad</a:t>
            </a:r>
            <a:endParaRPr lang="en-US" sz="2800">
              <a:solidFill>
                <a:schemeClr val="accent1"/>
              </a:solidFill>
            </a:endParaRPr>
          </a:p>
        </p:txBody>
      </p:sp>
      <p:sp>
        <p:nvSpPr>
          <p:cNvPr id="7" name="Slide Number Placeholder 6">
            <a:extLst>
              <a:ext uri="{FF2B5EF4-FFF2-40B4-BE49-F238E27FC236}">
                <a16:creationId xmlns:a16="http://schemas.microsoft.com/office/drawing/2014/main" id="{78CB7744-8152-40C9-8751-28E91FD83F62}"/>
              </a:ext>
            </a:extLst>
          </p:cNvPr>
          <p:cNvSpPr>
            <a:spLocks noGrp="1"/>
          </p:cNvSpPr>
          <p:nvPr>
            <p:ph type="sldNum" sz="quarter" idx="12"/>
          </p:nvPr>
        </p:nvSpPr>
        <p:spPr/>
        <p:txBody>
          <a:bodyPr/>
          <a:lstStyle/>
          <a:p>
            <a:fld id="{17DF4567-1C0D-564E-BA68-9AF622E7948C}" type="slidenum">
              <a:rPr lang="en-US" dirty="0" smtClean="0"/>
              <a:t>9</a:t>
            </a:fld>
            <a:endParaRPr lang="en-US" dirty="0"/>
          </a:p>
        </p:txBody>
      </p:sp>
      <p:sp>
        <p:nvSpPr>
          <p:cNvPr id="3" name="TextBox 2">
            <a:extLst>
              <a:ext uri="{FF2B5EF4-FFF2-40B4-BE49-F238E27FC236}">
                <a16:creationId xmlns:a16="http://schemas.microsoft.com/office/drawing/2014/main" id="{5AADF689-B8A2-4BA4-91F6-DDA72E8DD80B}"/>
              </a:ext>
            </a:extLst>
          </p:cNvPr>
          <p:cNvSpPr txBox="1"/>
          <p:nvPr/>
        </p:nvSpPr>
        <p:spPr>
          <a:xfrm>
            <a:off x="1111028" y="5888567"/>
            <a:ext cx="10162115" cy="646331"/>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latin typeface="Arial"/>
                <a:cs typeface="Arial"/>
              </a:rPr>
              <a:t>You can find more great videos on our YouTube Channel: Cooking Matters By Share Our Strength</a:t>
            </a:r>
            <a:endParaRPr lang="en-US" dirty="0">
              <a:ea typeface="+mn-lt"/>
              <a:cs typeface="+mn-lt"/>
            </a:endParaRPr>
          </a:p>
          <a:p>
            <a:pPr algn="l"/>
            <a:endParaRPr lang="en-US" dirty="0">
              <a:cs typeface="Calibri"/>
            </a:endParaRPr>
          </a:p>
        </p:txBody>
      </p:sp>
      <p:pic>
        <p:nvPicPr>
          <p:cNvPr id="4" name="Picture 4">
            <a:hlinkClick r:id="" action="ppaction://media"/>
            <a:extLst>
              <a:ext uri="{FF2B5EF4-FFF2-40B4-BE49-F238E27FC236}">
                <a16:creationId xmlns:a16="http://schemas.microsoft.com/office/drawing/2014/main" id="{879F460B-BACB-4E23-A255-ADF316CB3E18}"/>
              </a:ext>
            </a:extLst>
          </p:cNvPr>
          <p:cNvPicPr>
            <a:picLocks noRot="1" noChangeAspect="1"/>
          </p:cNvPicPr>
          <p:nvPr>
            <a:videoFile r:link="rId1"/>
          </p:nvPr>
        </p:nvPicPr>
        <p:blipFill>
          <a:blip r:embed="rId4"/>
          <a:stretch>
            <a:fillRect/>
          </a:stretch>
        </p:blipFill>
        <p:spPr>
          <a:xfrm>
            <a:off x="2596816" y="1210678"/>
            <a:ext cx="6436894" cy="4266196"/>
          </a:xfrm>
          <a:prstGeom prst="rect">
            <a:avLst/>
          </a:prstGeom>
        </p:spPr>
      </p:pic>
    </p:spTree>
    <p:extLst>
      <p:ext uri="{BB962C8B-B14F-4D97-AF65-F5344CB8AC3E}">
        <p14:creationId xmlns:p14="http://schemas.microsoft.com/office/powerpoint/2010/main" val="122236504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B6D93C86-B555-4455-B128-9341C5196F41}"/>
              </a:ext>
            </a:extLst>
          </p:cNvPr>
          <p:cNvSpPr/>
          <p:nvPr/>
        </p:nvSpPr>
        <p:spPr>
          <a:xfrm>
            <a:off x="8873706" y="3014933"/>
            <a:ext cx="3062375" cy="196969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6F49733-58AA-4D6F-94F8-B657CC5F89AC}"/>
              </a:ext>
            </a:extLst>
          </p:cNvPr>
          <p:cNvSpPr>
            <a:spLocks noGrp="1"/>
          </p:cNvSpPr>
          <p:nvPr>
            <p:ph type="title"/>
          </p:nvPr>
        </p:nvSpPr>
        <p:spPr>
          <a:xfrm>
            <a:off x="9093496" y="949360"/>
            <a:ext cx="2613872" cy="4794567"/>
          </a:xfrm>
        </p:spPr>
        <p:txBody>
          <a:bodyPr vert="horz" lIns="91440" tIns="45720" rIns="91440" bIns="45720" rtlCol="0" anchor="ctr">
            <a:normAutofit/>
          </a:bodyPr>
          <a:lstStyle/>
          <a:p>
            <a:pPr>
              <a:lnSpc>
                <a:spcPct val="90000"/>
              </a:lnSpc>
            </a:pPr>
            <a:r>
              <a:rPr lang="en-US">
                <a:solidFill>
                  <a:srgbClr val="FFFFFF"/>
                </a:solidFill>
                <a:latin typeface="Arial"/>
                <a:ea typeface="+mj-ea"/>
                <a:cs typeface="Arial"/>
              </a:rPr>
              <a:t>Northwest Apple Salad</a:t>
            </a:r>
            <a:r>
              <a:rPr lang="en-US" sz="3600">
                <a:latin typeface="+mj-lt"/>
                <a:ea typeface="+mj-ea"/>
                <a:cs typeface="Calibri Light"/>
              </a:rPr>
              <a:t/>
            </a:r>
            <a:br>
              <a:rPr lang="en-US" sz="3600">
                <a:latin typeface="+mj-lt"/>
                <a:ea typeface="+mj-ea"/>
                <a:cs typeface="Calibri Light"/>
              </a:rPr>
            </a:br>
            <a:r>
              <a:rPr lang="en-US" sz="3600">
                <a:latin typeface="+mj-lt"/>
                <a:ea typeface="+mj-ea"/>
                <a:cs typeface="Calibri Light"/>
              </a:rPr>
              <a:t/>
            </a:r>
            <a:br>
              <a:rPr lang="en-US" sz="3600">
                <a:latin typeface="+mj-lt"/>
                <a:ea typeface="+mj-ea"/>
                <a:cs typeface="Calibri Light"/>
              </a:rPr>
            </a:br>
            <a:r>
              <a:rPr lang="en-US" sz="1800" b="1">
                <a:solidFill>
                  <a:srgbClr val="FFFFFF"/>
                </a:solidFill>
                <a:latin typeface="Arial"/>
                <a:ea typeface="+mj-ea"/>
                <a:cs typeface="Calibri Light"/>
              </a:rPr>
              <a:t>Please share:</a:t>
            </a:r>
            <a:r>
              <a:rPr lang="en-US" sz="1800">
                <a:solidFill>
                  <a:srgbClr val="FFFFFF"/>
                </a:solidFill>
                <a:latin typeface="Arial"/>
                <a:ea typeface="+mj-ea"/>
                <a:cs typeface="Calibri Light"/>
              </a:rPr>
              <a:t/>
            </a:r>
            <a:br>
              <a:rPr lang="en-US" sz="1800">
                <a:solidFill>
                  <a:srgbClr val="FFFFFF"/>
                </a:solidFill>
                <a:latin typeface="Arial"/>
                <a:ea typeface="+mj-ea"/>
                <a:cs typeface="Calibri Light"/>
              </a:rPr>
            </a:br>
            <a:r>
              <a:rPr lang="en-US" sz="1800">
                <a:latin typeface="Arial"/>
                <a:ea typeface="+mj-ea"/>
                <a:cs typeface="Calibri Light"/>
              </a:rPr>
              <a:t/>
            </a:r>
            <a:br>
              <a:rPr lang="en-US" sz="1800">
                <a:latin typeface="Arial"/>
                <a:ea typeface="+mj-ea"/>
                <a:cs typeface="Calibri Light"/>
              </a:rPr>
            </a:br>
            <a:r>
              <a:rPr lang="en-US" sz="1800">
                <a:solidFill>
                  <a:srgbClr val="FFFFFF"/>
                </a:solidFill>
                <a:latin typeface="Arial"/>
                <a:ea typeface="+mj-ea"/>
                <a:cs typeface="Calibri Light"/>
              </a:rPr>
              <a:t>What concerns do you have with using and adjusting recipes in this way?</a:t>
            </a:r>
          </a:p>
        </p:txBody>
      </p:sp>
      <p:sp>
        <p:nvSpPr>
          <p:cNvPr id="3" name="Slide Number Placeholder 2">
            <a:extLst>
              <a:ext uri="{FF2B5EF4-FFF2-40B4-BE49-F238E27FC236}">
                <a16:creationId xmlns:a16="http://schemas.microsoft.com/office/drawing/2014/main" id="{26CD9FEF-360D-4A92-AAE0-C91F158558D6}"/>
              </a:ext>
            </a:extLst>
          </p:cNvPr>
          <p:cNvSpPr>
            <a:spLocks noGrp="1"/>
          </p:cNvSpPr>
          <p:nvPr>
            <p:ph type="sldNum" sz="quarter" idx="12"/>
          </p:nvPr>
        </p:nvSpPr>
        <p:spPr>
          <a:xfrm>
            <a:off x="8610600" y="6356350"/>
            <a:ext cx="2743200" cy="365125"/>
          </a:xfrm>
        </p:spPr>
        <p:txBody>
          <a:bodyPr vert="horz" lIns="91440" tIns="45720" rIns="91440" bIns="45720" rtlCol="0" anchor="ctr">
            <a:normAutofit/>
          </a:bodyPr>
          <a:lstStyle/>
          <a:p>
            <a:pPr defTabSz="457200">
              <a:spcAft>
                <a:spcPts val="600"/>
              </a:spcAft>
            </a:pPr>
            <a:fld id="{17DF4567-1C0D-564E-BA68-9AF622E7948C}" type="slidenum">
              <a:rPr lang="en-US" sz="1200" dirty="0">
                <a:solidFill>
                  <a:srgbClr val="FFFFFF"/>
                </a:solidFill>
                <a:latin typeface="+mn-lt"/>
                <a:ea typeface="+mn-ea"/>
                <a:cs typeface="+mn-cs"/>
              </a:rPr>
              <a:pPr defTabSz="457200">
                <a:spcAft>
                  <a:spcPts val="600"/>
                </a:spcAft>
              </a:pPr>
              <a:t>10</a:t>
            </a:fld>
            <a:endParaRPr lang="en-US" sz="1200" dirty="0">
              <a:solidFill>
                <a:srgbClr val="FFFFFF"/>
              </a:solidFill>
              <a:latin typeface="+mn-lt"/>
              <a:ea typeface="+mn-ea"/>
              <a:cs typeface="+mn-cs"/>
            </a:endParaRPr>
          </a:p>
        </p:txBody>
      </p:sp>
      <p:pic>
        <p:nvPicPr>
          <p:cNvPr id="4" name="Picture 7" descr="A bowl of fruit salad on a plate&#10;&#10;Description generated with very high confidence">
            <a:extLst>
              <a:ext uri="{FF2B5EF4-FFF2-40B4-BE49-F238E27FC236}">
                <a16:creationId xmlns:a16="http://schemas.microsoft.com/office/drawing/2014/main" id="{FA691D43-8F9C-43D3-8719-DF7CBCC880AB}"/>
              </a:ext>
            </a:extLst>
          </p:cNvPr>
          <p:cNvPicPr>
            <a:picLocks noChangeAspect="1"/>
          </p:cNvPicPr>
          <p:nvPr/>
        </p:nvPicPr>
        <p:blipFill>
          <a:blip r:embed="rId3"/>
          <a:stretch>
            <a:fillRect/>
          </a:stretch>
        </p:blipFill>
        <p:spPr>
          <a:xfrm>
            <a:off x="613611" y="1191224"/>
            <a:ext cx="2522622" cy="1828604"/>
          </a:xfrm>
          <a:prstGeom prst="rect">
            <a:avLst/>
          </a:prstGeom>
        </p:spPr>
      </p:pic>
      <p:pic>
        <p:nvPicPr>
          <p:cNvPr id="11" name="Picture 12" descr="A screenshot of a social media post&#10;&#10;Description generated with very high confidence">
            <a:extLst>
              <a:ext uri="{FF2B5EF4-FFF2-40B4-BE49-F238E27FC236}">
                <a16:creationId xmlns:a16="http://schemas.microsoft.com/office/drawing/2014/main" id="{4460C547-EFB3-46D9-B252-052E9CF9F41B}"/>
              </a:ext>
            </a:extLst>
          </p:cNvPr>
          <p:cNvPicPr>
            <a:picLocks noChangeAspect="1"/>
          </p:cNvPicPr>
          <p:nvPr/>
        </p:nvPicPr>
        <p:blipFill>
          <a:blip r:embed="rId4"/>
          <a:stretch>
            <a:fillRect/>
          </a:stretch>
        </p:blipFill>
        <p:spPr>
          <a:xfrm>
            <a:off x="3228831" y="806628"/>
            <a:ext cx="2597064" cy="3230414"/>
          </a:xfrm>
          <a:prstGeom prst="rect">
            <a:avLst/>
          </a:prstGeom>
        </p:spPr>
      </p:pic>
      <p:pic>
        <p:nvPicPr>
          <p:cNvPr id="16" name="Picture 16" descr="A screenshot of a social media post&#10;&#10;Description generated with very high confidence">
            <a:extLst>
              <a:ext uri="{FF2B5EF4-FFF2-40B4-BE49-F238E27FC236}">
                <a16:creationId xmlns:a16="http://schemas.microsoft.com/office/drawing/2014/main" id="{1FD4D055-34A8-402A-BDDE-BE76C6A95606}"/>
              </a:ext>
            </a:extLst>
          </p:cNvPr>
          <p:cNvPicPr>
            <a:picLocks noChangeAspect="1"/>
          </p:cNvPicPr>
          <p:nvPr/>
        </p:nvPicPr>
        <p:blipFill>
          <a:blip r:embed="rId5"/>
          <a:stretch>
            <a:fillRect/>
          </a:stretch>
        </p:blipFill>
        <p:spPr>
          <a:xfrm>
            <a:off x="611550" y="4755227"/>
            <a:ext cx="5540679" cy="1269898"/>
          </a:xfrm>
          <a:prstGeom prst="rect">
            <a:avLst/>
          </a:prstGeom>
        </p:spPr>
      </p:pic>
      <p:pic>
        <p:nvPicPr>
          <p:cNvPr id="14" name="Picture 14" descr="A screenshot of a cell phone&#10;&#10;Description generated with very high confidence">
            <a:extLst>
              <a:ext uri="{FF2B5EF4-FFF2-40B4-BE49-F238E27FC236}">
                <a16:creationId xmlns:a16="http://schemas.microsoft.com/office/drawing/2014/main" id="{E850DB35-CCF0-45CE-AA82-97F23C7A7934}"/>
              </a:ext>
            </a:extLst>
          </p:cNvPr>
          <p:cNvPicPr>
            <a:picLocks noChangeAspect="1"/>
          </p:cNvPicPr>
          <p:nvPr/>
        </p:nvPicPr>
        <p:blipFill>
          <a:blip r:embed="rId6"/>
          <a:stretch>
            <a:fillRect/>
          </a:stretch>
        </p:blipFill>
        <p:spPr>
          <a:xfrm>
            <a:off x="5896204" y="713984"/>
            <a:ext cx="2362002" cy="4114800"/>
          </a:xfrm>
          <a:prstGeom prst="rect">
            <a:avLst/>
          </a:prstGeom>
        </p:spPr>
      </p:pic>
    </p:spTree>
    <p:extLst>
      <p:ext uri="{BB962C8B-B14F-4D97-AF65-F5344CB8AC3E}">
        <p14:creationId xmlns:p14="http://schemas.microsoft.com/office/powerpoint/2010/main" val="56419418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7D71949-DC01-4660-8A01-6CA873C516D4}"/>
              </a:ext>
            </a:extLst>
          </p:cNvPr>
          <p:cNvSpPr>
            <a:spLocks noGrp="1"/>
          </p:cNvSpPr>
          <p:nvPr>
            <p:ph type="title"/>
          </p:nvPr>
        </p:nvSpPr>
        <p:spPr>
          <a:xfrm>
            <a:off x="839788" y="365125"/>
            <a:ext cx="10515600" cy="786908"/>
          </a:xfrm>
        </p:spPr>
        <p:txBody>
          <a:bodyPr/>
          <a:lstStyle/>
          <a:p>
            <a:pPr algn="ctr"/>
            <a:r>
              <a:rPr lang="en-US" sz="2800">
                <a:solidFill>
                  <a:schemeClr val="accent1"/>
                </a:solidFill>
                <a:latin typeface="Arial"/>
                <a:cs typeface="Arial"/>
              </a:rPr>
              <a:t>Recipe: Northwest Apple Salad</a:t>
            </a:r>
            <a:endParaRPr lang="en-US" sz="2800">
              <a:solidFill>
                <a:schemeClr val="accent1"/>
              </a:solidFill>
            </a:endParaRPr>
          </a:p>
        </p:txBody>
      </p:sp>
      <p:sp>
        <p:nvSpPr>
          <p:cNvPr id="7" name="Slide Number Placeholder 6">
            <a:extLst>
              <a:ext uri="{FF2B5EF4-FFF2-40B4-BE49-F238E27FC236}">
                <a16:creationId xmlns:a16="http://schemas.microsoft.com/office/drawing/2014/main" id="{22002956-3ABF-45A2-8992-70C41C01CDA0}"/>
              </a:ext>
            </a:extLst>
          </p:cNvPr>
          <p:cNvSpPr>
            <a:spLocks noGrp="1"/>
          </p:cNvSpPr>
          <p:nvPr>
            <p:ph type="sldNum" sz="quarter" idx="12"/>
          </p:nvPr>
        </p:nvSpPr>
        <p:spPr/>
        <p:txBody>
          <a:bodyPr/>
          <a:lstStyle/>
          <a:p>
            <a:fld id="{17DF4567-1C0D-564E-BA68-9AF622E7948C}" type="slidenum">
              <a:rPr lang="en-US" dirty="0" smtClean="0"/>
              <a:t>11</a:t>
            </a:fld>
            <a:endParaRPr lang="en-US" dirty="0"/>
          </a:p>
        </p:txBody>
      </p:sp>
      <p:sp>
        <p:nvSpPr>
          <p:cNvPr id="3" name="TextBox 2">
            <a:extLst>
              <a:ext uri="{FF2B5EF4-FFF2-40B4-BE49-F238E27FC236}">
                <a16:creationId xmlns:a16="http://schemas.microsoft.com/office/drawing/2014/main" id="{717DF30E-3C7E-4446-A0C1-16795F8A7463}"/>
              </a:ext>
            </a:extLst>
          </p:cNvPr>
          <p:cNvSpPr txBox="1"/>
          <p:nvPr/>
        </p:nvSpPr>
        <p:spPr>
          <a:xfrm>
            <a:off x="840318" y="5930900"/>
            <a:ext cx="10246782" cy="646331"/>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latin typeface="Arial"/>
                <a:cs typeface="Arial"/>
              </a:rPr>
              <a:t>You can find more great videos on our YouTube Channel: Cooking Matters By Share Our Strength</a:t>
            </a:r>
            <a:endParaRPr lang="en-US" dirty="0">
              <a:ea typeface="+mn-lt"/>
              <a:cs typeface="+mn-lt"/>
            </a:endParaRPr>
          </a:p>
          <a:p>
            <a:pPr algn="l"/>
            <a:endParaRPr lang="en-US" dirty="0">
              <a:cs typeface="Calibri"/>
            </a:endParaRPr>
          </a:p>
        </p:txBody>
      </p:sp>
      <p:pic>
        <p:nvPicPr>
          <p:cNvPr id="4" name="Picture 4">
            <a:hlinkClick r:id="" action="ppaction://media"/>
            <a:extLst>
              <a:ext uri="{FF2B5EF4-FFF2-40B4-BE49-F238E27FC236}">
                <a16:creationId xmlns:a16="http://schemas.microsoft.com/office/drawing/2014/main" id="{2161DF19-F94E-495A-91CA-55B89A7EF5A1}"/>
              </a:ext>
            </a:extLst>
          </p:cNvPr>
          <p:cNvPicPr>
            <a:picLocks noRot="1" noChangeAspect="1"/>
          </p:cNvPicPr>
          <p:nvPr>
            <a:videoFile r:link="rId1"/>
          </p:nvPr>
        </p:nvPicPr>
        <p:blipFill>
          <a:blip r:embed="rId4"/>
          <a:stretch>
            <a:fillRect/>
          </a:stretch>
        </p:blipFill>
        <p:spPr>
          <a:xfrm>
            <a:off x="2666176" y="1177303"/>
            <a:ext cx="6717631" cy="4326354"/>
          </a:xfrm>
          <a:prstGeom prst="rect">
            <a:avLst/>
          </a:prstGeom>
        </p:spPr>
      </p:pic>
    </p:spTree>
    <p:extLst>
      <p:ext uri="{BB962C8B-B14F-4D97-AF65-F5344CB8AC3E}">
        <p14:creationId xmlns:p14="http://schemas.microsoft.com/office/powerpoint/2010/main" val="236415560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B6D93C86-B555-4455-B128-9341C5196F41}"/>
              </a:ext>
            </a:extLst>
          </p:cNvPr>
          <p:cNvSpPr/>
          <p:nvPr/>
        </p:nvSpPr>
        <p:spPr>
          <a:xfrm>
            <a:off x="8873706" y="3014933"/>
            <a:ext cx="3062375" cy="196969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6F49733-58AA-4D6F-94F8-B657CC5F89AC}"/>
              </a:ext>
            </a:extLst>
          </p:cNvPr>
          <p:cNvSpPr>
            <a:spLocks noGrp="1"/>
          </p:cNvSpPr>
          <p:nvPr>
            <p:ph type="title"/>
          </p:nvPr>
        </p:nvSpPr>
        <p:spPr>
          <a:xfrm>
            <a:off x="9093496" y="758860"/>
            <a:ext cx="2613872" cy="4794567"/>
          </a:xfrm>
        </p:spPr>
        <p:txBody>
          <a:bodyPr vert="horz" lIns="91440" tIns="45720" rIns="91440" bIns="45720" rtlCol="0" anchor="ctr">
            <a:normAutofit/>
          </a:bodyPr>
          <a:lstStyle/>
          <a:p>
            <a:pPr>
              <a:lnSpc>
                <a:spcPct val="90000"/>
              </a:lnSpc>
            </a:pPr>
            <a:r>
              <a:rPr lang="en-US">
                <a:solidFill>
                  <a:srgbClr val="FFFFFF"/>
                </a:solidFill>
                <a:latin typeface="Arial"/>
                <a:ea typeface="+mj-ea"/>
                <a:cs typeface="Arial"/>
              </a:rPr>
              <a:t>Black Bean and Vegetable Soup</a:t>
            </a:r>
            <a:r>
              <a:rPr lang="en-US" sz="3600">
                <a:latin typeface="+mj-lt"/>
                <a:ea typeface="+mj-ea"/>
                <a:cs typeface="Calibri Light"/>
              </a:rPr>
              <a:t/>
            </a:r>
            <a:br>
              <a:rPr lang="en-US" sz="3600">
                <a:latin typeface="+mj-lt"/>
                <a:ea typeface="+mj-ea"/>
                <a:cs typeface="Calibri Light"/>
              </a:rPr>
            </a:br>
            <a:r>
              <a:rPr lang="en-US" sz="3600">
                <a:latin typeface="+mj-lt"/>
                <a:ea typeface="+mj-ea"/>
                <a:cs typeface="Calibri Light"/>
              </a:rPr>
              <a:t/>
            </a:r>
            <a:br>
              <a:rPr lang="en-US" sz="3600">
                <a:latin typeface="+mj-lt"/>
                <a:ea typeface="+mj-ea"/>
                <a:cs typeface="Calibri Light"/>
              </a:rPr>
            </a:br>
            <a:r>
              <a:rPr lang="en-US" sz="1800" b="1">
                <a:solidFill>
                  <a:srgbClr val="FFFFFF"/>
                </a:solidFill>
                <a:latin typeface="Arial"/>
                <a:ea typeface="+mj-ea"/>
                <a:cs typeface="Calibri Light"/>
              </a:rPr>
              <a:t>Please share:</a:t>
            </a:r>
            <a:r>
              <a:rPr lang="en-US" sz="1800">
                <a:solidFill>
                  <a:srgbClr val="FFFFFF"/>
                </a:solidFill>
                <a:latin typeface="Arial"/>
                <a:ea typeface="+mj-ea"/>
                <a:cs typeface="Calibri Light"/>
              </a:rPr>
              <a:t/>
            </a:r>
            <a:br>
              <a:rPr lang="en-US" sz="1800">
                <a:solidFill>
                  <a:srgbClr val="FFFFFF"/>
                </a:solidFill>
                <a:latin typeface="Arial"/>
                <a:ea typeface="+mj-ea"/>
                <a:cs typeface="Calibri Light"/>
              </a:rPr>
            </a:br>
            <a:r>
              <a:rPr lang="en-US" sz="1800">
                <a:latin typeface="Arial"/>
                <a:ea typeface="+mj-ea"/>
                <a:cs typeface="Calibri Light"/>
              </a:rPr>
              <a:t/>
            </a:r>
            <a:br>
              <a:rPr lang="en-US" sz="1800">
                <a:latin typeface="Arial"/>
                <a:ea typeface="+mj-ea"/>
                <a:cs typeface="Calibri Light"/>
              </a:rPr>
            </a:br>
            <a:r>
              <a:rPr lang="en-US" sz="1800">
                <a:solidFill>
                  <a:srgbClr val="FFFFFF"/>
                </a:solidFill>
                <a:latin typeface="Arial"/>
                <a:ea typeface="+mj-ea"/>
                <a:cs typeface="Calibri Light"/>
              </a:rPr>
              <a:t>What concerns do you have with using and adjusting recipes in this way?</a:t>
            </a:r>
          </a:p>
        </p:txBody>
      </p:sp>
      <p:sp>
        <p:nvSpPr>
          <p:cNvPr id="3" name="Slide Number Placeholder 2">
            <a:extLst>
              <a:ext uri="{FF2B5EF4-FFF2-40B4-BE49-F238E27FC236}">
                <a16:creationId xmlns:a16="http://schemas.microsoft.com/office/drawing/2014/main" id="{26CD9FEF-360D-4A92-AAE0-C91F158558D6}"/>
              </a:ext>
            </a:extLst>
          </p:cNvPr>
          <p:cNvSpPr>
            <a:spLocks noGrp="1"/>
          </p:cNvSpPr>
          <p:nvPr>
            <p:ph type="sldNum" sz="quarter" idx="12"/>
          </p:nvPr>
        </p:nvSpPr>
        <p:spPr>
          <a:xfrm>
            <a:off x="8610600" y="6356350"/>
            <a:ext cx="2743200" cy="365125"/>
          </a:xfrm>
        </p:spPr>
        <p:txBody>
          <a:bodyPr vert="horz" lIns="91440" tIns="45720" rIns="91440" bIns="45720" rtlCol="0" anchor="ctr">
            <a:normAutofit/>
          </a:bodyPr>
          <a:lstStyle/>
          <a:p>
            <a:pPr defTabSz="457200">
              <a:spcAft>
                <a:spcPts val="600"/>
              </a:spcAft>
            </a:pPr>
            <a:fld id="{17DF4567-1C0D-564E-BA68-9AF622E7948C}" type="slidenum">
              <a:rPr lang="en-US" sz="1200">
                <a:solidFill>
                  <a:srgbClr val="FFFFFF"/>
                </a:solidFill>
                <a:latin typeface="+mn-lt"/>
                <a:ea typeface="+mn-ea"/>
                <a:cs typeface="+mn-cs"/>
              </a:rPr>
              <a:pPr defTabSz="457200">
                <a:spcAft>
                  <a:spcPts val="600"/>
                </a:spcAft>
              </a:pPr>
              <a:t>12</a:t>
            </a:fld>
            <a:endParaRPr lang="en-US" sz="1200">
              <a:solidFill>
                <a:srgbClr val="FFFFFF"/>
              </a:solidFill>
              <a:latin typeface="+mn-lt"/>
              <a:ea typeface="+mn-ea"/>
              <a:cs typeface="+mn-cs"/>
            </a:endParaRPr>
          </a:p>
        </p:txBody>
      </p:sp>
      <p:pic>
        <p:nvPicPr>
          <p:cNvPr id="4" name="Picture 7" descr="A bowl of soup on a table&#10;&#10;Description generated with very high confidence">
            <a:extLst>
              <a:ext uri="{FF2B5EF4-FFF2-40B4-BE49-F238E27FC236}">
                <a16:creationId xmlns:a16="http://schemas.microsoft.com/office/drawing/2014/main" id="{3F4DB0D0-76C6-4E60-BF93-7D66D4F72F46}"/>
              </a:ext>
            </a:extLst>
          </p:cNvPr>
          <p:cNvPicPr>
            <a:picLocks noChangeAspect="1"/>
          </p:cNvPicPr>
          <p:nvPr/>
        </p:nvPicPr>
        <p:blipFill>
          <a:blip r:embed="rId3"/>
          <a:stretch>
            <a:fillRect/>
          </a:stretch>
        </p:blipFill>
        <p:spPr>
          <a:xfrm>
            <a:off x="683795" y="1373000"/>
            <a:ext cx="2252598" cy="1959501"/>
          </a:xfrm>
          <a:prstGeom prst="rect">
            <a:avLst/>
          </a:prstGeom>
        </p:spPr>
      </p:pic>
      <p:pic>
        <p:nvPicPr>
          <p:cNvPr id="16" name="Picture 16" descr="A screenshot of a cell phone&#10;&#10;Description generated with very high confidence">
            <a:extLst>
              <a:ext uri="{FF2B5EF4-FFF2-40B4-BE49-F238E27FC236}">
                <a16:creationId xmlns:a16="http://schemas.microsoft.com/office/drawing/2014/main" id="{41754752-6347-4184-A3EA-95E5B777169E}"/>
              </a:ext>
            </a:extLst>
          </p:cNvPr>
          <p:cNvPicPr>
            <a:picLocks noChangeAspect="1"/>
          </p:cNvPicPr>
          <p:nvPr/>
        </p:nvPicPr>
        <p:blipFill>
          <a:blip r:embed="rId4"/>
          <a:stretch>
            <a:fillRect/>
          </a:stretch>
        </p:blipFill>
        <p:spPr>
          <a:xfrm>
            <a:off x="548096" y="4446310"/>
            <a:ext cx="5906021" cy="1709452"/>
          </a:xfrm>
          <a:prstGeom prst="rect">
            <a:avLst/>
          </a:prstGeom>
        </p:spPr>
      </p:pic>
      <p:pic>
        <p:nvPicPr>
          <p:cNvPr id="11" name="Picture 12" descr="A screenshot of a cell phone&#10;&#10;Description generated with very high confidence">
            <a:extLst>
              <a:ext uri="{FF2B5EF4-FFF2-40B4-BE49-F238E27FC236}">
                <a16:creationId xmlns:a16="http://schemas.microsoft.com/office/drawing/2014/main" id="{684D5DE2-996E-4414-B3D9-28DDDE084790}"/>
              </a:ext>
            </a:extLst>
          </p:cNvPr>
          <p:cNvPicPr>
            <a:picLocks noChangeAspect="1"/>
          </p:cNvPicPr>
          <p:nvPr/>
        </p:nvPicPr>
        <p:blipFill>
          <a:blip r:embed="rId5"/>
          <a:stretch>
            <a:fillRect/>
          </a:stretch>
        </p:blipFill>
        <p:spPr>
          <a:xfrm>
            <a:off x="3117784" y="703545"/>
            <a:ext cx="2490899" cy="4114800"/>
          </a:xfrm>
          <a:prstGeom prst="rect">
            <a:avLst/>
          </a:prstGeom>
        </p:spPr>
      </p:pic>
      <p:pic>
        <p:nvPicPr>
          <p:cNvPr id="14" name="Picture 14" descr="A screenshot of a cell phone&#10;&#10;Description generated with very high confidence">
            <a:extLst>
              <a:ext uri="{FF2B5EF4-FFF2-40B4-BE49-F238E27FC236}">
                <a16:creationId xmlns:a16="http://schemas.microsoft.com/office/drawing/2014/main" id="{1CBE7E0D-F0B0-4275-81D9-4011C9B38993}"/>
              </a:ext>
            </a:extLst>
          </p:cNvPr>
          <p:cNvPicPr>
            <a:picLocks noChangeAspect="1"/>
          </p:cNvPicPr>
          <p:nvPr/>
        </p:nvPicPr>
        <p:blipFill>
          <a:blip r:embed="rId6"/>
          <a:stretch>
            <a:fillRect/>
          </a:stretch>
        </p:blipFill>
        <p:spPr>
          <a:xfrm>
            <a:off x="5996463" y="703545"/>
            <a:ext cx="2370252" cy="4114800"/>
          </a:xfrm>
          <a:prstGeom prst="rect">
            <a:avLst/>
          </a:prstGeom>
        </p:spPr>
      </p:pic>
    </p:spTree>
    <p:extLst>
      <p:ext uri="{BB962C8B-B14F-4D97-AF65-F5344CB8AC3E}">
        <p14:creationId xmlns:p14="http://schemas.microsoft.com/office/powerpoint/2010/main" val="107297794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25B1E1D-0448-4CA7-A85A-751FD8A09B41}"/>
              </a:ext>
            </a:extLst>
          </p:cNvPr>
          <p:cNvSpPr>
            <a:spLocks noGrp="1"/>
          </p:cNvSpPr>
          <p:nvPr>
            <p:ph type="title"/>
          </p:nvPr>
        </p:nvSpPr>
        <p:spPr>
          <a:xfrm>
            <a:off x="839788" y="365125"/>
            <a:ext cx="10515600" cy="734357"/>
          </a:xfrm>
        </p:spPr>
        <p:txBody>
          <a:bodyPr>
            <a:normAutofit/>
          </a:bodyPr>
          <a:lstStyle/>
          <a:p>
            <a:pPr algn="ctr"/>
            <a:r>
              <a:rPr lang="en-US" sz="2800">
                <a:solidFill>
                  <a:schemeClr val="accent1"/>
                </a:solidFill>
                <a:latin typeface="Arial"/>
                <a:cs typeface="Arial"/>
              </a:rPr>
              <a:t>Recipe: Black Bean and Vegetable Soup</a:t>
            </a:r>
            <a:endParaRPr lang="en-US" sz="2800">
              <a:solidFill>
                <a:schemeClr val="accent1"/>
              </a:solidFill>
            </a:endParaRPr>
          </a:p>
        </p:txBody>
      </p:sp>
      <p:sp>
        <p:nvSpPr>
          <p:cNvPr id="7" name="Slide Number Placeholder 6">
            <a:extLst>
              <a:ext uri="{FF2B5EF4-FFF2-40B4-BE49-F238E27FC236}">
                <a16:creationId xmlns:a16="http://schemas.microsoft.com/office/drawing/2014/main" id="{B3D630EA-ED1B-4780-A88F-2B3713397B21}"/>
              </a:ext>
            </a:extLst>
          </p:cNvPr>
          <p:cNvSpPr>
            <a:spLocks noGrp="1"/>
          </p:cNvSpPr>
          <p:nvPr>
            <p:ph type="sldNum" sz="quarter" idx="12"/>
          </p:nvPr>
        </p:nvSpPr>
        <p:spPr/>
        <p:txBody>
          <a:bodyPr/>
          <a:lstStyle/>
          <a:p>
            <a:fld id="{17DF4567-1C0D-564E-BA68-9AF622E7948C}" type="slidenum">
              <a:rPr lang="en-US" dirty="0" smtClean="0"/>
              <a:t>13</a:t>
            </a:fld>
            <a:endParaRPr lang="en-US" dirty="0"/>
          </a:p>
        </p:txBody>
      </p:sp>
      <p:sp>
        <p:nvSpPr>
          <p:cNvPr id="3" name="TextBox 2">
            <a:extLst>
              <a:ext uri="{FF2B5EF4-FFF2-40B4-BE49-F238E27FC236}">
                <a16:creationId xmlns:a16="http://schemas.microsoft.com/office/drawing/2014/main" id="{55695C65-F535-447D-93DA-E693B97687EF}"/>
              </a:ext>
            </a:extLst>
          </p:cNvPr>
          <p:cNvSpPr txBox="1"/>
          <p:nvPr/>
        </p:nvSpPr>
        <p:spPr>
          <a:xfrm>
            <a:off x="1073150" y="5962650"/>
            <a:ext cx="10193866" cy="646331"/>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latin typeface="Arial"/>
                <a:cs typeface="Arial"/>
              </a:rPr>
              <a:t>You can find more great videos on our YouTube Channel: Cooking Matters By Share Our Strength</a:t>
            </a:r>
            <a:endParaRPr lang="en-US" dirty="0">
              <a:ea typeface="+mn-lt"/>
              <a:cs typeface="+mn-lt"/>
            </a:endParaRPr>
          </a:p>
          <a:p>
            <a:pPr algn="l"/>
            <a:endParaRPr lang="en-US" dirty="0">
              <a:cs typeface="Calibri"/>
            </a:endParaRPr>
          </a:p>
        </p:txBody>
      </p:sp>
      <p:pic>
        <p:nvPicPr>
          <p:cNvPr id="4" name="Picture 4">
            <a:hlinkClick r:id="" action="ppaction://media"/>
            <a:extLst>
              <a:ext uri="{FF2B5EF4-FFF2-40B4-BE49-F238E27FC236}">
                <a16:creationId xmlns:a16="http://schemas.microsoft.com/office/drawing/2014/main" id="{1CAE62D9-2A6E-4E4C-A1E8-510FFFDF9957}"/>
              </a:ext>
            </a:extLst>
          </p:cNvPr>
          <p:cNvPicPr>
            <a:picLocks noRot="1" noChangeAspect="1"/>
          </p:cNvPicPr>
          <p:nvPr>
            <a:videoFile r:link="rId1"/>
          </p:nvPr>
        </p:nvPicPr>
        <p:blipFill>
          <a:blip r:embed="rId4"/>
          <a:stretch>
            <a:fillRect/>
          </a:stretch>
        </p:blipFill>
        <p:spPr>
          <a:xfrm>
            <a:off x="3037562" y="1412440"/>
            <a:ext cx="6136105" cy="3885197"/>
          </a:xfrm>
          <a:prstGeom prst="rect">
            <a:avLst/>
          </a:prstGeom>
        </p:spPr>
      </p:pic>
    </p:spTree>
    <p:extLst>
      <p:ext uri="{BB962C8B-B14F-4D97-AF65-F5344CB8AC3E}">
        <p14:creationId xmlns:p14="http://schemas.microsoft.com/office/powerpoint/2010/main" val="65642914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A216DF9-6E66-450F-88D0-8025B5AFB0B1}"/>
              </a:ext>
            </a:extLst>
          </p:cNvPr>
          <p:cNvSpPr>
            <a:spLocks noGrp="1"/>
          </p:cNvSpPr>
          <p:nvPr>
            <p:ph type="ctrTitle"/>
          </p:nvPr>
        </p:nvSpPr>
        <p:spPr/>
        <p:txBody>
          <a:bodyPr>
            <a:normAutofit/>
          </a:bodyPr>
          <a:lstStyle/>
          <a:p>
            <a:r>
              <a:rPr lang="en-US" sz="2800" b="0" dirty="0">
                <a:latin typeface="Arial"/>
                <a:cs typeface="Arial"/>
              </a:rPr>
              <a:t>Please share: </a:t>
            </a:r>
            <a:endParaRPr lang="en-US" sz="2800" b="0" dirty="0"/>
          </a:p>
        </p:txBody>
      </p:sp>
      <p:sp>
        <p:nvSpPr>
          <p:cNvPr id="3" name="Content Placeholder 2">
            <a:extLst>
              <a:ext uri="{FF2B5EF4-FFF2-40B4-BE49-F238E27FC236}">
                <a16:creationId xmlns:a16="http://schemas.microsoft.com/office/drawing/2014/main" id="{DC10B20E-9765-4771-AAFE-763EB41DA7D1}"/>
              </a:ext>
            </a:extLst>
          </p:cNvPr>
          <p:cNvSpPr>
            <a:spLocks noGrp="1"/>
          </p:cNvSpPr>
          <p:nvPr>
            <p:ph type="subTitle" idx="1"/>
          </p:nvPr>
        </p:nvSpPr>
        <p:spPr>
          <a:xfrm>
            <a:off x="7159592" y="2774842"/>
            <a:ext cx="4027521" cy="2355097"/>
          </a:xfrm>
        </p:spPr>
        <p:txBody>
          <a:bodyPr vert="horz" lIns="91440" tIns="45720" rIns="91440" bIns="45720" rtlCol="0" anchor="t">
            <a:noAutofit/>
          </a:bodyPr>
          <a:lstStyle/>
          <a:p>
            <a:pPr>
              <a:lnSpc>
                <a:spcPct val="150000"/>
              </a:lnSpc>
            </a:pPr>
            <a:r>
              <a:rPr lang="en-US" dirty="0">
                <a:solidFill>
                  <a:srgbClr val="414141"/>
                </a:solidFill>
                <a:latin typeface="Arial"/>
                <a:cs typeface="Arial"/>
              </a:rPr>
              <a:t>Have you ever looked at a recipe and had to substitute an ingredient or just skipped it entirely? </a:t>
            </a:r>
          </a:p>
          <a:p>
            <a:pPr>
              <a:lnSpc>
                <a:spcPct val="150000"/>
              </a:lnSpc>
            </a:pPr>
            <a:r>
              <a:rPr lang="en-US" dirty="0">
                <a:solidFill>
                  <a:srgbClr val="414141"/>
                </a:solidFill>
                <a:latin typeface="Arial"/>
                <a:cs typeface="Arial"/>
              </a:rPr>
              <a:t>How did you go about changing the recipe?</a:t>
            </a:r>
            <a:endParaRPr lang="en-US" dirty="0">
              <a:solidFill>
                <a:srgbClr val="414141"/>
              </a:solidFill>
            </a:endParaRPr>
          </a:p>
        </p:txBody>
      </p:sp>
    </p:spTree>
    <p:extLst>
      <p:ext uri="{BB962C8B-B14F-4D97-AF65-F5344CB8AC3E}">
        <p14:creationId xmlns:p14="http://schemas.microsoft.com/office/powerpoint/2010/main" val="299421909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Content Placeholder 8"/>
          <p:cNvPicPr>
            <a:picLocks noGrp="1" noChangeAspect="1"/>
          </p:cNvPicPr>
          <p:nvPr>
            <p:ph sz="half" idx="1"/>
          </p:nvPr>
        </p:nvPicPr>
        <p:blipFill>
          <a:blip r:embed="rId3">
            <a:extLst>
              <a:ext uri="{28A0092B-C50C-407E-A947-70E740481C1C}">
                <a14:useLocalDpi xmlns:a14="http://schemas.microsoft.com/office/drawing/2010/main" val="0"/>
              </a:ext>
            </a:extLst>
          </a:blip>
          <a:stretch>
            <a:fillRect/>
          </a:stretch>
        </p:blipFill>
        <p:spPr>
          <a:xfrm>
            <a:off x="5621847" y="2039111"/>
            <a:ext cx="6253840" cy="4682363"/>
          </a:xfrm>
        </p:spPr>
      </p:pic>
      <p:sp>
        <p:nvSpPr>
          <p:cNvPr id="4" name="Slide Number Placeholder 3"/>
          <p:cNvSpPr>
            <a:spLocks noGrp="1"/>
          </p:cNvSpPr>
          <p:nvPr>
            <p:ph type="sldNum" sz="quarter" idx="12"/>
          </p:nvPr>
        </p:nvSpPr>
        <p:spPr/>
        <p:txBody>
          <a:bodyPr/>
          <a:lstStyle/>
          <a:p>
            <a:fld id="{17DF4567-1C0D-564E-BA68-9AF622E7948C}" type="slidenum">
              <a:rPr lang="en-US" smtClean="0"/>
              <a:t>15</a:t>
            </a:fld>
            <a:endParaRPr lang="en-US"/>
          </a:p>
        </p:txBody>
      </p:sp>
      <p:pic>
        <p:nvPicPr>
          <p:cNvPr id="8" name="Picture Placeholder 7"/>
          <p:cNvPicPr>
            <a:picLocks noGrp="1" noChangeAspect="1"/>
          </p:cNvPicPr>
          <p:nvPr>
            <p:ph type="pic" sz="quarter" idx="13"/>
          </p:nvPr>
        </p:nvPicPr>
        <p:blipFill>
          <a:blip r:embed="rId4">
            <a:extLst>
              <a:ext uri="{28A0092B-C50C-407E-A947-70E740481C1C}">
                <a14:useLocalDpi xmlns:a14="http://schemas.microsoft.com/office/drawing/2010/main" val="0"/>
              </a:ext>
            </a:extLst>
          </a:blip>
          <a:srcRect l="3755" r="3755"/>
          <a:stretch>
            <a:fillRect/>
          </a:stretch>
        </p:blipFill>
        <p:spPr/>
      </p:pic>
    </p:spTree>
    <p:extLst>
      <p:ext uri="{BB962C8B-B14F-4D97-AF65-F5344CB8AC3E}">
        <p14:creationId xmlns:p14="http://schemas.microsoft.com/office/powerpoint/2010/main" val="91104457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72A39AD5-9953-4CFD-A1C2-1F1B68DFE281}"/>
              </a:ext>
            </a:extLst>
          </p:cNvPr>
          <p:cNvPicPr>
            <a:picLocks noChangeAspect="1"/>
          </p:cNvPicPr>
          <p:nvPr/>
        </p:nvPicPr>
        <p:blipFill>
          <a:blip r:embed="rId3"/>
          <a:stretch>
            <a:fillRect/>
          </a:stretch>
        </p:blipFill>
        <p:spPr>
          <a:xfrm>
            <a:off x="3320250" y="158102"/>
            <a:ext cx="5273754" cy="6541796"/>
          </a:xfrm>
          <a:prstGeom prst="rect">
            <a:avLst/>
          </a:prstGeom>
          <a:ln>
            <a:noFill/>
          </a:ln>
          <a:effectLst>
            <a:outerShdw blurRad="190500" algn="tl" rotWithShape="0">
              <a:srgbClr val="000000">
                <a:alpha val="70000"/>
              </a:srgbClr>
            </a:outerShdw>
          </a:effectLst>
        </p:spPr>
      </p:pic>
      <p:sp>
        <p:nvSpPr>
          <p:cNvPr id="8" name="TextBox 7">
            <a:extLst>
              <a:ext uri="{FF2B5EF4-FFF2-40B4-BE49-F238E27FC236}">
                <a16:creationId xmlns:a16="http://schemas.microsoft.com/office/drawing/2014/main" id="{E5B38694-AA21-49BC-B4C0-04280E6DD95A}"/>
              </a:ext>
            </a:extLst>
          </p:cNvPr>
          <p:cNvSpPr txBox="1"/>
          <p:nvPr/>
        </p:nvSpPr>
        <p:spPr>
          <a:xfrm>
            <a:off x="9144000" y="1597572"/>
            <a:ext cx="2459421" cy="1477328"/>
          </a:xfrm>
          <a:prstGeom prst="rect">
            <a:avLst/>
          </a:prstGeom>
        </p:spPr>
        <p:style>
          <a:lnRef idx="2">
            <a:schemeClr val="accent6"/>
          </a:lnRef>
          <a:fillRef idx="1">
            <a:schemeClr val="lt1"/>
          </a:fillRef>
          <a:effectRef idx="0">
            <a:schemeClr val="accent6"/>
          </a:effectRef>
          <a:fontRef idx="minor">
            <a:schemeClr val="dk1"/>
          </a:fontRef>
        </p:style>
        <p:txBody>
          <a:bodyPr wrap="square" rtlCol="0">
            <a:spAutoFit/>
          </a:bodyPr>
          <a:lstStyle/>
          <a:p>
            <a:r>
              <a:rPr lang="en-US" dirty="0"/>
              <a:t>Check out more recipe frameworks here: </a:t>
            </a:r>
            <a:r>
              <a:rPr lang="en-US" dirty="0">
                <a:hlinkClick r:id="rId4"/>
              </a:rPr>
              <a:t>http://cookingmatters.org/tips/your-family-your-recipes</a:t>
            </a:r>
            <a:endParaRPr lang="en-US" dirty="0"/>
          </a:p>
        </p:txBody>
      </p:sp>
    </p:spTree>
    <p:extLst>
      <p:ext uri="{BB962C8B-B14F-4D97-AF65-F5344CB8AC3E}">
        <p14:creationId xmlns:p14="http://schemas.microsoft.com/office/powerpoint/2010/main" val="24950854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Content Placeholder 12"/>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274986" y="274320"/>
            <a:ext cx="5156549" cy="6425976"/>
          </a:xfrm>
        </p:spPr>
      </p:pic>
      <p:pic>
        <p:nvPicPr>
          <p:cNvPr id="14" name="Content Placeholder 13"/>
          <p:cNvPicPr>
            <a:picLocks noGrp="1" noChangeAspect="1"/>
          </p:cNvPicPr>
          <p:nvPr>
            <p:ph sz="quarter" idx="4"/>
          </p:nvPr>
        </p:nvPicPr>
        <p:blipFill>
          <a:blip r:embed="rId4">
            <a:extLst>
              <a:ext uri="{28A0092B-C50C-407E-A947-70E740481C1C}">
                <a14:useLocalDpi xmlns:a14="http://schemas.microsoft.com/office/drawing/2010/main" val="0"/>
              </a:ext>
            </a:extLst>
          </a:blip>
          <a:stretch>
            <a:fillRect/>
          </a:stretch>
        </p:blipFill>
        <p:spPr>
          <a:xfrm>
            <a:off x="6095348" y="1123274"/>
            <a:ext cx="5221973" cy="4836351"/>
          </a:xfrm>
        </p:spPr>
      </p:pic>
      <p:sp>
        <p:nvSpPr>
          <p:cNvPr id="4" name="Slide Number Placeholder 3"/>
          <p:cNvSpPr>
            <a:spLocks noGrp="1"/>
          </p:cNvSpPr>
          <p:nvPr>
            <p:ph type="sldNum" sz="quarter" idx="12"/>
          </p:nvPr>
        </p:nvSpPr>
        <p:spPr/>
        <p:txBody>
          <a:bodyPr/>
          <a:lstStyle/>
          <a:p>
            <a:fld id="{17DF4567-1C0D-564E-BA68-9AF622E7948C}" type="slidenum">
              <a:rPr lang="en-US" smtClean="0"/>
              <a:t>17</a:t>
            </a:fld>
            <a:endParaRPr lang="en-US"/>
          </a:p>
        </p:txBody>
      </p:sp>
    </p:spTree>
    <p:extLst>
      <p:ext uri="{BB962C8B-B14F-4D97-AF65-F5344CB8AC3E}">
        <p14:creationId xmlns:p14="http://schemas.microsoft.com/office/powerpoint/2010/main" val="170136579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8" descr="A screenshot of a cell phone&#10;&#10;Description generated with very high confidence">
            <a:extLst>
              <a:ext uri="{FF2B5EF4-FFF2-40B4-BE49-F238E27FC236}">
                <a16:creationId xmlns:a16="http://schemas.microsoft.com/office/drawing/2014/main" id="{722095BD-19F0-4FEE-B046-18D08143E65E}"/>
              </a:ext>
            </a:extLst>
          </p:cNvPr>
          <p:cNvPicPr>
            <a:picLocks noGrp="1" noChangeAspect="1"/>
          </p:cNvPicPr>
          <p:nvPr>
            <p:ph sz="half" idx="2"/>
          </p:nvPr>
        </p:nvPicPr>
        <p:blipFill>
          <a:blip r:embed="rId3"/>
          <a:stretch>
            <a:fillRect/>
          </a:stretch>
        </p:blipFill>
        <p:spPr>
          <a:xfrm>
            <a:off x="240401" y="179661"/>
            <a:ext cx="5436906" cy="6548656"/>
          </a:xfrm>
        </p:spPr>
      </p:pic>
      <p:pic>
        <p:nvPicPr>
          <p:cNvPr id="10" name="Picture 10" descr="A screenshot of a cell phone&#10;&#10;Description generated with very high confidence">
            <a:extLst>
              <a:ext uri="{FF2B5EF4-FFF2-40B4-BE49-F238E27FC236}">
                <a16:creationId xmlns:a16="http://schemas.microsoft.com/office/drawing/2014/main" id="{1141D146-AD92-4FDC-AE90-6B7FEFA3D09C}"/>
              </a:ext>
            </a:extLst>
          </p:cNvPr>
          <p:cNvPicPr>
            <a:picLocks noGrp="1" noChangeAspect="1"/>
          </p:cNvPicPr>
          <p:nvPr>
            <p:ph sz="quarter" idx="4"/>
          </p:nvPr>
        </p:nvPicPr>
        <p:blipFill>
          <a:blip r:embed="rId4"/>
          <a:stretch>
            <a:fillRect/>
          </a:stretch>
        </p:blipFill>
        <p:spPr>
          <a:xfrm>
            <a:off x="5791440" y="1716799"/>
            <a:ext cx="6168052" cy="4761898"/>
          </a:xfrm>
        </p:spPr>
      </p:pic>
      <p:sp>
        <p:nvSpPr>
          <p:cNvPr id="7" name="Slide Number Placeholder 6">
            <a:extLst>
              <a:ext uri="{FF2B5EF4-FFF2-40B4-BE49-F238E27FC236}">
                <a16:creationId xmlns:a16="http://schemas.microsoft.com/office/drawing/2014/main" id="{640CF95D-DC46-4D16-938C-57E88971D1DC}"/>
              </a:ext>
            </a:extLst>
          </p:cNvPr>
          <p:cNvSpPr>
            <a:spLocks noGrp="1"/>
          </p:cNvSpPr>
          <p:nvPr>
            <p:ph type="sldNum" sz="quarter" idx="12"/>
          </p:nvPr>
        </p:nvSpPr>
        <p:spPr/>
        <p:txBody>
          <a:bodyPr/>
          <a:lstStyle/>
          <a:p>
            <a:fld id="{17DF4567-1C0D-564E-BA68-9AF622E7948C}" type="slidenum">
              <a:rPr lang="en-US" smtClean="0"/>
              <a:t>18</a:t>
            </a:fld>
            <a:endParaRPr lang="en-US"/>
          </a:p>
        </p:txBody>
      </p:sp>
    </p:spTree>
    <p:extLst>
      <p:ext uri="{BB962C8B-B14F-4D97-AF65-F5344CB8AC3E}">
        <p14:creationId xmlns:p14="http://schemas.microsoft.com/office/powerpoint/2010/main" val="122210408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Picture 15" descr="A screenshot of a social media post&#10;&#10;Description generated with very high confidence">
            <a:extLst>
              <a:ext uri="{FF2B5EF4-FFF2-40B4-BE49-F238E27FC236}">
                <a16:creationId xmlns:a16="http://schemas.microsoft.com/office/drawing/2014/main" id="{EC82E1E2-6B5F-4DAF-A0C8-12AC8635B017}"/>
              </a:ext>
            </a:extLst>
          </p:cNvPr>
          <p:cNvPicPr>
            <a:picLocks noGrp="1" noChangeAspect="1"/>
          </p:cNvPicPr>
          <p:nvPr>
            <p:ph idx="1"/>
          </p:nvPr>
        </p:nvPicPr>
        <p:blipFill>
          <a:blip r:embed="rId3"/>
          <a:stretch>
            <a:fillRect/>
          </a:stretch>
        </p:blipFill>
        <p:spPr>
          <a:xfrm>
            <a:off x="3401055" y="2081"/>
            <a:ext cx="5624293" cy="6726072"/>
          </a:xfrm>
        </p:spPr>
      </p:pic>
      <p:sp>
        <p:nvSpPr>
          <p:cNvPr id="7" name="Slide Number Placeholder 6">
            <a:extLst>
              <a:ext uri="{FF2B5EF4-FFF2-40B4-BE49-F238E27FC236}">
                <a16:creationId xmlns:a16="http://schemas.microsoft.com/office/drawing/2014/main" id="{C6DDB9F9-1F74-4CB4-AAEE-23506530E90A}"/>
              </a:ext>
            </a:extLst>
          </p:cNvPr>
          <p:cNvSpPr>
            <a:spLocks noGrp="1"/>
          </p:cNvSpPr>
          <p:nvPr>
            <p:ph type="sldNum" sz="quarter" idx="12"/>
          </p:nvPr>
        </p:nvSpPr>
        <p:spPr/>
        <p:txBody>
          <a:bodyPr/>
          <a:lstStyle/>
          <a:p>
            <a:fld id="{17DF4567-1C0D-564E-BA68-9AF622E7948C}" type="slidenum">
              <a:rPr lang="en-US" smtClean="0"/>
              <a:t>19</a:t>
            </a:fld>
            <a:endParaRPr lang="en-US"/>
          </a:p>
        </p:txBody>
      </p:sp>
    </p:spTree>
    <p:extLst>
      <p:ext uri="{BB962C8B-B14F-4D97-AF65-F5344CB8AC3E}">
        <p14:creationId xmlns:p14="http://schemas.microsoft.com/office/powerpoint/2010/main" val="91720598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DA2ABA41-B72C-449F-92A1-8BF85ABB6782}"/>
              </a:ext>
            </a:extLst>
          </p:cNvPr>
          <p:cNvSpPr>
            <a:spLocks noGrp="1"/>
          </p:cNvSpPr>
          <p:nvPr>
            <p:ph type="title"/>
          </p:nvPr>
        </p:nvSpPr>
        <p:spPr/>
        <p:txBody>
          <a:bodyPr/>
          <a:lstStyle/>
          <a:p>
            <a:pPr algn="ctr"/>
            <a:r>
              <a:rPr lang="en-US" dirty="0"/>
              <a:t>What concerns do you have with using and adjusting recipes in this way?</a:t>
            </a:r>
          </a:p>
        </p:txBody>
      </p:sp>
    </p:spTree>
    <p:extLst>
      <p:ext uri="{BB962C8B-B14F-4D97-AF65-F5344CB8AC3E}">
        <p14:creationId xmlns:p14="http://schemas.microsoft.com/office/powerpoint/2010/main" val="44348244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A791ED2-EBF0-4B9A-8F0B-240F8444A011}"/>
              </a:ext>
            </a:extLst>
          </p:cNvPr>
          <p:cNvSpPr>
            <a:spLocks noGrp="1"/>
          </p:cNvSpPr>
          <p:nvPr>
            <p:ph type="title"/>
          </p:nvPr>
        </p:nvSpPr>
        <p:spPr/>
        <p:txBody>
          <a:bodyPr>
            <a:normAutofit/>
          </a:bodyPr>
          <a:lstStyle/>
          <a:p>
            <a:r>
              <a:rPr lang="en-US" sz="2800" b="0">
                <a:latin typeface="Arial"/>
                <a:cs typeface="Arial"/>
              </a:rPr>
              <a:t>Please share: </a:t>
            </a:r>
          </a:p>
          <a:p>
            <a:endParaRPr lang="en-US" sz="2800" b="0"/>
          </a:p>
        </p:txBody>
      </p:sp>
      <p:sp>
        <p:nvSpPr>
          <p:cNvPr id="4" name="Content Placeholder 3">
            <a:extLst>
              <a:ext uri="{FF2B5EF4-FFF2-40B4-BE49-F238E27FC236}">
                <a16:creationId xmlns:a16="http://schemas.microsoft.com/office/drawing/2014/main" id="{6B685B8C-B4F9-45C3-81A9-14BE74842E28}"/>
              </a:ext>
            </a:extLst>
          </p:cNvPr>
          <p:cNvSpPr>
            <a:spLocks noGrp="1"/>
          </p:cNvSpPr>
          <p:nvPr>
            <p:ph sz="half" idx="1"/>
          </p:nvPr>
        </p:nvSpPr>
        <p:spPr>
          <a:xfrm>
            <a:off x="1095375" y="3037668"/>
            <a:ext cx="4162425" cy="2247253"/>
          </a:xfrm>
        </p:spPr>
        <p:txBody>
          <a:bodyPr vert="horz" lIns="91440" tIns="45720" rIns="91440" bIns="45720" rtlCol="0" anchor="t">
            <a:normAutofit lnSpcReduction="10000"/>
          </a:bodyPr>
          <a:lstStyle/>
          <a:p>
            <a:pPr>
              <a:lnSpc>
                <a:spcPct val="150000"/>
              </a:lnSpc>
            </a:pPr>
            <a:r>
              <a:rPr lang="en-US" sz="1800" dirty="0">
                <a:latin typeface="Arial"/>
                <a:cs typeface="Arial"/>
              </a:rPr>
              <a:t>How you would you make this recipe work for you?</a:t>
            </a:r>
          </a:p>
          <a:p>
            <a:pPr>
              <a:lnSpc>
                <a:spcPct val="150000"/>
              </a:lnSpc>
            </a:pPr>
            <a:r>
              <a:rPr lang="en-US" sz="1800" dirty="0">
                <a:solidFill>
                  <a:srgbClr val="414141"/>
                </a:solidFill>
                <a:latin typeface="Arial"/>
                <a:cs typeface="Arial"/>
              </a:rPr>
              <a:t>What are your tips and ideas for making a recipe work for the entire family?</a:t>
            </a:r>
            <a:endParaRPr lang="en-US" sz="1800" dirty="0">
              <a:solidFill>
                <a:srgbClr val="414141"/>
              </a:solidFill>
            </a:endParaRPr>
          </a:p>
          <a:p>
            <a:pPr>
              <a:lnSpc>
                <a:spcPct val="150000"/>
              </a:lnSpc>
            </a:pPr>
            <a:endParaRPr lang="en-US" sz="1800" dirty="0"/>
          </a:p>
        </p:txBody>
      </p:sp>
      <p:sp>
        <p:nvSpPr>
          <p:cNvPr id="7" name="Slide Number Placeholder 6">
            <a:extLst>
              <a:ext uri="{FF2B5EF4-FFF2-40B4-BE49-F238E27FC236}">
                <a16:creationId xmlns:a16="http://schemas.microsoft.com/office/drawing/2014/main" id="{E92BEEBF-259D-4CDE-8167-8F9359655397}"/>
              </a:ext>
            </a:extLst>
          </p:cNvPr>
          <p:cNvSpPr>
            <a:spLocks noGrp="1"/>
          </p:cNvSpPr>
          <p:nvPr>
            <p:ph type="sldNum" sz="quarter" idx="4294967295"/>
          </p:nvPr>
        </p:nvSpPr>
        <p:spPr>
          <a:xfrm>
            <a:off x="9448800" y="6356350"/>
            <a:ext cx="2743200" cy="365125"/>
          </a:xfrm>
        </p:spPr>
        <p:txBody>
          <a:bodyPr/>
          <a:lstStyle/>
          <a:p>
            <a:fld id="{17DF4567-1C0D-564E-BA68-9AF622E7948C}" type="slidenum">
              <a:rPr lang="en-US" smtClean="0"/>
              <a:t>21</a:t>
            </a:fld>
            <a:endParaRPr lang="en-US"/>
          </a:p>
        </p:txBody>
      </p:sp>
    </p:spTree>
    <p:extLst>
      <p:ext uri="{BB962C8B-B14F-4D97-AF65-F5344CB8AC3E}">
        <p14:creationId xmlns:p14="http://schemas.microsoft.com/office/powerpoint/2010/main" val="3628344001"/>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EE2C32-12C6-4DF8-819D-09AFB6B14765}"/>
              </a:ext>
            </a:extLst>
          </p:cNvPr>
          <p:cNvSpPr>
            <a:spLocks noGrp="1"/>
          </p:cNvSpPr>
          <p:nvPr>
            <p:ph type="title"/>
          </p:nvPr>
        </p:nvSpPr>
        <p:spPr/>
        <p:txBody>
          <a:bodyPr>
            <a:normAutofit/>
          </a:bodyPr>
          <a:lstStyle/>
          <a:p>
            <a:r>
              <a:rPr lang="en-US" dirty="0"/>
              <a:t>Can INSERT another recipe video or demonstration here</a:t>
            </a:r>
          </a:p>
        </p:txBody>
      </p:sp>
      <p:sp>
        <p:nvSpPr>
          <p:cNvPr id="3" name="Slide Number Placeholder 2">
            <a:extLst>
              <a:ext uri="{FF2B5EF4-FFF2-40B4-BE49-F238E27FC236}">
                <a16:creationId xmlns:a16="http://schemas.microsoft.com/office/drawing/2014/main" id="{D57AE7BA-1041-46A4-BD01-8F4F22561ADB}"/>
              </a:ext>
            </a:extLst>
          </p:cNvPr>
          <p:cNvSpPr>
            <a:spLocks noGrp="1"/>
          </p:cNvSpPr>
          <p:nvPr>
            <p:ph type="sldNum" sz="quarter" idx="12"/>
          </p:nvPr>
        </p:nvSpPr>
        <p:spPr/>
        <p:txBody>
          <a:bodyPr/>
          <a:lstStyle/>
          <a:p>
            <a:fld id="{17DF4567-1C0D-564E-BA68-9AF622E7948C}" type="slidenum">
              <a:rPr lang="en-US" smtClean="0"/>
              <a:t>22</a:t>
            </a:fld>
            <a:endParaRPr lang="en-US"/>
          </a:p>
        </p:txBody>
      </p:sp>
      <p:sp>
        <p:nvSpPr>
          <p:cNvPr id="4" name="Text Placeholder 3">
            <a:extLst>
              <a:ext uri="{FF2B5EF4-FFF2-40B4-BE49-F238E27FC236}">
                <a16:creationId xmlns:a16="http://schemas.microsoft.com/office/drawing/2014/main" id="{F31EC6FE-1F6B-4040-B6E9-BFB806657094}"/>
              </a:ext>
            </a:extLst>
          </p:cNvPr>
          <p:cNvSpPr>
            <a:spLocks noGrp="1"/>
          </p:cNvSpPr>
          <p:nvPr>
            <p:ph type="body" sz="quarter" idx="13"/>
          </p:nvPr>
        </p:nvSpPr>
        <p:spPr/>
        <p:txBody>
          <a:bodyPr/>
          <a:lstStyle/>
          <a:p>
            <a:endParaRPr lang="en-US"/>
          </a:p>
        </p:txBody>
      </p:sp>
    </p:spTree>
    <p:extLst>
      <p:ext uri="{BB962C8B-B14F-4D97-AF65-F5344CB8AC3E}">
        <p14:creationId xmlns:p14="http://schemas.microsoft.com/office/powerpoint/2010/main" val="41842166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09C13729-1770-4E86-8822-4F882AA985D2}"/>
              </a:ext>
            </a:extLst>
          </p:cNvPr>
          <p:cNvSpPr>
            <a:spLocks noGrp="1"/>
          </p:cNvSpPr>
          <p:nvPr>
            <p:ph type="title"/>
          </p:nvPr>
        </p:nvSpPr>
        <p:spPr/>
        <p:txBody>
          <a:bodyPr>
            <a:normAutofit/>
          </a:bodyPr>
          <a:lstStyle/>
          <a:p>
            <a:r>
              <a:rPr lang="en-US" sz="2800" b="0" dirty="0">
                <a:latin typeface="Arial"/>
                <a:cs typeface="Arial"/>
              </a:rPr>
              <a:t>Today’s Top Tips</a:t>
            </a:r>
          </a:p>
        </p:txBody>
      </p:sp>
      <p:sp>
        <p:nvSpPr>
          <p:cNvPr id="6" name="Text Placeholder 5">
            <a:extLst>
              <a:ext uri="{FF2B5EF4-FFF2-40B4-BE49-F238E27FC236}">
                <a16:creationId xmlns:a16="http://schemas.microsoft.com/office/drawing/2014/main" id="{3BE87F94-C00F-4C12-96CA-5D023592F86D}"/>
              </a:ext>
            </a:extLst>
          </p:cNvPr>
          <p:cNvSpPr>
            <a:spLocks noGrp="1"/>
          </p:cNvSpPr>
          <p:nvPr>
            <p:ph type="body" sz="quarter" idx="10"/>
          </p:nvPr>
        </p:nvSpPr>
        <p:spPr>
          <a:xfrm>
            <a:off x="6096000" y="694944"/>
            <a:ext cx="5864352" cy="6035040"/>
          </a:xfrm>
        </p:spPr>
        <p:txBody>
          <a:bodyPr vert="horz" lIns="91440" tIns="45720" rIns="91440" bIns="45720" rtlCol="0" anchor="t">
            <a:normAutofit/>
          </a:bodyPr>
          <a:lstStyle/>
          <a:p>
            <a:pPr marL="342900" indent="-342900">
              <a:lnSpc>
                <a:spcPct val="150000"/>
              </a:lnSpc>
              <a:buFont typeface="Arial" panose="020B0604020202020204" pitchFamily="34" charset="0"/>
              <a:buChar char="•"/>
            </a:pPr>
            <a:r>
              <a:rPr lang="en-US" sz="1800">
                <a:latin typeface="Arial"/>
                <a:cs typeface="Arial"/>
              </a:rPr>
              <a:t>Make small changes to recipes to make them work better your family and your budget. If a recipe calls for a food that is too pricey, too hard to find, or that you simply don’t care for, just sub in another. </a:t>
            </a:r>
            <a:endParaRPr lang="en-US" sz="1800"/>
          </a:p>
          <a:p>
            <a:pPr marL="342900" indent="-342900">
              <a:lnSpc>
                <a:spcPct val="150000"/>
              </a:lnSpc>
              <a:buFont typeface="Arial" panose="020B0604020202020204" pitchFamily="34" charset="0"/>
              <a:buChar char="•"/>
            </a:pPr>
            <a:r>
              <a:rPr lang="en-US" sz="1800">
                <a:latin typeface="Arial"/>
                <a:cs typeface="Arial"/>
              </a:rPr>
              <a:t>It’s ok to start with just a concept or an idea instead of an exact recipe. </a:t>
            </a:r>
            <a:endParaRPr lang="en-US" sz="1800"/>
          </a:p>
          <a:p>
            <a:pPr marL="342900" indent="-342900">
              <a:lnSpc>
                <a:spcPct val="150000"/>
              </a:lnSpc>
              <a:buFont typeface="Arial" panose="020B0604020202020204" pitchFamily="34" charset="0"/>
              <a:buChar char="•"/>
            </a:pPr>
            <a:r>
              <a:rPr lang="en-US" sz="1800">
                <a:latin typeface="Arial"/>
                <a:cs typeface="Arial"/>
              </a:rPr>
              <a:t>Don’t worry – and keep practicing. As you develop your cooking confidence, you’ll get better at making simple recipe adjustments. </a:t>
            </a:r>
            <a:endParaRPr lang="en-US" sz="1800"/>
          </a:p>
          <a:p>
            <a:pPr marL="342900" indent="-342900">
              <a:lnSpc>
                <a:spcPct val="150000"/>
              </a:lnSpc>
              <a:buFont typeface="Arial" panose="020B0604020202020204" pitchFamily="34" charset="0"/>
              <a:buChar char="•"/>
            </a:pPr>
            <a:r>
              <a:rPr lang="en-US" sz="1800">
                <a:latin typeface="Arial"/>
                <a:cs typeface="Arial"/>
              </a:rPr>
              <a:t>Try simple meals that allow kids or other picky eaters to choose their own toppings or ingredients.</a:t>
            </a:r>
            <a:endParaRPr lang="en-US" sz="1800">
              <a:cs typeface="Arial"/>
            </a:endParaRPr>
          </a:p>
        </p:txBody>
      </p:sp>
    </p:spTree>
    <p:extLst>
      <p:ext uri="{BB962C8B-B14F-4D97-AF65-F5344CB8AC3E}">
        <p14:creationId xmlns:p14="http://schemas.microsoft.com/office/powerpoint/2010/main" val="69308209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723011"/>
          </a:xfrm>
        </p:spPr>
        <p:txBody>
          <a:bodyPr>
            <a:normAutofit/>
          </a:bodyPr>
          <a:lstStyle/>
          <a:p>
            <a:pPr algn="ctr"/>
            <a:r>
              <a:rPr lang="en-US" sz="2800">
                <a:solidFill>
                  <a:schemeClr val="accent1"/>
                </a:solidFill>
                <a:latin typeface="Arial"/>
                <a:cs typeface="Arial"/>
              </a:rPr>
              <a:t>Recipe Resources</a:t>
            </a:r>
          </a:p>
        </p:txBody>
      </p:sp>
      <p:sp>
        <p:nvSpPr>
          <p:cNvPr id="3" name="Text Placeholder 2"/>
          <p:cNvSpPr>
            <a:spLocks noGrp="1"/>
          </p:cNvSpPr>
          <p:nvPr>
            <p:ph type="body" idx="1"/>
          </p:nvPr>
        </p:nvSpPr>
        <p:spPr>
          <a:xfrm>
            <a:off x="839788" y="1105091"/>
            <a:ext cx="5157787" cy="440245"/>
          </a:xfrm>
        </p:spPr>
        <p:txBody>
          <a:bodyPr>
            <a:noAutofit/>
          </a:bodyPr>
          <a:lstStyle/>
          <a:p>
            <a:pPr algn="ctr"/>
            <a:r>
              <a:rPr lang="en-US" sz="1800">
                <a:latin typeface="Arial"/>
                <a:cs typeface="Arial"/>
              </a:rPr>
              <a:t>Cooking Matters App</a:t>
            </a:r>
          </a:p>
        </p:txBody>
      </p:sp>
      <p:pic>
        <p:nvPicPr>
          <p:cNvPr id="8" name="Content Placeholder 7"/>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315794" y="2139696"/>
            <a:ext cx="5681781" cy="3961887"/>
          </a:xfrm>
        </p:spPr>
      </p:pic>
      <p:sp>
        <p:nvSpPr>
          <p:cNvPr id="5" name="Text Placeholder 4"/>
          <p:cNvSpPr>
            <a:spLocks noGrp="1"/>
          </p:cNvSpPr>
          <p:nvPr>
            <p:ph type="body" sz="quarter" idx="3"/>
          </p:nvPr>
        </p:nvSpPr>
        <p:spPr>
          <a:xfrm>
            <a:off x="6172200" y="1088136"/>
            <a:ext cx="5183188" cy="440245"/>
          </a:xfrm>
        </p:spPr>
        <p:txBody>
          <a:bodyPr>
            <a:noAutofit/>
          </a:bodyPr>
          <a:lstStyle/>
          <a:p>
            <a:pPr algn="ctr"/>
            <a:r>
              <a:rPr lang="en-US" sz="1800">
                <a:latin typeface="Arial"/>
                <a:cs typeface="Arial"/>
              </a:rPr>
              <a:t>Cookingmatters.org/recipes</a:t>
            </a:r>
          </a:p>
        </p:txBody>
      </p:sp>
      <p:pic>
        <p:nvPicPr>
          <p:cNvPr id="7" name="Content Placeholder 6"/>
          <p:cNvPicPr>
            <a:picLocks noGrp="1" noChangeAspect="1"/>
          </p:cNvPicPr>
          <p:nvPr>
            <p:ph sz="quarter" idx="4"/>
          </p:nvPr>
        </p:nvPicPr>
        <p:blipFill>
          <a:blip r:embed="rId4">
            <a:extLst>
              <a:ext uri="{28A0092B-C50C-407E-A947-70E740481C1C}">
                <a14:useLocalDpi xmlns:a14="http://schemas.microsoft.com/office/drawing/2010/main" val="0"/>
              </a:ext>
            </a:extLst>
          </a:blip>
          <a:stretch>
            <a:fillRect/>
          </a:stretch>
        </p:blipFill>
        <p:spPr>
          <a:xfrm>
            <a:off x="6305414" y="1849101"/>
            <a:ext cx="5792097" cy="4340562"/>
          </a:xfrm>
        </p:spPr>
      </p:pic>
    </p:spTree>
    <p:extLst>
      <p:ext uri="{BB962C8B-B14F-4D97-AF65-F5344CB8AC3E}">
        <p14:creationId xmlns:p14="http://schemas.microsoft.com/office/powerpoint/2010/main" val="88668559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723011"/>
          </a:xfrm>
        </p:spPr>
        <p:txBody>
          <a:bodyPr>
            <a:normAutofit/>
          </a:bodyPr>
          <a:lstStyle/>
          <a:p>
            <a:pPr algn="ctr"/>
            <a:r>
              <a:rPr lang="en-US" sz="2800">
                <a:solidFill>
                  <a:schemeClr val="accent1"/>
                </a:solidFill>
                <a:latin typeface="Arial"/>
                <a:cs typeface="Arial"/>
              </a:rPr>
              <a:t>Recipe and Activity Resources</a:t>
            </a:r>
            <a:endParaRPr lang="en-US" sz="2800">
              <a:solidFill>
                <a:schemeClr val="accent1"/>
              </a:solidFill>
            </a:endParaRPr>
          </a:p>
        </p:txBody>
      </p:sp>
      <p:sp>
        <p:nvSpPr>
          <p:cNvPr id="3" name="Text Placeholder 2"/>
          <p:cNvSpPr>
            <a:spLocks noGrp="1"/>
          </p:cNvSpPr>
          <p:nvPr>
            <p:ph type="body" idx="1"/>
          </p:nvPr>
        </p:nvSpPr>
        <p:spPr>
          <a:xfrm>
            <a:off x="839788" y="1429647"/>
            <a:ext cx="5157787" cy="440245"/>
          </a:xfrm>
        </p:spPr>
        <p:txBody>
          <a:bodyPr>
            <a:noAutofit/>
          </a:bodyPr>
          <a:lstStyle/>
          <a:p>
            <a:pPr algn="ctr"/>
            <a:r>
              <a:rPr lang="en-US" sz="1800" dirty="0">
                <a:latin typeface="Arial"/>
                <a:cs typeface="Arial"/>
              </a:rPr>
              <a:t>Cooking Matters Facebook Page</a:t>
            </a:r>
            <a:endParaRPr lang="en-US" sz="1800" dirty="0"/>
          </a:p>
        </p:txBody>
      </p:sp>
      <p:sp>
        <p:nvSpPr>
          <p:cNvPr id="5" name="Text Placeholder 4"/>
          <p:cNvSpPr>
            <a:spLocks noGrp="1"/>
          </p:cNvSpPr>
          <p:nvPr>
            <p:ph type="body" sz="quarter" idx="3"/>
          </p:nvPr>
        </p:nvSpPr>
        <p:spPr>
          <a:xfrm>
            <a:off x="6101644" y="1215137"/>
            <a:ext cx="5169077" cy="1117577"/>
          </a:xfrm>
        </p:spPr>
        <p:txBody>
          <a:bodyPr>
            <a:noAutofit/>
          </a:bodyPr>
          <a:lstStyle/>
          <a:p>
            <a:pPr algn="ctr"/>
            <a:r>
              <a:rPr lang="en-US" sz="1800" dirty="0">
                <a:latin typeface="Arial"/>
                <a:cs typeface="Arial"/>
              </a:rPr>
              <a:t>Cookingmatters.org/cooking-matters-home</a:t>
            </a:r>
            <a:endParaRPr lang="en-US" sz="1800" dirty="0"/>
          </a:p>
          <a:p>
            <a:pPr algn="ctr"/>
            <a:endParaRPr lang="en-US" sz="1600"/>
          </a:p>
        </p:txBody>
      </p:sp>
      <p:pic>
        <p:nvPicPr>
          <p:cNvPr id="11" name="Picture 11" descr="A screenshot of a cell phone&#10;&#10;Description generated with very high confidence">
            <a:extLst>
              <a:ext uri="{FF2B5EF4-FFF2-40B4-BE49-F238E27FC236}">
                <a16:creationId xmlns:a16="http://schemas.microsoft.com/office/drawing/2014/main" id="{FB3DD4A6-FC09-4B44-8F8D-758F57239EF6}"/>
              </a:ext>
            </a:extLst>
          </p:cNvPr>
          <p:cNvPicPr>
            <a:picLocks noGrp="1" noChangeAspect="1"/>
          </p:cNvPicPr>
          <p:nvPr>
            <p:ph sz="half" idx="2"/>
          </p:nvPr>
        </p:nvPicPr>
        <p:blipFill>
          <a:blip r:embed="rId3"/>
          <a:stretch>
            <a:fillRect/>
          </a:stretch>
        </p:blipFill>
        <p:spPr>
          <a:xfrm>
            <a:off x="458789" y="2320464"/>
            <a:ext cx="5538786" cy="3813921"/>
          </a:xfrm>
        </p:spPr>
      </p:pic>
      <p:pic>
        <p:nvPicPr>
          <p:cNvPr id="13" name="Picture 13" descr="A screenshot of a social media post&#10;&#10;Description generated with very high confidence">
            <a:extLst>
              <a:ext uri="{FF2B5EF4-FFF2-40B4-BE49-F238E27FC236}">
                <a16:creationId xmlns:a16="http://schemas.microsoft.com/office/drawing/2014/main" id="{3554C380-F8ED-42B7-998A-B015B1D5727C}"/>
              </a:ext>
            </a:extLst>
          </p:cNvPr>
          <p:cNvPicPr>
            <a:picLocks noGrp="1" noChangeAspect="1"/>
          </p:cNvPicPr>
          <p:nvPr>
            <p:ph sz="quarter" idx="4"/>
          </p:nvPr>
        </p:nvPicPr>
        <p:blipFill>
          <a:blip r:embed="rId4"/>
          <a:stretch>
            <a:fillRect/>
          </a:stretch>
        </p:blipFill>
        <p:spPr>
          <a:xfrm>
            <a:off x="6172200" y="2425861"/>
            <a:ext cx="5366632" cy="3716016"/>
          </a:xfrm>
        </p:spPr>
      </p:pic>
    </p:spTree>
    <p:extLst>
      <p:ext uri="{BB962C8B-B14F-4D97-AF65-F5344CB8AC3E}">
        <p14:creationId xmlns:p14="http://schemas.microsoft.com/office/powerpoint/2010/main" val="101312832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6096000" y="945198"/>
            <a:ext cx="4861532" cy="629602"/>
          </a:xfrm>
        </p:spPr>
        <p:txBody>
          <a:bodyPr>
            <a:normAutofit/>
          </a:bodyPr>
          <a:lstStyle/>
          <a:p>
            <a:r>
              <a:rPr lang="en-US" sz="2800">
                <a:latin typeface="Arial"/>
                <a:cs typeface="Arial"/>
              </a:rPr>
              <a:t>Thank you!</a:t>
            </a:r>
          </a:p>
        </p:txBody>
      </p:sp>
      <p:sp>
        <p:nvSpPr>
          <p:cNvPr id="4" name="Content Placeholder 3"/>
          <p:cNvSpPr>
            <a:spLocks noGrp="1"/>
          </p:cNvSpPr>
          <p:nvPr>
            <p:ph sz="half" idx="1"/>
          </p:nvPr>
        </p:nvSpPr>
        <p:spPr>
          <a:xfrm>
            <a:off x="6096000" y="2010229"/>
            <a:ext cx="4861532" cy="3561898"/>
          </a:xfrm>
        </p:spPr>
        <p:txBody>
          <a:bodyPr vert="horz" lIns="91440" tIns="45720" rIns="91440" bIns="45720" rtlCol="0" anchor="t">
            <a:normAutofit/>
          </a:bodyPr>
          <a:lstStyle/>
          <a:p>
            <a:r>
              <a:rPr lang="en-US" sz="1800" dirty="0">
                <a:solidFill>
                  <a:srgbClr val="414141"/>
                </a:solidFill>
                <a:latin typeface="Arial"/>
                <a:cs typeface="Arial"/>
              </a:rPr>
              <a:t>After this session you will receive an e-mail with a quick survey and links to our resources.</a:t>
            </a:r>
          </a:p>
          <a:p>
            <a:endParaRPr lang="en-US" sz="1800" dirty="0">
              <a:solidFill>
                <a:srgbClr val="414141"/>
              </a:solidFill>
              <a:latin typeface="Arial"/>
              <a:cs typeface="Arial"/>
            </a:endParaRPr>
          </a:p>
          <a:p>
            <a:r>
              <a:rPr lang="en-US" sz="1800" dirty="0">
                <a:solidFill>
                  <a:srgbClr val="414141"/>
                </a:solidFill>
                <a:latin typeface="Arial"/>
                <a:cs typeface="Arial"/>
              </a:rPr>
              <a:t>If you have time, please fill out the survey to help us know who we are serving and how we can make our programs better!</a:t>
            </a:r>
          </a:p>
        </p:txBody>
      </p:sp>
    </p:spTree>
    <p:extLst>
      <p:ext uri="{BB962C8B-B14F-4D97-AF65-F5344CB8AC3E}">
        <p14:creationId xmlns:p14="http://schemas.microsoft.com/office/powerpoint/2010/main" val="1871145028"/>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2975</Words>
  <Application>Microsoft Office PowerPoint</Application>
  <PresentationFormat>Widescreen</PresentationFormat>
  <Paragraphs>168</Paragraphs>
  <Slides>26</Slides>
  <Notes>22</Notes>
  <HiddenSlides>0</HiddenSlides>
  <MMClips>4</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26</vt:i4>
      </vt:variant>
    </vt:vector>
  </HeadingPairs>
  <TitlesOfParts>
    <vt:vector size="33" baseType="lpstr">
      <vt:lpstr>Arial</vt:lpstr>
      <vt:lpstr>Arial,Sans-Serif</vt:lpstr>
      <vt:lpstr>Calibri</vt:lpstr>
      <vt:lpstr>Calibri Light</vt:lpstr>
      <vt:lpstr>Symbol</vt:lpstr>
      <vt:lpstr>Wingdings</vt:lpstr>
      <vt:lpstr>Office Theme</vt:lpstr>
      <vt:lpstr>PowerPoint Presentation</vt:lpstr>
      <vt:lpstr>Making Recipes Work for You: Your Family, Your Choice</vt:lpstr>
      <vt:lpstr>Welcome!</vt:lpstr>
      <vt:lpstr>PowerPoint Presentation</vt:lpstr>
      <vt:lpstr>CHOOSE 1-2 of the recipes</vt:lpstr>
      <vt:lpstr>Turkey Tacos  Please share:  What concerns do you have with using and adjusting recipes in this way?</vt:lpstr>
      <vt:lpstr>Recipe: Turkey Tacos</vt:lpstr>
      <vt:lpstr>Fall Vegetable Salad  Please share:  What concerns do you have with using and adjusting recipes in this way?</vt:lpstr>
      <vt:lpstr>Recipe: Fall Vegetable Salad</vt:lpstr>
      <vt:lpstr>Northwest Apple Salad  Please share:  What concerns do you have with using and adjusting recipes in this way?</vt:lpstr>
      <vt:lpstr>Recipe: Northwest Apple Salad</vt:lpstr>
      <vt:lpstr>Black Bean and Vegetable Soup  Please share:  What concerns do you have with using and adjusting recipes in this way?</vt:lpstr>
      <vt:lpstr>Recipe: Black Bean and Vegetable Soup</vt:lpstr>
      <vt:lpstr>Please share: </vt:lpstr>
      <vt:lpstr>PowerPoint Presentation</vt:lpstr>
      <vt:lpstr>PowerPoint Presentation</vt:lpstr>
      <vt:lpstr>PowerPoint Presentation</vt:lpstr>
      <vt:lpstr>PowerPoint Presentation</vt:lpstr>
      <vt:lpstr>PowerPoint Presentation</vt:lpstr>
      <vt:lpstr>What concerns do you have with using and adjusting recipes in this way?</vt:lpstr>
      <vt:lpstr>Please share:  </vt:lpstr>
      <vt:lpstr>Can INSERT another recipe video or demonstration here</vt:lpstr>
      <vt:lpstr>Today’s Top Tips</vt:lpstr>
      <vt:lpstr>Recipe Resources</vt:lpstr>
      <vt:lpstr>Recipe and Activity Resources</vt:lpstr>
      <vt:lpstr>Thank you!</vt:lpstr>
    </vt:vector>
  </TitlesOfParts>
  <Company>Windows User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Denise Gaudette</dc:creator>
  <cp:lastModifiedBy>Denise Gaudette</cp:lastModifiedBy>
  <cp:revision>1</cp:revision>
  <dcterms:created xsi:type="dcterms:W3CDTF">2021-06-03T14:44:26Z</dcterms:created>
  <dcterms:modified xsi:type="dcterms:W3CDTF">2021-06-03T14:45:15Z</dcterms:modified>
</cp:coreProperties>
</file>