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1"/>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 id="283" r:id="rId29"/>
    <p:sldId id="284" r:id="rId30"/>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p:cViewPr varScale="1">
        <p:scale>
          <a:sx n="115" d="100"/>
          <a:sy n="115" d="100"/>
        </p:scale>
        <p:origin x="372" y="10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tableStyles" Target="tableStyles.xml"/></Relationships>
</file>

<file path=ppt/diagrams/colors1.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53D35282-8B0B-4B47-AF0B-10E37C943957}" type="doc">
      <dgm:prSet loTypeId="urn:microsoft.com/office/officeart/2005/8/layout/process2" loCatId="process" qsTypeId="urn:microsoft.com/office/officeart/2005/8/quickstyle/simple1" qsCatId="simple" csTypeId="urn:microsoft.com/office/officeart/2005/8/colors/colorful5" csCatId="colorful" phldr="1"/>
      <dgm:spPr/>
    </dgm:pt>
    <dgm:pt modelId="{1C093AAB-6A61-4D2D-9124-72D08051A539}">
      <dgm:prSet phldrT="[Text]" phldr="0"/>
      <dgm:spPr/>
      <dgm:t>
        <a:bodyPr/>
        <a:lstStyle/>
        <a:p>
          <a:pPr rtl="0"/>
          <a:r>
            <a:rPr lang="en-US">
              <a:latin typeface="Calibri Light" panose="020F0302020204030204"/>
            </a:rPr>
            <a:t> </a:t>
          </a:r>
          <a:r>
            <a:rPr lang="en-US" b="0" i="0" u="none" strike="noStrike" cap="none" baseline="0" noProof="0">
              <a:latin typeface="Calibri Light"/>
              <a:cs typeface="Calibri Light"/>
            </a:rPr>
            <a:t>EXPLORING</a:t>
          </a:r>
          <a:endParaRPr lang="en-US"/>
        </a:p>
      </dgm:t>
    </dgm:pt>
    <dgm:pt modelId="{4E3A7DB2-56D9-4877-AABB-7A3DA9898A05}" type="parTrans" cxnId="{0ED871FC-E9F6-4F25-B3E9-3B960F84C382}">
      <dgm:prSet/>
      <dgm:spPr/>
    </dgm:pt>
    <dgm:pt modelId="{05C6CB8B-ECF5-407E-BED7-A413C0641B87}" type="sibTrans" cxnId="{0ED871FC-E9F6-4F25-B3E9-3B960F84C382}">
      <dgm:prSet/>
      <dgm:spPr/>
      <dgm:t>
        <a:bodyPr/>
        <a:lstStyle/>
        <a:p>
          <a:endParaRPr lang="en-US"/>
        </a:p>
      </dgm:t>
    </dgm:pt>
    <dgm:pt modelId="{3F075E36-9E4F-4272-97A9-258E032B0C85}">
      <dgm:prSet phldrT="[Text]" phldr="0"/>
      <dgm:spPr/>
      <dgm:t>
        <a:bodyPr/>
        <a:lstStyle/>
        <a:p>
          <a:r>
            <a:rPr lang="en-US">
              <a:latin typeface="Calibri Light" panose="020F0302020204030204"/>
            </a:rPr>
            <a:t>FAMILIARITY</a:t>
          </a:r>
          <a:endParaRPr lang="en-US"/>
        </a:p>
      </dgm:t>
    </dgm:pt>
    <dgm:pt modelId="{EF835535-2F89-4197-8E39-6BA53E407D22}" type="parTrans" cxnId="{8544DBB4-AAC6-4188-8188-69C175ED936A}">
      <dgm:prSet/>
      <dgm:spPr/>
    </dgm:pt>
    <dgm:pt modelId="{DA828D3E-9893-49FE-B702-4CCC548F632E}" type="sibTrans" cxnId="{8544DBB4-AAC6-4188-8188-69C175ED936A}">
      <dgm:prSet/>
      <dgm:spPr/>
      <dgm:t>
        <a:bodyPr/>
        <a:lstStyle/>
        <a:p>
          <a:endParaRPr lang="en-US"/>
        </a:p>
      </dgm:t>
    </dgm:pt>
    <dgm:pt modelId="{3D1EBD4F-7B97-4B39-8AC4-3D1C38A49695}">
      <dgm:prSet phldrT="[Text]" phldr="0"/>
      <dgm:spPr/>
      <dgm:t>
        <a:bodyPr/>
        <a:lstStyle/>
        <a:p>
          <a:r>
            <a:rPr lang="en-US">
              <a:latin typeface="Calibri Light" panose="020F0302020204030204"/>
            </a:rPr>
            <a:t>INTAKE</a:t>
          </a:r>
          <a:endParaRPr lang="en-US"/>
        </a:p>
      </dgm:t>
    </dgm:pt>
    <dgm:pt modelId="{F03A5541-580D-46B7-8B57-38CC9D861843}" type="parTrans" cxnId="{A664037D-7462-41B6-A1CB-9342EA887C8A}">
      <dgm:prSet/>
      <dgm:spPr/>
    </dgm:pt>
    <dgm:pt modelId="{FB6469DC-FCC8-4537-BF5C-00A6F057BD35}" type="sibTrans" cxnId="{A664037D-7462-41B6-A1CB-9342EA887C8A}">
      <dgm:prSet/>
      <dgm:spPr/>
      <dgm:t>
        <a:bodyPr/>
        <a:lstStyle/>
        <a:p>
          <a:endParaRPr lang="en-US"/>
        </a:p>
      </dgm:t>
    </dgm:pt>
    <dgm:pt modelId="{140B00B0-F322-4633-BBD7-AB7443CD78A9}">
      <dgm:prSet phldr="0"/>
      <dgm:spPr/>
      <dgm:t>
        <a:bodyPr/>
        <a:lstStyle/>
        <a:p>
          <a:r>
            <a:rPr lang="en-US">
              <a:latin typeface="Calibri Light" panose="020F0302020204030204"/>
            </a:rPr>
            <a:t>PREFERENCE</a:t>
          </a:r>
        </a:p>
      </dgm:t>
    </dgm:pt>
    <dgm:pt modelId="{33B4C1BC-EDBF-4877-80E9-842391051238}" type="parTrans" cxnId="{29FDD42B-2B76-4144-B8DD-0D1D29838382}">
      <dgm:prSet/>
      <dgm:spPr/>
    </dgm:pt>
    <dgm:pt modelId="{07541460-B8C6-46CE-BCDD-014369C057AA}" type="sibTrans" cxnId="{29FDD42B-2B76-4144-B8DD-0D1D29838382}">
      <dgm:prSet/>
      <dgm:spPr/>
    </dgm:pt>
    <dgm:pt modelId="{23479973-78F9-4B00-9F4A-F78FAB769D4D}" type="pres">
      <dgm:prSet presAssocID="{53D35282-8B0B-4B47-AF0B-10E37C943957}" presName="linearFlow" presStyleCnt="0">
        <dgm:presLayoutVars>
          <dgm:resizeHandles val="exact"/>
        </dgm:presLayoutVars>
      </dgm:prSet>
      <dgm:spPr/>
    </dgm:pt>
    <dgm:pt modelId="{56276394-63D1-419B-A7C9-BBC906861A68}" type="pres">
      <dgm:prSet presAssocID="{1C093AAB-6A61-4D2D-9124-72D08051A539}" presName="node" presStyleLbl="node1" presStyleIdx="0" presStyleCnt="4">
        <dgm:presLayoutVars>
          <dgm:bulletEnabled val="1"/>
        </dgm:presLayoutVars>
      </dgm:prSet>
      <dgm:spPr/>
      <dgm:t>
        <a:bodyPr/>
        <a:lstStyle/>
        <a:p>
          <a:endParaRPr lang="en-US"/>
        </a:p>
      </dgm:t>
    </dgm:pt>
    <dgm:pt modelId="{1F9A8D96-9322-4972-90A4-0B03F415171A}" type="pres">
      <dgm:prSet presAssocID="{05C6CB8B-ECF5-407E-BED7-A413C0641B87}" presName="sibTrans" presStyleLbl="sibTrans2D1" presStyleIdx="0" presStyleCnt="3"/>
      <dgm:spPr/>
      <dgm:t>
        <a:bodyPr/>
        <a:lstStyle/>
        <a:p>
          <a:endParaRPr lang="en-US"/>
        </a:p>
      </dgm:t>
    </dgm:pt>
    <dgm:pt modelId="{388CB84C-8B9E-467C-BE90-CB153FA9262E}" type="pres">
      <dgm:prSet presAssocID="{05C6CB8B-ECF5-407E-BED7-A413C0641B87}" presName="connectorText" presStyleLbl="sibTrans2D1" presStyleIdx="0" presStyleCnt="3"/>
      <dgm:spPr/>
      <dgm:t>
        <a:bodyPr/>
        <a:lstStyle/>
        <a:p>
          <a:endParaRPr lang="en-US"/>
        </a:p>
      </dgm:t>
    </dgm:pt>
    <dgm:pt modelId="{E42CACE6-B39D-46FF-9C5B-F996AAFE38BB}" type="pres">
      <dgm:prSet presAssocID="{3F075E36-9E4F-4272-97A9-258E032B0C85}" presName="node" presStyleLbl="node1" presStyleIdx="1" presStyleCnt="4">
        <dgm:presLayoutVars>
          <dgm:bulletEnabled val="1"/>
        </dgm:presLayoutVars>
      </dgm:prSet>
      <dgm:spPr/>
      <dgm:t>
        <a:bodyPr/>
        <a:lstStyle/>
        <a:p>
          <a:endParaRPr lang="en-US"/>
        </a:p>
      </dgm:t>
    </dgm:pt>
    <dgm:pt modelId="{D7F12FD3-F5F4-4367-AF2A-55585532E89F}" type="pres">
      <dgm:prSet presAssocID="{DA828D3E-9893-49FE-B702-4CCC548F632E}" presName="sibTrans" presStyleLbl="sibTrans2D1" presStyleIdx="1" presStyleCnt="3"/>
      <dgm:spPr/>
      <dgm:t>
        <a:bodyPr/>
        <a:lstStyle/>
        <a:p>
          <a:endParaRPr lang="en-US"/>
        </a:p>
      </dgm:t>
    </dgm:pt>
    <dgm:pt modelId="{FCF7C97E-CE98-436E-8542-D1B2075E4269}" type="pres">
      <dgm:prSet presAssocID="{DA828D3E-9893-49FE-B702-4CCC548F632E}" presName="connectorText" presStyleLbl="sibTrans2D1" presStyleIdx="1" presStyleCnt="3"/>
      <dgm:spPr/>
      <dgm:t>
        <a:bodyPr/>
        <a:lstStyle/>
        <a:p>
          <a:endParaRPr lang="en-US"/>
        </a:p>
      </dgm:t>
    </dgm:pt>
    <dgm:pt modelId="{30CA6209-B67B-4B9F-ADA9-6A9838471D5C}" type="pres">
      <dgm:prSet presAssocID="{3D1EBD4F-7B97-4B39-8AC4-3D1C38A49695}" presName="node" presStyleLbl="node1" presStyleIdx="2" presStyleCnt="4">
        <dgm:presLayoutVars>
          <dgm:bulletEnabled val="1"/>
        </dgm:presLayoutVars>
      </dgm:prSet>
      <dgm:spPr/>
      <dgm:t>
        <a:bodyPr/>
        <a:lstStyle/>
        <a:p>
          <a:endParaRPr lang="en-US"/>
        </a:p>
      </dgm:t>
    </dgm:pt>
    <dgm:pt modelId="{A6EDA593-77AF-4FA5-9C38-C75E388C8086}" type="pres">
      <dgm:prSet presAssocID="{FB6469DC-FCC8-4537-BF5C-00A6F057BD35}" presName="sibTrans" presStyleLbl="sibTrans2D1" presStyleIdx="2" presStyleCnt="3"/>
      <dgm:spPr/>
      <dgm:t>
        <a:bodyPr/>
        <a:lstStyle/>
        <a:p>
          <a:endParaRPr lang="en-US"/>
        </a:p>
      </dgm:t>
    </dgm:pt>
    <dgm:pt modelId="{301E6E21-DCA1-4EDC-B151-B330B19D42B5}" type="pres">
      <dgm:prSet presAssocID="{FB6469DC-FCC8-4537-BF5C-00A6F057BD35}" presName="connectorText" presStyleLbl="sibTrans2D1" presStyleIdx="2" presStyleCnt="3"/>
      <dgm:spPr/>
      <dgm:t>
        <a:bodyPr/>
        <a:lstStyle/>
        <a:p>
          <a:endParaRPr lang="en-US"/>
        </a:p>
      </dgm:t>
    </dgm:pt>
    <dgm:pt modelId="{A369A5C7-78BB-496B-AC44-4E583971E23A}" type="pres">
      <dgm:prSet presAssocID="{140B00B0-F322-4633-BBD7-AB7443CD78A9}" presName="node" presStyleLbl="node1" presStyleIdx="3" presStyleCnt="4">
        <dgm:presLayoutVars>
          <dgm:bulletEnabled val="1"/>
        </dgm:presLayoutVars>
      </dgm:prSet>
      <dgm:spPr/>
      <dgm:t>
        <a:bodyPr/>
        <a:lstStyle/>
        <a:p>
          <a:endParaRPr lang="en-US"/>
        </a:p>
      </dgm:t>
    </dgm:pt>
  </dgm:ptLst>
  <dgm:cxnLst>
    <dgm:cxn modelId="{FE371E5C-C7F7-40A5-990D-34EAB6025B28}" type="presOf" srcId="{53D35282-8B0B-4B47-AF0B-10E37C943957}" destId="{23479973-78F9-4B00-9F4A-F78FAB769D4D}" srcOrd="0" destOrd="0" presId="urn:microsoft.com/office/officeart/2005/8/layout/process2"/>
    <dgm:cxn modelId="{0ED871FC-E9F6-4F25-B3E9-3B960F84C382}" srcId="{53D35282-8B0B-4B47-AF0B-10E37C943957}" destId="{1C093AAB-6A61-4D2D-9124-72D08051A539}" srcOrd="0" destOrd="0" parTransId="{4E3A7DB2-56D9-4877-AABB-7A3DA9898A05}" sibTransId="{05C6CB8B-ECF5-407E-BED7-A413C0641B87}"/>
    <dgm:cxn modelId="{85D5A6E1-8EAE-4CCC-ADF6-ED2DA25F1098}" type="presOf" srcId="{05C6CB8B-ECF5-407E-BED7-A413C0641B87}" destId="{1F9A8D96-9322-4972-90A4-0B03F415171A}" srcOrd="0" destOrd="0" presId="urn:microsoft.com/office/officeart/2005/8/layout/process2"/>
    <dgm:cxn modelId="{AE58FB8E-483F-413B-95F6-9E2ED47B9E51}" type="presOf" srcId="{3D1EBD4F-7B97-4B39-8AC4-3D1C38A49695}" destId="{30CA6209-B67B-4B9F-ADA9-6A9838471D5C}" srcOrd="0" destOrd="0" presId="urn:microsoft.com/office/officeart/2005/8/layout/process2"/>
    <dgm:cxn modelId="{30AB3BE1-2DF7-4D5C-9CFB-AA6C335DDC08}" type="presOf" srcId="{DA828D3E-9893-49FE-B702-4CCC548F632E}" destId="{FCF7C97E-CE98-436E-8542-D1B2075E4269}" srcOrd="1" destOrd="0" presId="urn:microsoft.com/office/officeart/2005/8/layout/process2"/>
    <dgm:cxn modelId="{3F096407-EFE9-42B1-914A-96B03B752D57}" type="presOf" srcId="{FB6469DC-FCC8-4537-BF5C-00A6F057BD35}" destId="{301E6E21-DCA1-4EDC-B151-B330B19D42B5}" srcOrd="1" destOrd="0" presId="urn:microsoft.com/office/officeart/2005/8/layout/process2"/>
    <dgm:cxn modelId="{A664037D-7462-41B6-A1CB-9342EA887C8A}" srcId="{53D35282-8B0B-4B47-AF0B-10E37C943957}" destId="{3D1EBD4F-7B97-4B39-8AC4-3D1C38A49695}" srcOrd="2" destOrd="0" parTransId="{F03A5541-580D-46B7-8B57-38CC9D861843}" sibTransId="{FB6469DC-FCC8-4537-BF5C-00A6F057BD35}"/>
    <dgm:cxn modelId="{600A6A8A-642D-476D-93B2-228504168382}" type="presOf" srcId="{1C093AAB-6A61-4D2D-9124-72D08051A539}" destId="{56276394-63D1-419B-A7C9-BBC906861A68}" srcOrd="0" destOrd="0" presId="urn:microsoft.com/office/officeart/2005/8/layout/process2"/>
    <dgm:cxn modelId="{29FDD42B-2B76-4144-B8DD-0D1D29838382}" srcId="{53D35282-8B0B-4B47-AF0B-10E37C943957}" destId="{140B00B0-F322-4633-BBD7-AB7443CD78A9}" srcOrd="3" destOrd="0" parTransId="{33B4C1BC-EDBF-4877-80E9-842391051238}" sibTransId="{07541460-B8C6-46CE-BCDD-014369C057AA}"/>
    <dgm:cxn modelId="{46F57CA4-D40E-4327-A444-B87614B6908A}" type="presOf" srcId="{05C6CB8B-ECF5-407E-BED7-A413C0641B87}" destId="{388CB84C-8B9E-467C-BE90-CB153FA9262E}" srcOrd="1" destOrd="0" presId="urn:microsoft.com/office/officeart/2005/8/layout/process2"/>
    <dgm:cxn modelId="{F394D1B2-47F0-4BE7-9243-8EEAF6281528}" type="presOf" srcId="{FB6469DC-FCC8-4537-BF5C-00A6F057BD35}" destId="{A6EDA593-77AF-4FA5-9C38-C75E388C8086}" srcOrd="0" destOrd="0" presId="urn:microsoft.com/office/officeart/2005/8/layout/process2"/>
    <dgm:cxn modelId="{5A9D35C1-9EE8-4CC4-8CBC-3EF19E76ECB3}" type="presOf" srcId="{3F075E36-9E4F-4272-97A9-258E032B0C85}" destId="{E42CACE6-B39D-46FF-9C5B-F996AAFE38BB}" srcOrd="0" destOrd="0" presId="urn:microsoft.com/office/officeart/2005/8/layout/process2"/>
    <dgm:cxn modelId="{3D22A951-8C1F-4572-BB0F-91F1761C16C5}" type="presOf" srcId="{DA828D3E-9893-49FE-B702-4CCC548F632E}" destId="{D7F12FD3-F5F4-4367-AF2A-55585532E89F}" srcOrd="0" destOrd="0" presId="urn:microsoft.com/office/officeart/2005/8/layout/process2"/>
    <dgm:cxn modelId="{8544DBB4-AAC6-4188-8188-69C175ED936A}" srcId="{53D35282-8B0B-4B47-AF0B-10E37C943957}" destId="{3F075E36-9E4F-4272-97A9-258E032B0C85}" srcOrd="1" destOrd="0" parTransId="{EF835535-2F89-4197-8E39-6BA53E407D22}" sibTransId="{DA828D3E-9893-49FE-B702-4CCC548F632E}"/>
    <dgm:cxn modelId="{23159FD9-7334-4A83-A2D8-DF854ACA4944}" type="presOf" srcId="{140B00B0-F322-4633-BBD7-AB7443CD78A9}" destId="{A369A5C7-78BB-496B-AC44-4E583971E23A}" srcOrd="0" destOrd="0" presId="urn:microsoft.com/office/officeart/2005/8/layout/process2"/>
    <dgm:cxn modelId="{DC456F6D-30CA-42BE-825C-E015C290784D}" type="presParOf" srcId="{23479973-78F9-4B00-9F4A-F78FAB769D4D}" destId="{56276394-63D1-419B-A7C9-BBC906861A68}" srcOrd="0" destOrd="0" presId="urn:microsoft.com/office/officeart/2005/8/layout/process2"/>
    <dgm:cxn modelId="{8D43E4F7-2F14-4E35-B523-B95E756E9C04}" type="presParOf" srcId="{23479973-78F9-4B00-9F4A-F78FAB769D4D}" destId="{1F9A8D96-9322-4972-90A4-0B03F415171A}" srcOrd="1" destOrd="0" presId="urn:microsoft.com/office/officeart/2005/8/layout/process2"/>
    <dgm:cxn modelId="{B750FB28-313E-4922-AB49-407F1BD35E0C}" type="presParOf" srcId="{1F9A8D96-9322-4972-90A4-0B03F415171A}" destId="{388CB84C-8B9E-467C-BE90-CB153FA9262E}" srcOrd="0" destOrd="0" presId="urn:microsoft.com/office/officeart/2005/8/layout/process2"/>
    <dgm:cxn modelId="{0D2FDD33-022E-4D7B-89E3-71E101FAA55B}" type="presParOf" srcId="{23479973-78F9-4B00-9F4A-F78FAB769D4D}" destId="{E42CACE6-B39D-46FF-9C5B-F996AAFE38BB}" srcOrd="2" destOrd="0" presId="urn:microsoft.com/office/officeart/2005/8/layout/process2"/>
    <dgm:cxn modelId="{C8223B45-F333-4AF0-AAA2-4807D1CCBE58}" type="presParOf" srcId="{23479973-78F9-4B00-9F4A-F78FAB769D4D}" destId="{D7F12FD3-F5F4-4367-AF2A-55585532E89F}" srcOrd="3" destOrd="0" presId="urn:microsoft.com/office/officeart/2005/8/layout/process2"/>
    <dgm:cxn modelId="{A59F937F-EB26-4CEB-AD95-4EF782DB40A9}" type="presParOf" srcId="{D7F12FD3-F5F4-4367-AF2A-55585532E89F}" destId="{FCF7C97E-CE98-436E-8542-D1B2075E4269}" srcOrd="0" destOrd="0" presId="urn:microsoft.com/office/officeart/2005/8/layout/process2"/>
    <dgm:cxn modelId="{1A97EC98-E7D0-4BB0-BC7C-DAF69DB2B2F1}" type="presParOf" srcId="{23479973-78F9-4B00-9F4A-F78FAB769D4D}" destId="{30CA6209-B67B-4B9F-ADA9-6A9838471D5C}" srcOrd="4" destOrd="0" presId="urn:microsoft.com/office/officeart/2005/8/layout/process2"/>
    <dgm:cxn modelId="{B11D8123-B820-4EC6-ACB0-BA90FD229599}" type="presParOf" srcId="{23479973-78F9-4B00-9F4A-F78FAB769D4D}" destId="{A6EDA593-77AF-4FA5-9C38-C75E388C8086}" srcOrd="5" destOrd="0" presId="urn:microsoft.com/office/officeart/2005/8/layout/process2"/>
    <dgm:cxn modelId="{F52F1170-E8E0-4A79-B6C5-3075122CEACF}" type="presParOf" srcId="{A6EDA593-77AF-4FA5-9C38-C75E388C8086}" destId="{301E6E21-DCA1-4EDC-B151-B330B19D42B5}" srcOrd="0" destOrd="0" presId="urn:microsoft.com/office/officeart/2005/8/layout/process2"/>
    <dgm:cxn modelId="{87C54680-832F-403E-8D3F-BE97FFDC47C4}" type="presParOf" srcId="{23479973-78F9-4B00-9F4A-F78FAB769D4D}" destId="{A369A5C7-78BB-496B-AC44-4E583971E23A}" srcOrd="6" destOrd="0" presId="urn:microsoft.com/office/officeart/2005/8/layout/process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56276394-63D1-419B-A7C9-BBC906861A68}">
      <dsp:nvSpPr>
        <dsp:cNvPr id="0" name=""/>
        <dsp:cNvSpPr/>
      </dsp:nvSpPr>
      <dsp:spPr>
        <a:xfrm>
          <a:off x="3022319" y="2412"/>
          <a:ext cx="1615464" cy="897480"/>
        </a:xfrm>
        <a:prstGeom prst="roundRect">
          <a:avLst>
            <a:gd name="adj" fmla="val 10000"/>
          </a:avLst>
        </a:prstGeom>
        <a:solidFill>
          <a:schemeClr val="accent5">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rtl="0">
            <a:lnSpc>
              <a:spcPct val="90000"/>
            </a:lnSpc>
            <a:spcBef>
              <a:spcPct val="0"/>
            </a:spcBef>
            <a:spcAft>
              <a:spcPct val="35000"/>
            </a:spcAft>
          </a:pPr>
          <a:r>
            <a:rPr lang="en-US" sz="2100" kern="1200">
              <a:latin typeface="Calibri Light" panose="020F0302020204030204"/>
            </a:rPr>
            <a:t> </a:t>
          </a:r>
          <a:r>
            <a:rPr lang="en-US" sz="2100" b="0" i="0" u="none" strike="noStrike" kern="1200" cap="none" baseline="0" noProof="0">
              <a:latin typeface="Calibri Light"/>
              <a:cs typeface="Calibri Light"/>
            </a:rPr>
            <a:t>EXPLORING</a:t>
          </a:r>
          <a:endParaRPr lang="en-US" sz="2100" kern="1200"/>
        </a:p>
      </dsp:txBody>
      <dsp:txXfrm>
        <a:off x="3048605" y="28698"/>
        <a:ext cx="1562892" cy="844908"/>
      </dsp:txXfrm>
    </dsp:sp>
    <dsp:sp modelId="{1F9A8D96-9322-4972-90A4-0B03F415171A}">
      <dsp:nvSpPr>
        <dsp:cNvPr id="0" name=""/>
        <dsp:cNvSpPr/>
      </dsp:nvSpPr>
      <dsp:spPr>
        <a:xfrm rot="5400000">
          <a:off x="3661774" y="922329"/>
          <a:ext cx="336555" cy="403866"/>
        </a:xfrm>
        <a:prstGeom prst="rightArrow">
          <a:avLst>
            <a:gd name="adj1" fmla="val 60000"/>
            <a:gd name="adj2" fmla="val 50000"/>
          </a:avLst>
        </a:prstGeom>
        <a:solidFill>
          <a:schemeClr val="accent5">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955984"/>
        <a:ext cx="242320" cy="235589"/>
      </dsp:txXfrm>
    </dsp:sp>
    <dsp:sp modelId="{E42CACE6-B39D-46FF-9C5B-F996AAFE38BB}">
      <dsp:nvSpPr>
        <dsp:cNvPr id="0" name=""/>
        <dsp:cNvSpPr/>
      </dsp:nvSpPr>
      <dsp:spPr>
        <a:xfrm>
          <a:off x="3022319" y="1348633"/>
          <a:ext cx="1615464" cy="897480"/>
        </a:xfrm>
        <a:prstGeom prst="roundRect">
          <a:avLst>
            <a:gd name="adj" fmla="val 10000"/>
          </a:avLst>
        </a:prstGeom>
        <a:solidFill>
          <a:schemeClr val="accent5">
            <a:hueOff val="-2451115"/>
            <a:satOff val="-3409"/>
            <a:lumOff val="-1307"/>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FAMILIARITY</a:t>
          </a:r>
          <a:endParaRPr lang="en-US" sz="2100" kern="1200"/>
        </a:p>
      </dsp:txBody>
      <dsp:txXfrm>
        <a:off x="3048605" y="1374919"/>
        <a:ext cx="1562892" cy="844908"/>
      </dsp:txXfrm>
    </dsp:sp>
    <dsp:sp modelId="{D7F12FD3-F5F4-4367-AF2A-55585532E89F}">
      <dsp:nvSpPr>
        <dsp:cNvPr id="0" name=""/>
        <dsp:cNvSpPr/>
      </dsp:nvSpPr>
      <dsp:spPr>
        <a:xfrm rot="5400000">
          <a:off x="3661774" y="2268550"/>
          <a:ext cx="336555" cy="403866"/>
        </a:xfrm>
        <a:prstGeom prst="rightArrow">
          <a:avLst>
            <a:gd name="adj1" fmla="val 60000"/>
            <a:gd name="adj2" fmla="val 50000"/>
          </a:avLst>
        </a:prstGeom>
        <a:solidFill>
          <a:schemeClr val="accent5">
            <a:hueOff val="-3676672"/>
            <a:satOff val="-5114"/>
            <a:lumOff val="-1961"/>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2302205"/>
        <a:ext cx="242320" cy="235589"/>
      </dsp:txXfrm>
    </dsp:sp>
    <dsp:sp modelId="{30CA6209-B67B-4B9F-ADA9-6A9838471D5C}">
      <dsp:nvSpPr>
        <dsp:cNvPr id="0" name=""/>
        <dsp:cNvSpPr/>
      </dsp:nvSpPr>
      <dsp:spPr>
        <a:xfrm>
          <a:off x="3022319" y="2694853"/>
          <a:ext cx="1615464" cy="897480"/>
        </a:xfrm>
        <a:prstGeom prst="roundRect">
          <a:avLst>
            <a:gd name="adj" fmla="val 10000"/>
          </a:avLst>
        </a:prstGeom>
        <a:solidFill>
          <a:schemeClr val="accent5">
            <a:hueOff val="-4902230"/>
            <a:satOff val="-6819"/>
            <a:lumOff val="-2615"/>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INTAKE</a:t>
          </a:r>
          <a:endParaRPr lang="en-US" sz="2100" kern="1200"/>
        </a:p>
      </dsp:txBody>
      <dsp:txXfrm>
        <a:off x="3048605" y="2721139"/>
        <a:ext cx="1562892" cy="844908"/>
      </dsp:txXfrm>
    </dsp:sp>
    <dsp:sp modelId="{A6EDA593-77AF-4FA5-9C38-C75E388C8086}">
      <dsp:nvSpPr>
        <dsp:cNvPr id="0" name=""/>
        <dsp:cNvSpPr/>
      </dsp:nvSpPr>
      <dsp:spPr>
        <a:xfrm rot="5400000">
          <a:off x="3661774" y="3614770"/>
          <a:ext cx="336555" cy="403866"/>
        </a:xfrm>
        <a:prstGeom prst="rightArrow">
          <a:avLst>
            <a:gd name="adj1" fmla="val 60000"/>
            <a:gd name="adj2" fmla="val 50000"/>
          </a:avLst>
        </a:prstGeom>
        <a:solidFill>
          <a:schemeClr val="accent5">
            <a:hueOff val="-7353344"/>
            <a:satOff val="-10228"/>
            <a:lumOff val="-3922"/>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3648425"/>
        <a:ext cx="242320" cy="235589"/>
      </dsp:txXfrm>
    </dsp:sp>
    <dsp:sp modelId="{A369A5C7-78BB-496B-AC44-4E583971E23A}">
      <dsp:nvSpPr>
        <dsp:cNvPr id="0" name=""/>
        <dsp:cNvSpPr/>
      </dsp:nvSpPr>
      <dsp:spPr>
        <a:xfrm>
          <a:off x="3022319" y="4041074"/>
          <a:ext cx="1615464" cy="897480"/>
        </a:xfrm>
        <a:prstGeom prst="roundRect">
          <a:avLst>
            <a:gd name="adj" fmla="val 10000"/>
          </a:avLst>
        </a:prstGeom>
        <a:solidFill>
          <a:schemeClr val="accent5">
            <a:hueOff val="-7353344"/>
            <a:satOff val="-10228"/>
            <a:lumOff val="-3922"/>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PREFERENCE</a:t>
          </a:r>
        </a:p>
      </dsp:txBody>
      <dsp:txXfrm>
        <a:off x="3048605" y="4067360"/>
        <a:ext cx="1562892" cy="844908"/>
      </dsp:txXfrm>
    </dsp:sp>
  </dsp:spTree>
</dsp:drawing>
</file>

<file path=ppt/diagrams/layout1.xml><?xml version="1.0" encoding="utf-8"?>
<dgm:layoutDef xmlns:dgm="http://schemas.openxmlformats.org/drawingml/2006/diagram" xmlns:a="http://schemas.openxmlformats.org/drawingml/2006/main" uniqueId="urn:microsoft.com/office/officeart/2005/8/layout/process2">
  <dgm:title val=""/>
  <dgm:desc val=""/>
  <dgm:catLst>
    <dgm:cat type="process" pri="13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Flow">
    <dgm:varLst>
      <dgm:resizeHandles val="exact"/>
    </dgm:varLst>
    <dgm:alg type="lin">
      <dgm:param type="linDir" val="fromT"/>
    </dgm:alg>
    <dgm:shape xmlns:r="http://schemas.openxmlformats.org/officeDocument/2006/relationships" r:blip="">
      <dgm:adjLst/>
    </dgm:shape>
    <dgm:presOf/>
    <dgm:constrLst>
      <dgm:constr type="h" for="ch" ptType="node" refType="h"/>
      <dgm:constr type="h" for="ch" ptType="sibTrans" refType="h" refFor="ch" refPtType="node" fact="0.5"/>
      <dgm:constr type="w" for="ch" ptType="node" op="equ"/>
      <dgm:constr type="primFontSz" for="ch" ptType="node" op="equ" val="65"/>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choose name="Name0">
          <dgm:if name="Name1" axis="root des" ptType="all node" func="maxDepth" op="gt" val="1">
            <dgm:alg type="tx">
              <dgm:param type="parTxLTRAlign" val="l"/>
              <dgm:param type="parTxRTLAlign" val="r"/>
              <dgm:param type="txAnchorVertCh" val="mid"/>
            </dgm:alg>
          </dgm:if>
          <dgm:else name="Name2">
            <dgm:alg type="tx"/>
          </dgm:else>
        </dgm:choose>
        <dgm:shape xmlns:r="http://schemas.openxmlformats.org/officeDocument/2006/relationships" type="roundRect" r:blip="">
          <dgm:adjLst>
            <dgm:adj idx="1" val="0.1"/>
          </dgm:adjLst>
        </dgm:shape>
        <dgm:presOf axis="desOrSelf" ptType="node"/>
        <dgm:constrLst>
          <dgm:constr type="w" refType="h" fact="1.8"/>
          <dgm:constr type="tMarg" refType="primFontSz" fact="0.3"/>
          <dgm:constr type="bMarg" refType="primFontSz" fact="0.3"/>
          <dgm:constr type="lMarg" refType="primFontSz" fact="0.3"/>
          <dgm:constr type="rMarg" refType="primFontSz" fact="0.3"/>
        </dgm:constrLst>
        <dgm:ruleLst>
          <dgm:rule type="primFontSz" val="18" fact="NaN" max="NaN"/>
          <dgm:rule type="w" val="NaN" fact="4" max="NaN"/>
          <dgm:rule type="primFontSz" val="5" fact="NaN" max="NaN"/>
        </dgm:ruleLst>
      </dgm:layoutNode>
      <dgm:forEach name="sibTransForEach" axis="followSib" ptType="sibTrans" cnt="1">
        <dgm:layoutNode name="sibTrans">
          <dgm:alg type="conn">
            <dgm:param type="begPts" val="auto"/>
            <dgm:param type="endPts" val="auto"/>
          </dgm:alg>
          <dgm:shape xmlns:r="http://schemas.openxmlformats.org/officeDocument/2006/relationships" type="conn" r:blip="">
            <dgm:adjLst/>
          </dgm:shape>
          <dgm:presOf axis="self"/>
          <dgm:constrLst>
            <dgm:constr type="w" refType="h" fact="0.9"/>
            <dgm:constr type="connDist"/>
            <dgm:constr type="wArH" refType="w" fact="0.5"/>
            <dgm:constr type="hArH" refType="w"/>
            <dgm:constr type="stemThick" refType="w" fact="0.6"/>
            <dgm:constr type="begPad" refType="connDist" fact="0.125"/>
            <dgm:constr type="endPad" refType="connDist" fact="0.125"/>
          </dgm:constrLst>
          <dgm:ruleLst/>
          <dgm:layoutNode name="connectorText">
            <dgm:alg type="tx">
              <dgm:param type="autoTxRot" val="upr"/>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E6B508CB-1E1E-4599-9293-5221ECDC9D8B}" type="datetimeFigureOut">
              <a:rPr lang="en-US" smtClean="0"/>
              <a:t>6/28/2021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D8D1B86-84FB-48B6-9290-967D574FE2CC}" type="slidenum">
              <a:rPr lang="en-US" smtClean="0"/>
              <a:t>‹#›</a:t>
            </a:fld>
            <a:endParaRPr lang="en-US"/>
          </a:p>
        </p:txBody>
      </p:sp>
    </p:spTree>
    <p:extLst>
      <p:ext uri="{BB962C8B-B14F-4D97-AF65-F5344CB8AC3E}">
        <p14:creationId xmlns:p14="http://schemas.microsoft.com/office/powerpoint/2010/main" val="15008424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3" Type="http://schemas.openxmlformats.org/officeDocument/2006/relationships/hyperlink" Target="http://Yhttps:/www.youtube.com/channel/UC4Q2dNW_z5sGPXlNrnVGCWA/videos" TargetMode="External"/><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3" Type="http://schemas.openxmlformats.org/officeDocument/2006/relationships/hyperlink" Target="https://shareourstrength.az1.qualtrics.com/jfe/form/SV_bKrHXjTwPhQWMkZ" TargetMode="External"/><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b="1"/>
              <a:t>Meal Appeal</a:t>
            </a:r>
            <a:r>
              <a:rPr lang="en-US"/>
              <a:t> </a:t>
            </a:r>
            <a:r>
              <a:rPr lang="en-US" b="1"/>
              <a:t>Handouts; </a:t>
            </a:r>
          </a:p>
          <a:p>
            <a:pPr>
              <a:defRPr/>
            </a:pPr>
            <a:r>
              <a:rPr lang="en-US"/>
              <a:t>Snacks in a Snap (</a:t>
            </a:r>
            <a:r>
              <a:rPr lang="en-US" err="1"/>
              <a:t>pg</a:t>
            </a:r>
            <a:r>
              <a:rPr lang="en-US"/>
              <a:t> 2) </a:t>
            </a:r>
            <a:endParaRPr lang="en-US">
              <a:cs typeface="Calibri"/>
            </a:endParaRPr>
          </a:p>
          <a:p>
            <a:pPr>
              <a:defRPr/>
            </a:pPr>
            <a:r>
              <a:rPr lang="en-US"/>
              <a:t>Meal Appeal for Kids (</a:t>
            </a:r>
            <a:r>
              <a:rPr lang="en-US" err="1"/>
              <a:t>pg</a:t>
            </a:r>
            <a:r>
              <a:rPr lang="en-US"/>
              <a:t> 36-37) </a:t>
            </a:r>
            <a:endParaRPr lang="en-US">
              <a:cs typeface="Calibri"/>
            </a:endParaRPr>
          </a:p>
          <a:p>
            <a:pPr>
              <a:defRPr/>
            </a:pPr>
            <a:r>
              <a:rPr lang="en-US"/>
              <a:t>Cooking with Kids (</a:t>
            </a:r>
            <a:r>
              <a:rPr lang="en-US" err="1"/>
              <a:t>pg</a:t>
            </a:r>
            <a:r>
              <a:rPr lang="en-US"/>
              <a:t> 38) </a:t>
            </a:r>
            <a:endParaRPr lang="en-US">
              <a:cs typeface="Calibri"/>
            </a:endParaRPr>
          </a:p>
          <a:p>
            <a:pPr>
              <a:defRPr/>
            </a:pPr>
            <a:r>
              <a:rPr lang="en-US"/>
              <a:t>Cooking with Many Kids (EXTRA) </a:t>
            </a:r>
            <a:endParaRPr lang="en-US">
              <a:cs typeface="Calibri"/>
            </a:endParaRPr>
          </a:p>
          <a:p>
            <a:pPr>
              <a:defRPr/>
            </a:pPr>
            <a:r>
              <a:rPr lang="en-US">
                <a:cs typeface="Calibri"/>
              </a:rPr>
              <a:t>Taste Test Success (EXTRA) </a:t>
            </a:r>
          </a:p>
          <a:p>
            <a:pPr>
              <a:defRPr/>
            </a:pPr>
            <a:r>
              <a:rPr lang="en-US"/>
              <a:t>GOAL setting (</a:t>
            </a:r>
            <a:r>
              <a:rPr lang="en-US" err="1"/>
              <a:t>pg</a:t>
            </a:r>
            <a:r>
              <a:rPr lang="en-US"/>
              <a:t> 40) </a:t>
            </a:r>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1</a:t>
            </a:fld>
            <a:endParaRPr lang="en-US"/>
          </a:p>
        </p:txBody>
      </p:sp>
    </p:spTree>
    <p:extLst>
      <p:ext uri="{BB962C8B-B14F-4D97-AF65-F5344CB8AC3E}">
        <p14:creationId xmlns:p14="http://schemas.microsoft.com/office/powerpoint/2010/main" val="122076510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Introduction (5 minutes):</a:t>
            </a:r>
            <a:endParaRPr lang="en-US">
              <a:cs typeface="Calibri"/>
            </a:endParaRPr>
          </a:p>
          <a:p>
            <a:pPr rtl="0" fontAlgn="base"/>
            <a:r>
              <a:rPr lang="en-US" sz="1200" b="1" i="0" kern="1200">
                <a:solidFill>
                  <a:schemeClr val="tx1"/>
                </a:solidFill>
                <a:effectLst/>
                <a:latin typeface="+mn-lt"/>
                <a:ea typeface="+mn-ea"/>
                <a:cs typeface="+mn-cs"/>
              </a:rPr>
              <a:t>Welcome caregivers. </a:t>
            </a:r>
            <a:r>
              <a:rPr lang="en-US" sz="1200" b="0" i="0" kern="1200">
                <a:solidFill>
                  <a:schemeClr val="tx1"/>
                </a:solidFill>
                <a:effectLst/>
                <a:latin typeface="+mn-lt"/>
                <a:ea typeface="+mn-ea"/>
                <a:cs typeface="+mn-cs"/>
              </a:rPr>
              <a:t>Introduce instructors and any other volunteers or helpers. </a:t>
            </a:r>
            <a:endParaRPr lang="en-US" sz="1200" b="0" i="0" kern="1200">
              <a:solidFill>
                <a:schemeClr val="tx1"/>
              </a:solidFill>
              <a:effectLst/>
              <a:latin typeface="+mn-lt"/>
              <a:cs typeface="Calibri"/>
            </a:endParaRPr>
          </a:p>
          <a:p>
            <a:pPr fontAlgn="base"/>
            <a:r>
              <a:rPr lang="en-US" sz="1200" b="1" i="0" kern="1200">
                <a:solidFill>
                  <a:schemeClr val="tx1"/>
                </a:solidFill>
                <a:effectLst/>
                <a:latin typeface="+mn-lt"/>
                <a:ea typeface="+mn-ea"/>
                <a:cs typeface="+mn-cs"/>
              </a:rPr>
              <a:t>Set expectations and open environment. </a:t>
            </a:r>
            <a:r>
              <a:rPr lang="en-US" b="0" i="0" kern="1200">
                <a:effectLst/>
              </a:rPr>
              <a:t>Explain that caregivers will learn how to </a:t>
            </a:r>
            <a:r>
              <a:rPr lang="en-US"/>
              <a:t>prepare quick and healthy snacks at home with </a:t>
            </a:r>
            <a:r>
              <a:rPr lang="en-US" b="0" i="0" kern="1200">
                <a:effectLst/>
              </a:rPr>
              <a:t>their kids, </a:t>
            </a:r>
            <a:r>
              <a:rPr lang="en-US"/>
              <a:t>and get some tips on </a:t>
            </a:r>
            <a:r>
              <a:rPr lang="en-US" b="0" i="0" kern="1200">
                <a:effectLst/>
              </a:rPr>
              <a:t>saving time and money.</a:t>
            </a:r>
            <a:endParaRPr lang="en-US" b="0" i="0" kern="1200">
              <a:effectLst/>
              <a:cs typeface="Calibri"/>
            </a:endParaRPr>
          </a:p>
          <a:p>
            <a:pPr rtl="0" fontAlgn="base"/>
            <a:r>
              <a:rPr lang="en-US" sz="1200" b="1" i="0" kern="1200">
                <a:solidFill>
                  <a:schemeClr val="tx1"/>
                </a:solidFill>
                <a:effectLst/>
                <a:latin typeface="+mn-lt"/>
                <a:ea typeface="+mn-ea"/>
                <a:cs typeface="+mn-cs"/>
              </a:rPr>
              <a:t>Virtual logistics. </a:t>
            </a:r>
            <a:r>
              <a:rPr lang="en-US" sz="1200" b="0" i="0" kern="1200">
                <a:solidFill>
                  <a:schemeClr val="tx1"/>
                </a:solidFill>
                <a:effectLst/>
                <a:latin typeface="+mn-lt"/>
                <a:ea typeface="+mn-ea"/>
                <a:cs typeface="+mn-cs"/>
              </a:rPr>
              <a:t>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Mute your audio when you aren’t speaking. While we’d love your input, muting your audio at other times minimizes background noise so that everyone can hear clearly.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Be respectful of presenters and other attendees. Try not to interrupt others when they’re speaking.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Please participate! We want to make this tour relevant to you, so please respond with your comments or questions. If speaking is disabled or you feel more comfortable, you can also type your responses or questions into the chat box as well. Enabling your camera is optional. </a:t>
            </a:r>
            <a:endParaRPr lang="en-US" sz="1200" b="0" i="0" kern="1200">
              <a:solidFill>
                <a:schemeClr val="tx1"/>
              </a:solidFill>
              <a:effectLst/>
              <a:latin typeface="+mn-lt"/>
              <a:cs typeface="Calibri"/>
            </a:endParaRPr>
          </a:p>
          <a:p>
            <a:pPr fontAlgn="base"/>
            <a:r>
              <a:rPr lang="en-US" sz="1200" b="0" i="0" kern="1200">
                <a:solidFill>
                  <a:schemeClr val="tx1"/>
                </a:solidFill>
                <a:effectLst/>
                <a:latin typeface="+mn-lt"/>
                <a:ea typeface="+mn-ea"/>
                <a:cs typeface="+mn-cs"/>
              </a:rPr>
              <a:t> </a:t>
            </a:r>
            <a:r>
              <a:rPr lang="en-US" b="1"/>
              <a:t>Get to know each other</a:t>
            </a:r>
            <a:endParaRPr lang="en-US" sz="1200" b="0" i="0" kern="1200">
              <a:solidFill>
                <a:schemeClr val="tx1"/>
              </a:solidFill>
              <a:effectLst/>
              <a:latin typeface="+mn-lt"/>
              <a:cs typeface="Calibri"/>
            </a:endParaRPr>
          </a:p>
          <a:p>
            <a:pPr marL="285750" marR="0" lvl="0" indent="-285750" algn="l" defTabSz="914400" rtl="0" eaLnBrk="1" fontAlgn="auto" latinLnBrk="0" hangingPunct="1">
              <a:lnSpc>
                <a:spcPct val="100000"/>
              </a:lnSpc>
              <a:spcBef>
                <a:spcPts val="0"/>
              </a:spcBef>
              <a:spcAft>
                <a:spcPts val="0"/>
              </a:spcAft>
              <a:buClrTx/>
              <a:buSzTx/>
              <a:buFont typeface="Arial"/>
              <a:buChar char="•"/>
              <a:tabLst/>
              <a:defRPr/>
            </a:pPr>
            <a:r>
              <a:rPr lang="en-US" b="1"/>
              <a:t>ASK: </a:t>
            </a:r>
            <a:r>
              <a:rPr lang="en-US" sz="1200" i="1">
                <a:solidFill>
                  <a:srgbClr val="414141"/>
                </a:solidFill>
                <a:latin typeface="Arial"/>
                <a:cs typeface="Arial"/>
              </a:rPr>
              <a:t>mealtime success or challenges?</a:t>
            </a:r>
          </a:p>
          <a:p>
            <a:pPr marL="285750" indent="-285750">
              <a:buFont typeface="Arial"/>
              <a:buChar char="•"/>
            </a:pPr>
            <a:r>
              <a:rPr lang="en-US"/>
              <a:t>Make note of this information so you can focus on sharing tips that are most relevant for the age groups represented.</a:t>
            </a:r>
            <a:endParaRPr lang="en-US" b="1">
              <a:cs typeface="Calibri"/>
            </a:endParaRPr>
          </a:p>
          <a:p>
            <a:pPr marL="285750" indent="-285750">
              <a:buFont typeface="Arial"/>
              <a:buChar char="•"/>
            </a:pPr>
            <a:endParaRPr lang="en-US">
              <a:cs typeface="Calibri" panose="020F0502020204030204"/>
            </a:endParaRPr>
          </a:p>
          <a:p>
            <a:endParaRPr lang="en-US">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a:t>
            </a:fld>
            <a:endParaRPr lang="en-US"/>
          </a:p>
        </p:txBody>
      </p:sp>
    </p:spTree>
    <p:extLst>
      <p:ext uri="{BB962C8B-B14F-4D97-AF65-F5344CB8AC3E}">
        <p14:creationId xmlns:p14="http://schemas.microsoft.com/office/powerpoint/2010/main" val="185481279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Goal:</a:t>
            </a:r>
            <a:endParaRPr lang="en-US"/>
          </a:p>
          <a:p>
            <a:r>
              <a:rPr lang="en-US"/>
              <a:t>Encourage</a:t>
            </a:r>
            <a:r>
              <a:rPr lang="en-US" baseline="0"/>
              <a:t> participants to apply strategies that increase children’s acceptance of healthy foods.</a:t>
            </a:r>
            <a:endParaRPr lang="en-US" baseline="0">
              <a:cs typeface="Calibri"/>
            </a:endParaRPr>
          </a:p>
          <a:p>
            <a:endParaRPr lang="en-US" b="1"/>
          </a:p>
        </p:txBody>
      </p:sp>
      <p:sp>
        <p:nvSpPr>
          <p:cNvPr id="4" name="Slide Number Placeholder 3"/>
          <p:cNvSpPr>
            <a:spLocks noGrp="1"/>
          </p:cNvSpPr>
          <p:nvPr>
            <p:ph type="sldNum" sz="quarter" idx="10"/>
          </p:nvPr>
        </p:nvSpPr>
        <p:spPr/>
        <p:txBody>
          <a:bodyPr/>
          <a:lstStyle/>
          <a:p>
            <a:fld id="{4C6709D6-93C5-D64F-9800-896F699C4456}" type="slidenum">
              <a:rPr lang="en-US" smtClean="0"/>
              <a:t>3</a:t>
            </a:fld>
            <a:endParaRPr lang="en-US"/>
          </a:p>
        </p:txBody>
      </p:sp>
    </p:spTree>
    <p:extLst>
      <p:ext uri="{BB962C8B-B14F-4D97-AF65-F5344CB8AC3E}">
        <p14:creationId xmlns:p14="http://schemas.microsoft.com/office/powerpoint/2010/main" val="364602645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a:t>
            </a:r>
            <a:r>
              <a:rPr lang="en-US"/>
              <a:t>: Early childhood experiences have a significant impact on shaping a child’s health and development. Eating behaviors begin to form in these early years and have lasting health effects on children in the future. As child care providers, we have the opportunity to create positive and healthy eating environments for kids to develop healthy eating behaviors and strong brain development. </a:t>
            </a:r>
          </a:p>
          <a:p>
            <a:endParaRPr lang="en-US">
              <a:cs typeface="Calibri"/>
            </a:endParaRPr>
          </a:p>
          <a:p>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02DE4C5A-AFA1-4934-9C92-024218511DDE}" type="slidenum">
              <a:rPr lang="en-US" smtClean="0"/>
              <a:t>4</a:t>
            </a:fld>
            <a:endParaRPr lang="en-US"/>
          </a:p>
        </p:txBody>
      </p:sp>
    </p:spTree>
    <p:extLst>
      <p:ext uri="{BB962C8B-B14F-4D97-AF65-F5344CB8AC3E}">
        <p14:creationId xmlns:p14="http://schemas.microsoft.com/office/powerpoint/2010/main" val="36532916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The acceptance of new foods is a slow process, but persistence is essential. It is important to continue introducing a variety of foods throughout early childhood – the variety of foods they accept is actually greater now (2-5 y.) than in later childhood. Children establish food preferences and dietary habits through age 6. Children may need to be offered a new food a dozen or more times before the will accept it.</a:t>
            </a:r>
          </a:p>
        </p:txBody>
      </p:sp>
      <p:sp>
        <p:nvSpPr>
          <p:cNvPr id="4" name="Slide Number Placeholder 3"/>
          <p:cNvSpPr>
            <a:spLocks noGrp="1"/>
          </p:cNvSpPr>
          <p:nvPr>
            <p:ph type="sldNum" sz="quarter" idx="5"/>
          </p:nvPr>
        </p:nvSpPr>
        <p:spPr/>
        <p:txBody>
          <a:bodyPr/>
          <a:lstStyle/>
          <a:p>
            <a:fld id="{02DE4C5A-AFA1-4934-9C92-024218511DDE}" type="slidenum">
              <a:rPr lang="en-US" smtClean="0"/>
              <a:t>5</a:t>
            </a:fld>
            <a:endParaRPr lang="en-US"/>
          </a:p>
        </p:txBody>
      </p:sp>
    </p:spTree>
    <p:extLst>
      <p:ext uri="{BB962C8B-B14F-4D97-AF65-F5344CB8AC3E}">
        <p14:creationId xmlns:p14="http://schemas.microsoft.com/office/powerpoint/2010/main" val="144715145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SHARE</a:t>
            </a:r>
            <a:r>
              <a:rPr lang="en-US">
                <a:cs typeface="Calibri"/>
              </a:rPr>
              <a:t>: To grow healthy kids, we want to make sure we're serving healthy foods. Here are some quick guidelines for how to ensure meals are healthy. We want to focus on including whole grains, adding lots of whole fruits and vegetables, choosing lean dairy and protein options and also thinking about ways that we can reduce fat, salt and sugar when we prepare foods. </a:t>
            </a:r>
            <a:endParaRPr lang="en-US" b="1">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6</a:t>
            </a:fld>
            <a:endParaRPr lang="en-US"/>
          </a:p>
        </p:txBody>
      </p:sp>
    </p:spTree>
    <p:extLst>
      <p:ext uri="{BB962C8B-B14F-4D97-AF65-F5344CB8AC3E}">
        <p14:creationId xmlns:p14="http://schemas.microsoft.com/office/powerpoint/2010/main" val="302471298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Small changes can make a big difference for kids' health. To create healthier meals, we can make small changes within all of the activities involved in getting food on a child's plate including planning menus, shopping, preparing the food and serving the food. </a:t>
            </a:r>
            <a:endParaRPr lang="en-US" b="1">
              <a:cs typeface="Calibri"/>
            </a:endParaRPr>
          </a:p>
          <a:p>
            <a:endParaRPr lang="en-US">
              <a:cs typeface="Calibri"/>
            </a:endParaRPr>
          </a:p>
          <a:p>
            <a:r>
              <a:rPr lang="en-US">
                <a:cs typeface="Calibri"/>
              </a:rPr>
              <a:t>We’re going to spend some time briefly reviewing</a:t>
            </a:r>
            <a:r>
              <a:rPr lang="en-US" baseline="0">
                <a:cs typeface="Calibri"/>
              </a:rPr>
              <a:t> ways we can think about creating positive food interactions for kids in all of these steps. </a:t>
            </a:r>
            <a:endParaRPr lang="en-US">
              <a:cs typeface="Calibri"/>
            </a:endParaRPr>
          </a:p>
          <a:p>
            <a:endParaRPr lang="en-US" b="1" baseline="0"/>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7</a:t>
            </a:fld>
            <a:endParaRPr lang="en-US"/>
          </a:p>
        </p:txBody>
      </p:sp>
    </p:spTree>
    <p:extLst>
      <p:ext uri="{BB962C8B-B14F-4D97-AF65-F5344CB8AC3E}">
        <p14:creationId xmlns:p14="http://schemas.microsoft.com/office/powerpoint/2010/main" val="187614357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baseline="0"/>
              <a:t>First, creating positive and healthy meals for kids starts with good planning. Here are a few things to consider when we are planning out our menus. Thinking about these ahead of time, will ensure we have what we need to create variety in our menus.</a:t>
            </a:r>
            <a:r>
              <a:rPr lang="en-US"/>
              <a:t> </a:t>
            </a:r>
            <a:endParaRPr lang="en-US" b="1" baseline="0">
              <a:cs typeface="Calibri"/>
            </a:endParaRPr>
          </a:p>
          <a:p>
            <a:endParaRPr lang="en-US" b="0" baseline="0"/>
          </a:p>
          <a:p>
            <a:r>
              <a:rPr lang="en-US" b="1" baseline="0"/>
              <a:t>ASK</a:t>
            </a:r>
            <a:r>
              <a:rPr lang="en-US" b="0" baseline="0"/>
              <a:t>: How do you all use planning to create healthier and more appealing menus?</a:t>
            </a:r>
          </a:p>
        </p:txBody>
      </p:sp>
      <p:sp>
        <p:nvSpPr>
          <p:cNvPr id="4" name="Slide Number Placeholder 3"/>
          <p:cNvSpPr>
            <a:spLocks noGrp="1"/>
          </p:cNvSpPr>
          <p:nvPr>
            <p:ph type="sldNum" sz="quarter" idx="10"/>
          </p:nvPr>
        </p:nvSpPr>
        <p:spPr/>
        <p:txBody>
          <a:bodyPr/>
          <a:lstStyle/>
          <a:p>
            <a:fld id="{4C6709D6-93C5-D64F-9800-896F699C4456}" type="slidenum">
              <a:rPr lang="en-US" smtClean="0"/>
              <a:t>8</a:t>
            </a:fld>
            <a:endParaRPr lang="en-US"/>
          </a:p>
        </p:txBody>
      </p:sp>
    </p:spTree>
    <p:extLst>
      <p:ext uri="{BB962C8B-B14F-4D97-AF65-F5344CB8AC3E}">
        <p14:creationId xmlns:p14="http://schemas.microsoft.com/office/powerpoint/2010/main" val="187169272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These snacks are included in the packet that we’ll share with you after</a:t>
            </a:r>
            <a:r>
              <a:rPr lang="en-US" baseline="0">
                <a:cs typeface="Calibri"/>
              </a:rPr>
              <a:t> this session and </a:t>
            </a:r>
            <a:r>
              <a:rPr lang="en-US">
                <a:cs typeface="Calibri"/>
              </a:rPr>
              <a:t>on our website. These snacks are fruit and vegetable heavy, so can provide some ideas as</a:t>
            </a:r>
            <a:r>
              <a:rPr lang="en-US" baseline="0">
                <a:cs typeface="Calibri"/>
              </a:rPr>
              <a:t> you plan out your menus or to share with parents if they provide snacks.</a:t>
            </a:r>
            <a:r>
              <a:rPr lang="en-US">
                <a:cs typeface="Calibri"/>
              </a:rPr>
              <a:t> </a:t>
            </a:r>
            <a:endParaRPr lang="en-US" b="1">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9</a:t>
            </a:fld>
            <a:endParaRPr lang="en-US"/>
          </a:p>
        </p:txBody>
      </p:sp>
    </p:spTree>
    <p:extLst>
      <p:ext uri="{BB962C8B-B14F-4D97-AF65-F5344CB8AC3E}">
        <p14:creationId xmlns:p14="http://schemas.microsoft.com/office/powerpoint/2010/main" val="138920986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baseline="0"/>
              <a:t>We can also be mindful when we are shopping and choose foods that are both healthy and appealing to kids. Thinking about textures and colors will help make things more appealing.</a:t>
            </a:r>
            <a:r>
              <a:rPr lang="en-US"/>
              <a:t> </a:t>
            </a:r>
            <a:endParaRPr lang="en-US" b="1" baseline="0">
              <a:cs typeface="Calibri"/>
            </a:endParaRPr>
          </a:p>
          <a:p>
            <a:endParaRPr lang="en-US" b="0" baseline="0"/>
          </a:p>
          <a:p>
            <a:r>
              <a:rPr lang="en-US" b="0" baseline="0"/>
              <a:t>If you use vendors, if will be important to be very clear in your specifications. </a:t>
            </a:r>
          </a:p>
          <a:p>
            <a:endParaRPr lang="en-US" b="0" baseline="0"/>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10</a:t>
            </a:fld>
            <a:endParaRPr lang="en-US"/>
          </a:p>
        </p:txBody>
      </p:sp>
    </p:spTree>
    <p:extLst>
      <p:ext uri="{BB962C8B-B14F-4D97-AF65-F5344CB8AC3E}">
        <p14:creationId xmlns:p14="http://schemas.microsoft.com/office/powerpoint/2010/main" val="404281500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a:t>
            </a:r>
            <a:r>
              <a:rPr lang="en-US"/>
              <a:t>: Once</a:t>
            </a:r>
            <a:r>
              <a:rPr lang="en-US" b="0" baseline="0"/>
              <a:t> we have all of our ingredients, we can think about how we can prepare them in a variety of healthy ways. When kids are developing their palates, it’s best to offer a variety of foods and preparation can help us introduce foods in different ways.</a:t>
            </a:r>
            <a:r>
              <a:rPr lang="en-US"/>
              <a:t> </a:t>
            </a:r>
            <a:r>
              <a:rPr lang="en-US" b="0" baseline="0"/>
              <a:t> </a:t>
            </a:r>
            <a:endParaRPr lang="en-US" b="1"/>
          </a:p>
          <a:p>
            <a:r>
              <a:rPr lang="en-US" b="0" baseline="0"/>
              <a:t>Preparing foods in a variety of ways can also allow us to use one food over several recipes, so that we can save money buying in bulk.</a:t>
            </a:r>
            <a:r>
              <a:rPr lang="en-US"/>
              <a:t> </a:t>
            </a:r>
            <a:endParaRPr lang="en-US" b="1" baseline="0">
              <a:cs typeface="Calibri"/>
            </a:endParaRPr>
          </a:p>
          <a:p>
            <a:endParaRPr lang="en-US" b="0" baseline="0"/>
          </a:p>
          <a:p>
            <a:r>
              <a:rPr lang="en-US" b="0" baseline="0"/>
              <a:t>There are some other tips here around reducing fat, sodium and sugar. </a:t>
            </a:r>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11</a:t>
            </a:fld>
            <a:endParaRPr lang="en-US"/>
          </a:p>
        </p:txBody>
      </p:sp>
    </p:spTree>
    <p:extLst>
      <p:ext uri="{BB962C8B-B14F-4D97-AF65-F5344CB8AC3E}">
        <p14:creationId xmlns:p14="http://schemas.microsoft.com/office/powerpoint/2010/main" val="126649841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dirty="0"/>
              <a:t>Here’s a quick video on how to</a:t>
            </a:r>
            <a:r>
              <a:rPr lang="en-US" b="0" baseline="0" dirty="0"/>
              <a:t> prep broccoli three ways. This would be similar for other vegetables as well—such as carrots, bell peppers, cauliflower.</a:t>
            </a:r>
            <a:r>
              <a:rPr lang="en-US" dirty="0"/>
              <a:t> </a:t>
            </a:r>
            <a:endParaRPr lang="en-US" dirty="0" smtClean="0"/>
          </a:p>
          <a:p>
            <a:endParaRPr lang="en-US" b="1" dirty="0" smtClean="0">
              <a:cs typeface="Calibri"/>
            </a:endParaRPr>
          </a:p>
          <a:p>
            <a:r>
              <a:rPr lang="en-US" b="1" dirty="0" smtClean="0">
                <a:cs typeface="Calibri"/>
              </a:rPr>
              <a:t>ASK</a:t>
            </a:r>
            <a:r>
              <a:rPr lang="en-US" b="0" dirty="0" smtClean="0">
                <a:cs typeface="Calibri"/>
              </a:rPr>
              <a:t>: Allow participants to chat in or unmute and share ways they</a:t>
            </a:r>
            <a:r>
              <a:rPr lang="en-US" b="0" baseline="0" dirty="0" smtClean="0">
                <a:cs typeface="Calibri"/>
              </a:rPr>
              <a:t> have been able to incorporate more vegetables. </a:t>
            </a:r>
          </a:p>
          <a:p>
            <a:pPr marL="171450" indent="-171450">
              <a:buFontTx/>
              <a:buChar char="-"/>
            </a:pPr>
            <a:r>
              <a:rPr lang="en-US" b="0" baseline="0" dirty="0" smtClean="0">
                <a:cs typeface="Calibri"/>
              </a:rPr>
              <a:t>Frozen</a:t>
            </a:r>
          </a:p>
          <a:p>
            <a:pPr marL="171450" indent="-171450">
              <a:buFontTx/>
              <a:buChar char="-"/>
            </a:pPr>
            <a:r>
              <a:rPr lang="en-US" b="0" baseline="0" dirty="0" smtClean="0">
                <a:cs typeface="Calibri"/>
              </a:rPr>
              <a:t>Raw</a:t>
            </a:r>
          </a:p>
          <a:p>
            <a:pPr marL="171450" indent="-171450">
              <a:buFontTx/>
              <a:buChar char="-"/>
            </a:pPr>
            <a:r>
              <a:rPr lang="en-US" b="0" baseline="0" dirty="0" smtClean="0">
                <a:cs typeface="Calibri"/>
              </a:rPr>
              <a:t>Spiralizer</a:t>
            </a:r>
          </a:p>
          <a:p>
            <a:pPr marL="171450" indent="-171450">
              <a:buFontTx/>
              <a:buChar char="-"/>
            </a:pPr>
            <a:endParaRPr lang="en-US" b="0" dirty="0">
              <a:cs typeface="Calibri"/>
            </a:endParaRPr>
          </a:p>
        </p:txBody>
      </p:sp>
      <p:sp>
        <p:nvSpPr>
          <p:cNvPr id="4" name="Slide Number Placeholder 3"/>
          <p:cNvSpPr>
            <a:spLocks noGrp="1"/>
          </p:cNvSpPr>
          <p:nvPr>
            <p:ph type="sldNum" sz="quarter" idx="5"/>
          </p:nvPr>
        </p:nvSpPr>
        <p:spPr/>
        <p:txBody>
          <a:bodyPr/>
          <a:lstStyle/>
          <a:p>
            <a:fld id="{02DE4C5A-AFA1-4934-9C92-024218511DDE}" type="slidenum">
              <a:rPr lang="en-US" smtClean="0"/>
              <a:t>12</a:t>
            </a:fld>
            <a:endParaRPr lang="en-US"/>
          </a:p>
        </p:txBody>
      </p:sp>
    </p:spTree>
    <p:extLst>
      <p:ext uri="{BB962C8B-B14F-4D97-AF65-F5344CB8AC3E}">
        <p14:creationId xmlns:p14="http://schemas.microsoft.com/office/powerpoint/2010/main" val="1702038780"/>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baseline="0"/>
              <a:t>Lastly, we can also think about how we can serve the food to keep it healthy. Simple changes like not keeping salt or soy sauce on the table or using fruit instead of syrup can have big impacts.</a:t>
            </a:r>
            <a:r>
              <a:rPr lang="en-US"/>
              <a:t> </a:t>
            </a:r>
            <a:endParaRPr lang="en-US" b="1" baseline="0">
              <a:cs typeface="Calibri"/>
            </a:endParaRPr>
          </a:p>
          <a:p>
            <a:endParaRPr lang="en-US" b="0" baseline="0"/>
          </a:p>
          <a:p>
            <a:r>
              <a:rPr lang="en-US" b="1" baseline="0"/>
              <a:t>ASK</a:t>
            </a:r>
            <a:r>
              <a:rPr lang="en-US" b="0" baseline="0"/>
              <a:t>: Have you tried any of these with kids? Or are there other things you have done to reduce salt or sugar when serving foods to kids?</a:t>
            </a:r>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13</a:t>
            </a:fld>
            <a:endParaRPr lang="en-US"/>
          </a:p>
        </p:txBody>
      </p:sp>
    </p:spTree>
    <p:extLst>
      <p:ext uri="{BB962C8B-B14F-4D97-AF65-F5344CB8AC3E}">
        <p14:creationId xmlns:p14="http://schemas.microsoft.com/office/powerpoint/2010/main" val="174793598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This is recipe </a:t>
            </a:r>
            <a:r>
              <a:rPr lang="en-US" baseline="0"/>
              <a:t>for ground meat tacos that serve eight people.</a:t>
            </a:r>
            <a:r>
              <a:rPr lang="en-US"/>
              <a:t> </a:t>
            </a:r>
            <a:endParaRPr lang="en-US" b="1">
              <a:cs typeface="Calibri"/>
            </a:endParaRPr>
          </a:p>
          <a:p>
            <a:r>
              <a:rPr lang="en-US" b="1" baseline="0"/>
              <a:t>Ask: </a:t>
            </a:r>
            <a:r>
              <a:rPr lang="en-US" baseline="0"/>
              <a:t>Looking at the ingredients list (and thinking of what you reviewed in Roadmap to Healthier Meals) what can be substituted to make this recipe healthier?</a:t>
            </a:r>
            <a:endParaRPr lang="en-US">
              <a:cs typeface="Calibri"/>
            </a:endParaRPr>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14</a:t>
            </a:fld>
            <a:endParaRPr lang="en-US"/>
          </a:p>
        </p:txBody>
      </p:sp>
    </p:spTree>
    <p:extLst>
      <p:ext uri="{BB962C8B-B14F-4D97-AF65-F5344CB8AC3E}">
        <p14:creationId xmlns:p14="http://schemas.microsoft.com/office/powerpoint/2010/main" val="319487664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b="0"/>
              <a:t>The recipe on the right, a Cooking Matters turkey tacos recipe, also serves 8.</a:t>
            </a:r>
            <a:r>
              <a:rPr lang="en-US"/>
              <a:t> </a:t>
            </a:r>
            <a:endParaRPr lang="en-US" b="1">
              <a:cs typeface="Calibri"/>
            </a:endParaRPr>
          </a:p>
          <a:p>
            <a:r>
              <a:rPr lang="en-US" b="1"/>
              <a:t>Ask:</a:t>
            </a:r>
            <a:r>
              <a:rPr lang="en-US" b="1" baseline="0"/>
              <a:t> </a:t>
            </a:r>
            <a:r>
              <a:rPr lang="en-US" b="0" baseline="0"/>
              <a:t>Do you see any of your substitution suggestions listed in the Cooking Matters recipe? Which ones? What additional substitutions does it use?</a:t>
            </a:r>
            <a:endParaRPr lang="en-US" b="0" baseline="0">
              <a:cs typeface="Calibri"/>
            </a:endParaRPr>
          </a:p>
          <a:p>
            <a:pPr marL="171450" indent="-171450">
              <a:buFont typeface="Arial" panose="020B0604020202020204" pitchFamily="34" charset="0"/>
              <a:buChar char="•"/>
            </a:pPr>
            <a:r>
              <a:rPr lang="en-US" b="0" baseline="0"/>
              <a:t>Spray oil vs. liquid oil</a:t>
            </a:r>
            <a:endParaRPr lang="en-US" b="0" baseline="0">
              <a:cs typeface="Calibri"/>
            </a:endParaRPr>
          </a:p>
          <a:p>
            <a:pPr marL="171450" indent="-171450">
              <a:buFont typeface="Arial" panose="020B0604020202020204" pitchFamily="34" charset="0"/>
              <a:buChar char="•"/>
            </a:pPr>
            <a:r>
              <a:rPr lang="en-US" b="0" baseline="0"/>
              <a:t>Lean ground turkey vs. ground beef</a:t>
            </a:r>
            <a:endParaRPr lang="en-US" b="0" baseline="0">
              <a:cs typeface="Calibri"/>
            </a:endParaRPr>
          </a:p>
          <a:p>
            <a:pPr marL="171450" indent="-171450">
              <a:buFont typeface="Arial" panose="020B0604020202020204" pitchFamily="34" charset="0"/>
              <a:buChar char="•"/>
            </a:pPr>
            <a:r>
              <a:rPr lang="en-US" b="0" baseline="0"/>
              <a:t>Halve the amount of ground meat and substitute in canned, low-sodium beans for the other half</a:t>
            </a:r>
            <a:endParaRPr lang="en-US" b="0" baseline="0">
              <a:cs typeface="Calibri"/>
            </a:endParaRPr>
          </a:p>
          <a:p>
            <a:pPr marL="171450" indent="-171450">
              <a:buFont typeface="Arial" panose="020B0604020202020204" pitchFamily="34" charset="0"/>
              <a:buChar char="•"/>
            </a:pPr>
            <a:r>
              <a:rPr lang="en-US" b="0" baseline="0"/>
              <a:t>Add grated zucchini and tomatoes to the mixture (can also do carrot, sweet potato, summer squash, or a mix of all four!)</a:t>
            </a:r>
            <a:endParaRPr lang="en-US" b="0" baseline="0">
              <a:cs typeface="Calibri"/>
            </a:endParaRPr>
          </a:p>
          <a:p>
            <a:pPr marL="171450" indent="-171450">
              <a:buFont typeface="Arial" panose="020B0604020202020204" pitchFamily="34" charset="0"/>
              <a:buChar char="•"/>
            </a:pPr>
            <a:r>
              <a:rPr lang="en-US" b="0" baseline="0"/>
              <a:t>Homemade spice mix vs. packet (allows us to control the amount of sodium)</a:t>
            </a:r>
            <a:endParaRPr lang="en-US" b="0" baseline="0">
              <a:cs typeface="Calibri"/>
            </a:endParaRPr>
          </a:p>
          <a:p>
            <a:pPr marL="171450" indent="-171450">
              <a:buFont typeface="Arial" panose="020B0604020202020204" pitchFamily="34" charset="0"/>
              <a:buChar char="•"/>
            </a:pPr>
            <a:r>
              <a:rPr lang="en-US" b="0" baseline="0"/>
              <a:t>Whole wheat vs. enriched tortillas</a:t>
            </a:r>
            <a:endParaRPr lang="en-US" b="0" baseline="0">
              <a:cs typeface="Calibri"/>
            </a:endParaRPr>
          </a:p>
          <a:p>
            <a:pPr marL="171450" indent="-171450">
              <a:buFont typeface="Arial" panose="020B0604020202020204" pitchFamily="34" charset="0"/>
              <a:buChar char="•"/>
            </a:pPr>
            <a:r>
              <a:rPr lang="en-US" b="0" baseline="0"/>
              <a:t>Reduced- vs. full-fat cheese + halve the quantity (1 oz. vs. 2 oz. pp)</a:t>
            </a:r>
            <a:endParaRPr lang="en-US" b="0" baseline="0">
              <a:cs typeface="Calibri"/>
            </a:endParaRPr>
          </a:p>
          <a:p>
            <a:pPr marL="171450" indent="-171450">
              <a:buFont typeface="Arial" panose="020B0604020202020204" pitchFamily="34" charset="0"/>
              <a:buChar char="•"/>
            </a:pPr>
            <a:endParaRPr lang="en-US" b="0" baseline="0"/>
          </a:p>
          <a:p>
            <a:pPr marL="0" indent="0">
              <a:buFont typeface="Arial" panose="020B0604020202020204" pitchFamily="34" charset="0"/>
              <a:buNone/>
            </a:pPr>
            <a:r>
              <a:rPr lang="en-US" b="1" baseline="0"/>
              <a:t>Ask: </a:t>
            </a:r>
            <a:r>
              <a:rPr lang="en-US" b="0" baseline="0"/>
              <a:t>How may the recipe on the right also save you money?</a:t>
            </a:r>
            <a:endParaRPr lang="en-US" b="0" baseline="0">
              <a:cs typeface="Calibri"/>
            </a:endParaRPr>
          </a:p>
          <a:p>
            <a:pPr marL="171450" indent="-171450">
              <a:buFont typeface="Arial" panose="020B0604020202020204" pitchFamily="34" charset="0"/>
              <a:buChar char="•"/>
            </a:pPr>
            <a:r>
              <a:rPr lang="en-US" b="0" baseline="0"/>
              <a:t>Ground turkey vs. ground beef</a:t>
            </a:r>
            <a:endParaRPr lang="en-US" b="0" baseline="0">
              <a:cs typeface="Calibri"/>
            </a:endParaRPr>
          </a:p>
          <a:p>
            <a:pPr marL="171450" indent="-171450">
              <a:buFont typeface="Arial" panose="020B0604020202020204" pitchFamily="34" charset="0"/>
              <a:buChar char="•"/>
            </a:pPr>
            <a:r>
              <a:rPr lang="en-US" b="0" baseline="0"/>
              <a:t>Stretch the ground turkey with beans, grated veggies, and canned tomatoes</a:t>
            </a:r>
            <a:endParaRPr lang="en-US" b="0" baseline="0">
              <a:cs typeface="Calibri"/>
            </a:endParaRPr>
          </a:p>
          <a:p>
            <a:pPr marL="171450" indent="-171450">
              <a:buFont typeface="Arial" panose="020B0604020202020204" pitchFamily="34" charset="0"/>
              <a:buChar char="•"/>
            </a:pPr>
            <a:r>
              <a:rPr lang="en-US" b="0" baseline="0"/>
              <a:t>Buying spices in bulk and making homemade spice mix - chili powder, garlic powder, oregano, S&amp;P, so all common spices - rather than buying tiny seasoning packets</a:t>
            </a:r>
            <a:endParaRPr lang="en-US" b="0" baseline="0">
              <a:cs typeface="Calibri"/>
            </a:endParaRPr>
          </a:p>
          <a:p>
            <a:pPr marL="171450" indent="-171450">
              <a:buFont typeface="Arial" panose="020B0604020202020204" pitchFamily="34" charset="0"/>
              <a:buChar char="•"/>
            </a:pPr>
            <a:r>
              <a:rPr lang="en-US" b="0" baseline="0"/>
              <a:t>Using half of the amount of cheese</a:t>
            </a:r>
            <a:endParaRPr lang="en-US" b="0" baseline="0">
              <a:cs typeface="Calibri"/>
            </a:endParaRPr>
          </a:p>
          <a:p>
            <a:pPr marL="171450" indent="-171450">
              <a:buFont typeface="Arial" panose="020B0604020202020204" pitchFamily="34" charset="0"/>
              <a:buChar char="•"/>
            </a:pPr>
            <a:endParaRPr lang="en-US" b="0" baseline="0"/>
          </a:p>
          <a:p>
            <a:r>
              <a:rPr lang="en-US" b="1" baseline="0"/>
              <a:t>Share: </a:t>
            </a:r>
            <a:r>
              <a:rPr lang="en-US" b="0" baseline="0"/>
              <a:t>The turkey taco </a:t>
            </a:r>
            <a:r>
              <a:rPr lang="en-US"/>
              <a:t>recipe is our website and in the CMCCP curricula (CACFP-approved).</a:t>
            </a:r>
            <a:endParaRPr lang="en-US" b="0" baseline="0"/>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15</a:t>
            </a:fld>
            <a:endParaRPr lang="en-US"/>
          </a:p>
        </p:txBody>
      </p:sp>
    </p:spTree>
    <p:extLst>
      <p:ext uri="{BB962C8B-B14F-4D97-AF65-F5344CB8AC3E}">
        <p14:creationId xmlns:p14="http://schemas.microsoft.com/office/powerpoint/2010/main" val="310727159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t>Here are a few other examples of how to make lunchtime favorites a</a:t>
            </a:r>
            <a:r>
              <a:rPr lang="en-US" b="0" baseline="0"/>
              <a:t> little healthier and hopefully just as appealing to kids.</a:t>
            </a:r>
            <a:r>
              <a:rPr lang="en-US"/>
              <a:t> </a:t>
            </a:r>
            <a:endParaRPr lang="en-US" b="1" baseline="0">
              <a:cs typeface="Calibri"/>
            </a:endParaRPr>
          </a:p>
          <a:p>
            <a:endParaRPr lang="en-US" b="0" baseline="0"/>
          </a:p>
          <a:p>
            <a:r>
              <a:rPr lang="en-US" b="1" baseline="0"/>
              <a:t>ASK: </a:t>
            </a:r>
            <a:r>
              <a:rPr lang="en-US" b="0" baseline="0"/>
              <a:t> Are there favorite recipes for kids in your care that you have been able to make a little healthier? </a:t>
            </a:r>
            <a:endParaRPr lang="en-US" b="1" baseline="0"/>
          </a:p>
        </p:txBody>
      </p:sp>
      <p:sp>
        <p:nvSpPr>
          <p:cNvPr id="4" name="Slide Number Placeholder 3"/>
          <p:cNvSpPr>
            <a:spLocks noGrp="1"/>
          </p:cNvSpPr>
          <p:nvPr>
            <p:ph type="sldNum" sz="quarter" idx="10"/>
          </p:nvPr>
        </p:nvSpPr>
        <p:spPr/>
        <p:txBody>
          <a:bodyPr/>
          <a:lstStyle/>
          <a:p>
            <a:fld id="{4C6709D6-93C5-D64F-9800-896F699C4456}" type="slidenum">
              <a:rPr lang="en-US" smtClean="0"/>
              <a:t>16</a:t>
            </a:fld>
            <a:endParaRPr lang="en-US"/>
          </a:p>
        </p:txBody>
      </p:sp>
    </p:spTree>
    <p:extLst>
      <p:ext uri="{BB962C8B-B14F-4D97-AF65-F5344CB8AC3E}">
        <p14:creationId xmlns:p14="http://schemas.microsoft.com/office/powerpoint/2010/main" val="4028842792"/>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Ask</a:t>
            </a:r>
            <a:r>
              <a:rPr lang="en-US" b="1" baseline="0"/>
              <a:t>: </a:t>
            </a:r>
            <a:r>
              <a:rPr lang="en-US" b="0"/>
              <a:t>Think about your favorite food. </a:t>
            </a:r>
            <a:r>
              <a:rPr lang="en-US" b="0" i="0"/>
              <a:t>What makes it appealing to you?</a:t>
            </a:r>
            <a:endParaRPr lang="en-US" b="0" i="0">
              <a:cs typeface="Calibri"/>
            </a:endParaRPr>
          </a:p>
          <a:p>
            <a:r>
              <a:rPr lang="en-US" b="0" i="0" baseline="0"/>
              <a:t>As needed, prompt the group by asking them to describe how their favorite food looks, smells, and tastes, as well as any memories they attach to it.</a:t>
            </a:r>
            <a:endParaRPr lang="en-US" b="0" i="0" baseline="0">
              <a:cs typeface="Calibri"/>
            </a:endParaRPr>
          </a:p>
          <a:p>
            <a:endParaRPr lang="en-US">
              <a:cs typeface="Calibri" panose="020F0502020204030204"/>
            </a:endParaRPr>
          </a:p>
          <a:p>
            <a:r>
              <a:rPr lang="en-US" b="1" i="0" baseline="0"/>
              <a:t>Ask: </a:t>
            </a:r>
            <a:r>
              <a:rPr lang="en-US" b="0" i="0"/>
              <a:t>What</a:t>
            </a:r>
            <a:r>
              <a:rPr lang="en-US" b="0" i="0" baseline="0"/>
              <a:t> do you and staff in your home or center do to make foods more appealing for children?</a:t>
            </a:r>
            <a:endParaRPr lang="en-US" b="0" i="0" baseline="0">
              <a:cs typeface="Calibri"/>
            </a:endParaRPr>
          </a:p>
          <a:p>
            <a:endParaRPr lang="en-US" b="0" i="0" baseline="0"/>
          </a:p>
        </p:txBody>
      </p:sp>
      <p:sp>
        <p:nvSpPr>
          <p:cNvPr id="4" name="Slide Number Placeholder 3"/>
          <p:cNvSpPr>
            <a:spLocks noGrp="1"/>
          </p:cNvSpPr>
          <p:nvPr>
            <p:ph type="sldNum" sz="quarter" idx="10"/>
          </p:nvPr>
        </p:nvSpPr>
        <p:spPr/>
        <p:txBody>
          <a:bodyPr/>
          <a:lstStyle/>
          <a:p>
            <a:fld id="{4C6709D6-93C5-D64F-9800-896F699C4456}" type="slidenum">
              <a:rPr lang="en-US" smtClean="0"/>
              <a:t>17</a:t>
            </a:fld>
            <a:endParaRPr lang="en-US"/>
          </a:p>
        </p:txBody>
      </p:sp>
    </p:spTree>
    <p:extLst>
      <p:ext uri="{BB962C8B-B14F-4D97-AF65-F5344CB8AC3E}">
        <p14:creationId xmlns:p14="http://schemas.microsoft.com/office/powerpoint/2010/main" val="11813664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i="0" baseline="0" dirty="0"/>
              <a:t>Share: </a:t>
            </a:r>
            <a:r>
              <a:rPr lang="en-US" b="0" i="0" baseline="0" dirty="0"/>
              <a:t>Connect participants’ responses to simple ways they can make food more appealing for children:</a:t>
            </a:r>
            <a:endParaRPr lang="en-US" b="0" i="0" baseline="0" dirty="0">
              <a:cs typeface="Calibri"/>
            </a:endParaRPr>
          </a:p>
          <a:p>
            <a:pPr marL="171450" indent="-171450">
              <a:buFont typeface="Arial" panose="020B0604020202020204" pitchFamily="34" charset="0"/>
              <a:buChar char="•"/>
            </a:pPr>
            <a:r>
              <a:rPr lang="en-US" b="1" baseline="0" dirty="0"/>
              <a:t>Appearance:</a:t>
            </a:r>
            <a:r>
              <a:rPr lang="en-US" b="0" baseline="0" dirty="0"/>
              <a:t> How do you try to make the food more visually appealing to children?</a:t>
            </a:r>
            <a:r>
              <a:rPr lang="en-US" dirty="0"/>
              <a:t> </a:t>
            </a:r>
          </a:p>
          <a:p>
            <a:pPr marL="171450" indent="-171450">
              <a:buFont typeface="Arial" panose="020B0604020202020204" pitchFamily="34" charset="0"/>
              <a:buChar char="•"/>
            </a:pPr>
            <a:r>
              <a:rPr lang="en-US" b="0" baseline="0" dirty="0"/>
              <a:t>Use foods with a variety of colors, shapes, textures, and arrangements. Have children describe these to you as they eat. Consider appearances and arrangements (and names!) that are particularly interesting to kids, such as making faces with cut-up fruits or veggies!</a:t>
            </a:r>
            <a:endParaRPr lang="en-US" b="0" baseline="0" dirty="0">
              <a:cs typeface="Calibri"/>
            </a:endParaRPr>
          </a:p>
          <a:p>
            <a:pPr marL="171450" indent="-171450">
              <a:buFont typeface="Arial" panose="020B0604020202020204" pitchFamily="34" charset="0"/>
              <a:buChar char="•"/>
            </a:pPr>
            <a:r>
              <a:rPr lang="en-US" b="1" u="none" baseline="0" dirty="0"/>
              <a:t>Flavor: </a:t>
            </a:r>
            <a:r>
              <a:rPr lang="en-US" b="0" u="none" baseline="0" dirty="0"/>
              <a:t>The more flavors we expose children to, the more likely they are to integrate a variety of foods and flavors into their diet. Humans have a predisposition towards sweet and salty, and away from bitter, but that can be changed with exposure and familiarity! Early childhood is the most impactful time to do so.</a:t>
            </a:r>
            <a:r>
              <a:rPr lang="en-US" dirty="0"/>
              <a:t> </a:t>
            </a:r>
            <a:endParaRPr lang="en-US" b="0" u="none" baseline="0" dirty="0">
              <a:cs typeface="Calibri"/>
            </a:endParaRPr>
          </a:p>
          <a:p>
            <a:pPr marL="171450" indent="-171450">
              <a:buFont typeface="Arial" panose="020B0604020202020204" pitchFamily="34" charset="0"/>
              <a:buChar char="•"/>
            </a:pPr>
            <a:r>
              <a:rPr lang="en-US" b="1" u="none" baseline="0" dirty="0"/>
              <a:t>Smell: </a:t>
            </a:r>
            <a:r>
              <a:rPr lang="en-US" b="0" u="none" baseline="0" dirty="0"/>
              <a:t>Food aromas can influence taste and may be associated with </a:t>
            </a:r>
            <a:r>
              <a:rPr lang="en-US" b="0" i="0" u="none" baseline="0" dirty="0"/>
              <a:t>memories</a:t>
            </a:r>
            <a:r>
              <a:rPr lang="en-US" b="0" i="1" u="none" baseline="0" dirty="0"/>
              <a:t>. </a:t>
            </a:r>
            <a:r>
              <a:rPr lang="en-US" b="0" i="0" u="none" baseline="0" dirty="0"/>
              <a:t>Consider</a:t>
            </a:r>
            <a:r>
              <a:rPr lang="en-US" b="0" i="1" u="none" baseline="0" dirty="0"/>
              <a:t> </a:t>
            </a:r>
            <a:r>
              <a:rPr lang="en-US" b="0" i="0" u="none" baseline="0" dirty="0"/>
              <a:t>using herbs and spices to incorporate familiar or enticing smells to new foods.</a:t>
            </a:r>
            <a:r>
              <a:rPr lang="en-US" dirty="0"/>
              <a:t> </a:t>
            </a:r>
            <a:endParaRPr lang="en-US" b="0" i="0" u="none" baseline="0" dirty="0">
              <a:cs typeface="Calibri"/>
            </a:endParaRP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200" b="1" i="0" u="none" strike="noStrike" kern="1200" cap="none" spc="0" normalizeH="0" baseline="0" noProof="0" dirty="0" smtClean="0">
                <a:ln>
                  <a:noFill/>
                </a:ln>
                <a:solidFill>
                  <a:prstClr val="black"/>
                </a:solidFill>
                <a:effectLst/>
                <a:uLnTx/>
                <a:uFillTx/>
                <a:latin typeface="+mn-lt"/>
                <a:ea typeface="+mn-ea"/>
                <a:cs typeface="+mn-cs"/>
              </a:rPr>
              <a:t>Variety:</a:t>
            </a:r>
            <a:r>
              <a:rPr kumimoji="0" lang="en-US" sz="1200" b="0" i="0" u="none" strike="noStrike" kern="1200" cap="none" spc="0" normalizeH="0" baseline="0" noProof="0" dirty="0" smtClean="0">
                <a:ln>
                  <a:noFill/>
                </a:ln>
                <a:solidFill>
                  <a:prstClr val="black"/>
                </a:solidFill>
                <a:effectLst/>
                <a:uLnTx/>
                <a:uFillTx/>
                <a:latin typeface="+mn-lt"/>
                <a:ea typeface="+mn-ea"/>
                <a:cs typeface="+mn-cs"/>
              </a:rPr>
              <a:t> Look over your menus and identify where there might be opportunities to serve the same food in a different way or introduce new foods, new forms of foods, or new combinations of foods. Remember to serve new foods with familiar foods. </a:t>
            </a:r>
            <a:endParaRPr lang="en-US" b="1" i="0" u="none" baseline="0" dirty="0" smtClean="0"/>
          </a:p>
          <a:p>
            <a:pPr marL="171450" indent="-171450">
              <a:buFont typeface="Arial" panose="020B0604020202020204" pitchFamily="34" charset="0"/>
              <a:buChar char="•"/>
            </a:pPr>
            <a:r>
              <a:rPr lang="en-US" b="1" i="0" u="none" baseline="0" dirty="0" smtClean="0"/>
              <a:t>Cultural </a:t>
            </a:r>
            <a:r>
              <a:rPr lang="en-US" b="1" i="0" u="none" baseline="0" dirty="0"/>
              <a:t>significance: </a:t>
            </a:r>
            <a:r>
              <a:rPr lang="en-US" b="0" i="0" u="none" baseline="0" dirty="0"/>
              <a:t>How does your program help children learn about food from various cultures?</a:t>
            </a:r>
            <a:endParaRPr lang="en-US" b="0" i="0" u="none" baseline="0" dirty="0">
              <a:cs typeface="Calibri"/>
            </a:endParaRPr>
          </a:p>
          <a:p>
            <a:pPr marL="628650" lvl="1" indent="-171450">
              <a:buFont typeface="Arial" panose="020B0604020202020204" pitchFamily="34" charset="0"/>
              <a:buChar char="•"/>
            </a:pPr>
            <a:r>
              <a:rPr lang="en-US" b="0" i="0" u="none" baseline="0" dirty="0"/>
              <a:t>Prepare foods from different cultures and get children excited by teaching them about various cultures and their traditions.</a:t>
            </a:r>
            <a:endParaRPr lang="en-US" b="0" i="0" u="none" baseline="0" dirty="0">
              <a:cs typeface="Calibri"/>
            </a:endParaRPr>
          </a:p>
          <a:p>
            <a:endParaRPr lang="en-US" b="1" baseline="0" dirty="0"/>
          </a:p>
          <a:p>
            <a:r>
              <a:rPr lang="en-US" b="1" baseline="0" dirty="0"/>
              <a:t>Ask: </a:t>
            </a:r>
            <a:r>
              <a:rPr lang="en-US" b="0" i="0" baseline="0" dirty="0"/>
              <a:t>What foods do children in your programs commonly reject? Or, what foods have you never offered because you think kids won’t like them?</a:t>
            </a:r>
            <a:endParaRPr lang="en-US" b="0" i="0" baseline="0" dirty="0">
              <a:cs typeface="Calibri"/>
            </a:endParaRPr>
          </a:p>
          <a:p>
            <a:r>
              <a:rPr lang="en-US" b="1" i="0" baseline="0" dirty="0"/>
              <a:t>Share: </a:t>
            </a:r>
            <a:r>
              <a:rPr lang="en-US" dirty="0"/>
              <a:t>If desired, refer participants to </a:t>
            </a:r>
            <a:r>
              <a:rPr lang="en-US" b="1" i="0" baseline="0" dirty="0"/>
              <a:t>p. </a:t>
            </a:r>
            <a:r>
              <a:rPr lang="en-US" b="1" dirty="0"/>
              <a:t>36-37</a:t>
            </a:r>
            <a:r>
              <a:rPr lang="en-US" b="1" i="0" baseline="0" dirty="0"/>
              <a:t> Meal Appeal for Kids </a:t>
            </a:r>
            <a:r>
              <a:rPr lang="en-US" b="0" i="0" baseline="0" dirty="0"/>
              <a:t>and compare the foods mentioned to those on the handout.</a:t>
            </a:r>
            <a:r>
              <a:rPr lang="en-US" dirty="0"/>
              <a:t>  If not, let them know this is included in the Meal Appeal Handout packet.</a:t>
            </a:r>
            <a:endParaRPr lang="en-US" b="0" i="0" baseline="0" dirty="0">
              <a:cs typeface="Calibri"/>
            </a:endParaRPr>
          </a:p>
          <a:p>
            <a:pPr>
              <a:defRPr/>
            </a:pPr>
            <a:endParaRPr lang="en-US" dirty="0"/>
          </a:p>
          <a:p>
            <a:pPr>
              <a:defRPr/>
            </a:pPr>
            <a:r>
              <a:rPr lang="en-US" b="1" i="0" baseline="0" dirty="0"/>
              <a:t>Ask: </a:t>
            </a:r>
            <a:r>
              <a:rPr lang="en-US" b="0" i="0" baseline="0" dirty="0"/>
              <a:t>What are your tips for introducing new foods, and making them more appealing?</a:t>
            </a:r>
            <a:r>
              <a:rPr lang="en-US" dirty="0"/>
              <a:t> </a:t>
            </a:r>
            <a:endParaRPr lang="en-US" b="0" i="0" baseline="0" dirty="0">
              <a:cs typeface="Calibri"/>
            </a:endParaRPr>
          </a:p>
          <a:p>
            <a:endParaRPr lang="en-US" b="0" i="0" baseline="0" dirty="0"/>
          </a:p>
          <a:p>
            <a:r>
              <a:rPr lang="en-US" b="1" i="0" baseline="0" dirty="0"/>
              <a:t>Share: </a:t>
            </a:r>
            <a:r>
              <a:rPr lang="en-US" b="0" i="0" baseline="0" dirty="0"/>
              <a:t>Children may not accept new foods on the first (or first several) tries. Their palates are still developing, and they need to be introduced to new foods, flavors, and textures gradually. Children may need to be offered a new food a dozen or more times before the will accept it</a:t>
            </a:r>
            <a:r>
              <a:rPr lang="en-US" b="0" i="0" baseline="0" dirty="0" smtClean="0"/>
              <a:t>. </a:t>
            </a:r>
          </a:p>
          <a:p>
            <a:r>
              <a:rPr lang="en-US" b="0" i="0" baseline="0" dirty="0" smtClean="0">
                <a:cs typeface="Calibri"/>
              </a:rPr>
              <a:t>- Ideas  for reading books with foods</a:t>
            </a:r>
            <a:endParaRPr lang="en-US" b="0" i="0" dirty="0">
              <a:cs typeface="Calibri"/>
            </a:endParaRPr>
          </a:p>
          <a:p>
            <a:pPr marL="0" indent="0">
              <a:buFont typeface="Arial" panose="020B0604020202020204" pitchFamily="34" charset="0"/>
              <a:buNone/>
            </a:pPr>
            <a:endParaRPr lang="en-US" b="0" i="0" baseline="0" dirty="0"/>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18</a:t>
            </a:fld>
            <a:endParaRPr lang="en-US"/>
          </a:p>
        </p:txBody>
      </p:sp>
    </p:spTree>
    <p:extLst>
      <p:ext uri="{BB962C8B-B14F-4D97-AF65-F5344CB8AC3E}">
        <p14:creationId xmlns:p14="http://schemas.microsoft.com/office/powerpoint/2010/main" val="380479353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i="0" u="none" baseline="0"/>
              <a:t>Share: </a:t>
            </a:r>
            <a:r>
              <a:rPr lang="en-US" i="0" u="none" baseline="0"/>
              <a:t>Another strategy to increase kids’ acceptance of foods is to involve them in cooking. Cooking also helps kids develop social and teamwork skills as they share, take turns, and create a finished product with the help of everyone involved.</a:t>
            </a:r>
            <a:r>
              <a:rPr lang="en-US"/>
              <a:t> </a:t>
            </a:r>
            <a:endParaRPr lang="en-US" b="1" i="0" u="none" baseline="0">
              <a:cs typeface="Calibri" panose="020F0502020204030204"/>
            </a:endParaRPr>
          </a:p>
          <a:p>
            <a:endParaRPr lang="en-US" i="0" u="none" baseline="0"/>
          </a:p>
          <a:p>
            <a:r>
              <a:rPr lang="en-US" b="1" i="0" u="none" baseline="0"/>
              <a:t>Ask: </a:t>
            </a:r>
            <a:r>
              <a:rPr lang="en-US" i="0" u="none" baseline="0"/>
              <a:t>What has your experience been cooking with kids? Was it positive? If not, what went wrong? </a:t>
            </a:r>
            <a:endParaRPr lang="en-US" i="0" u="none" baseline="0">
              <a:cs typeface="Calibri"/>
            </a:endParaRPr>
          </a:p>
          <a:p>
            <a:endParaRPr lang="en-US" i="0" u="none" baseline="0"/>
          </a:p>
          <a:p>
            <a:r>
              <a:rPr lang="en-US" b="1" i="0" u="none" baseline="0"/>
              <a:t>Ask: </a:t>
            </a:r>
            <a:r>
              <a:rPr lang="en-US" i="0" u="none" baseline="0"/>
              <a:t>What are your tips for cooking with kids? How do you handle frustrations and make it more successful?</a:t>
            </a:r>
            <a:endParaRPr lang="en-US" i="0" u="none" baseline="0">
              <a:cs typeface="Calibri"/>
            </a:endParaRPr>
          </a:p>
          <a:p>
            <a:pPr marL="171450" indent="-171450">
              <a:buFont typeface="Arial" panose="020B0604020202020204" pitchFamily="34" charset="0"/>
              <a:buChar char="•"/>
            </a:pPr>
            <a:r>
              <a:rPr lang="en-US" i="0" u="none" baseline="0"/>
              <a:t>Don’t worry about the mess. It is part of the process, but over time you will develop a system and learn which tasks children are able to accomplish. Kids can also learn to help with cleanup.</a:t>
            </a:r>
            <a:r>
              <a:rPr lang="en-US"/>
              <a:t> </a:t>
            </a:r>
          </a:p>
          <a:p>
            <a:pPr marL="171450" indent="-171450">
              <a:buFont typeface="Arial" panose="020B0604020202020204" pitchFamily="34" charset="0"/>
              <a:buChar char="•"/>
            </a:pPr>
            <a:r>
              <a:rPr lang="en-US" i="0" u="none" baseline="0"/>
              <a:t>Plan for things to take more time and consider ways to use your time wisely. For example, perform adult-only steps ahead of time, and have kids help you with a few, select or final steps.</a:t>
            </a:r>
            <a:r>
              <a:rPr lang="en-US"/>
              <a:t> </a:t>
            </a:r>
            <a:endParaRPr lang="en-US" i="0" u="none" baseline="0">
              <a:cs typeface="Calibri"/>
            </a:endParaRPr>
          </a:p>
          <a:p>
            <a:pPr marL="171450" indent="-171450">
              <a:buFont typeface="Arial" panose="020B0604020202020204" pitchFamily="34" charset="0"/>
              <a:buChar char="•"/>
            </a:pPr>
            <a:r>
              <a:rPr lang="en-US" i="0" u="none" baseline="0"/>
              <a:t>Enjoy watching them learn. Cooking allows kids to experiment, question new things, understand a sequence of events, and begin to build basic concepts. It can also promote motor skills development and development of self-esteem and industriousness.</a:t>
            </a:r>
            <a:r>
              <a:rPr lang="en-US"/>
              <a:t> </a:t>
            </a:r>
            <a:endParaRPr lang="en-US" i="0" u="none" baseline="0">
              <a:cs typeface="Calibri"/>
            </a:endParaRPr>
          </a:p>
          <a:p>
            <a:endParaRPr lang="en-US" b="1"/>
          </a:p>
        </p:txBody>
      </p:sp>
      <p:sp>
        <p:nvSpPr>
          <p:cNvPr id="4" name="Slide Number Placeholder 3"/>
          <p:cNvSpPr>
            <a:spLocks noGrp="1"/>
          </p:cNvSpPr>
          <p:nvPr>
            <p:ph type="sldNum" sz="quarter" idx="10"/>
          </p:nvPr>
        </p:nvSpPr>
        <p:spPr/>
        <p:txBody>
          <a:bodyPr/>
          <a:lstStyle/>
          <a:p>
            <a:fld id="{4C6709D6-93C5-D64F-9800-896F699C4456}" type="slidenum">
              <a:rPr lang="en-US" smtClean="0"/>
              <a:t>19</a:t>
            </a:fld>
            <a:endParaRPr lang="en-US"/>
          </a:p>
        </p:txBody>
      </p:sp>
    </p:spTree>
    <p:extLst>
      <p:ext uri="{BB962C8B-B14F-4D97-AF65-F5344CB8AC3E}">
        <p14:creationId xmlns:p14="http://schemas.microsoft.com/office/powerpoint/2010/main" val="3031139116"/>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a:cs typeface="Calibri"/>
              </a:rPr>
              <a:t>Activities are also a great way to teach children about food. Food related activities can be a non-threatening way for kids to explore new foods. With this kind of exposure, kids may be more willing to try new foods at meal time too. </a:t>
            </a:r>
            <a:endParaRPr lang="en-US" b="1">
              <a:cs typeface="Calibri"/>
            </a:endParaRPr>
          </a:p>
          <a:p>
            <a:pPr>
              <a:defRPr/>
            </a:pPr>
            <a:endParaRPr lang="en-US">
              <a:cs typeface="Calibri"/>
            </a:endParaRPr>
          </a:p>
          <a:p>
            <a:pPr>
              <a:defRPr/>
            </a:pPr>
            <a:r>
              <a:rPr lang="en-US">
                <a:cs typeface="Calibri"/>
              </a:rPr>
              <a:t>Cooking Matters offers a free downloadable toolkit on our website called Exploring Foods Together. This toolkit contains dozens of food related activities like this one. </a:t>
            </a:r>
          </a:p>
          <a:p>
            <a:pPr>
              <a:defRPr/>
            </a:pPr>
            <a:endParaRPr lang="en-US">
              <a:cs typeface="Calibri"/>
            </a:endParaRPr>
          </a:p>
          <a:p>
            <a:pPr>
              <a:defRPr/>
            </a:pPr>
            <a:r>
              <a:rPr lang="en-US">
                <a:cs typeface="Calibri"/>
              </a:rPr>
              <a:t>For the Fruit and Vegetable Mystery Bag:</a:t>
            </a:r>
          </a:p>
          <a:p>
            <a:pPr marL="171450" indent="-171450">
              <a:buFont typeface="Arial"/>
              <a:buChar char="•"/>
              <a:defRPr/>
            </a:pPr>
            <a:r>
              <a:rPr lang="en-US">
                <a:cs typeface="Calibri"/>
              </a:rPr>
              <a:t>Place one fruit or vegetable inside a brown paper bag. </a:t>
            </a:r>
          </a:p>
          <a:p>
            <a:pPr marL="171450" indent="-171450">
              <a:buFont typeface="Arial"/>
              <a:buChar char="•"/>
              <a:defRPr/>
            </a:pPr>
            <a:r>
              <a:rPr lang="en-US">
                <a:cs typeface="Calibri"/>
              </a:rPr>
              <a:t>Allow children to place their hand into the bag and describe what they feel. </a:t>
            </a:r>
          </a:p>
          <a:p>
            <a:pPr marL="171450" indent="-171450">
              <a:buFont typeface="Arial"/>
              <a:buChar char="•"/>
              <a:defRPr/>
            </a:pPr>
            <a:r>
              <a:rPr lang="en-US">
                <a:cs typeface="Calibri"/>
              </a:rPr>
              <a:t>You can ask questions such as, "Is it hard or soft? Is it round like a ball?" </a:t>
            </a:r>
          </a:p>
          <a:p>
            <a:pPr marL="171450" indent="-171450">
              <a:buFont typeface="Arial"/>
              <a:buChar char="•"/>
              <a:defRPr/>
            </a:pPr>
            <a:r>
              <a:rPr lang="en-US">
                <a:cs typeface="Calibri"/>
              </a:rPr>
              <a:t>Make guesses as to what it might be. </a:t>
            </a:r>
          </a:p>
          <a:p>
            <a:pPr marL="171450" indent="-171450">
              <a:buFont typeface="Arial"/>
              <a:buChar char="•"/>
              <a:defRPr/>
            </a:pPr>
            <a:r>
              <a:rPr lang="en-US">
                <a:cs typeface="Calibri"/>
              </a:rPr>
              <a:t>Once the fruit or vegetable has been exposed, talk about the food and ask the child questions, such as "Have you eaten this before? What does it taste like? Or, what do you think it would taste like?</a:t>
            </a:r>
          </a:p>
        </p:txBody>
      </p:sp>
      <p:sp>
        <p:nvSpPr>
          <p:cNvPr id="4" name="Slide Number Placeholder 3"/>
          <p:cNvSpPr>
            <a:spLocks noGrp="1"/>
          </p:cNvSpPr>
          <p:nvPr>
            <p:ph type="sldNum" sz="quarter" idx="10"/>
          </p:nvPr>
        </p:nvSpPr>
        <p:spPr/>
        <p:txBody>
          <a:bodyPr/>
          <a:lstStyle/>
          <a:p>
            <a:fld id="{4C6709D6-93C5-D64F-9800-896F699C4456}" type="slidenum">
              <a:rPr lang="en-US" smtClean="0"/>
              <a:t>20</a:t>
            </a:fld>
            <a:endParaRPr lang="en-US"/>
          </a:p>
        </p:txBody>
      </p:sp>
    </p:spTree>
    <p:extLst>
      <p:ext uri="{BB962C8B-B14F-4D97-AF65-F5344CB8AC3E}">
        <p14:creationId xmlns:p14="http://schemas.microsoft.com/office/powerpoint/2010/main" val="50391538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u="none" baseline="0"/>
              <a:t>Share</a:t>
            </a:r>
            <a:r>
              <a:rPr lang="en-US" b="0" u="none" baseline="0"/>
              <a:t>: Assigning age-appropriate tasks allows everyone to get involved safely.</a:t>
            </a:r>
            <a:endParaRPr lang="en-US" b="0" u="none" baseline="0">
              <a:cs typeface="Calibri"/>
            </a:endParaRPr>
          </a:p>
          <a:p>
            <a:endParaRPr lang="en-US" b="0" u="none" baseline="0"/>
          </a:p>
          <a:p>
            <a:r>
              <a:rPr lang="en-US" b="1" u="none" baseline="0"/>
              <a:t>Ask:</a:t>
            </a:r>
            <a:r>
              <a:rPr lang="en-US"/>
              <a:t> </a:t>
            </a:r>
            <a:r>
              <a:rPr lang="en-US" b="1"/>
              <a:t> </a:t>
            </a:r>
            <a:r>
              <a:rPr lang="en-US" b="0" i="0" u="none" baseline="0"/>
              <a:t>Which tasks would you feel comfortable assigning to children? What other kitchen tasks would you add to this list?</a:t>
            </a:r>
            <a:endParaRPr lang="en-US" b="0" i="0" u="none" baseline="0">
              <a:cs typeface="Calibri"/>
            </a:endParaRPr>
          </a:p>
          <a:p>
            <a:r>
              <a:rPr lang="en-US" b="1" i="0" u="none" baseline="0"/>
              <a:t>Share: </a:t>
            </a:r>
            <a:r>
              <a:rPr lang="en-US" b="0" i="0" u="none" baseline="0"/>
              <a:t>The tasks listed can be used as a guide, but consider the developmental level of each child when assigning tasks/roles and supervise children closely (and provide scaffolding) to the extent needed.</a:t>
            </a:r>
            <a:r>
              <a:rPr lang="en-US"/>
              <a:t> </a:t>
            </a:r>
            <a:r>
              <a:rPr lang="en-US" b="1"/>
              <a:t>Page 38 Cooking with Kids </a:t>
            </a:r>
            <a:r>
              <a:rPr lang="en-US"/>
              <a:t>is a handout in your packet you'll receive which lists more examples of ways to get kids involved</a:t>
            </a:r>
            <a:r>
              <a:rPr lang="en-US" b="1"/>
              <a:t>.</a:t>
            </a:r>
            <a:endParaRPr lang="en-US" i="0" u="sng"/>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21</a:t>
            </a:fld>
            <a:endParaRPr lang="en-US"/>
          </a:p>
        </p:txBody>
      </p:sp>
    </p:spTree>
    <p:extLst>
      <p:ext uri="{BB962C8B-B14F-4D97-AF65-F5344CB8AC3E}">
        <p14:creationId xmlns:p14="http://schemas.microsoft.com/office/powerpoint/2010/main" val="3354945945"/>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cs typeface="Calibri"/>
              </a:rPr>
              <a:t>Examples of different types of cooking projects;</a:t>
            </a:r>
            <a:endParaRPr lang="en-US" b="1" dirty="0"/>
          </a:p>
          <a:p>
            <a:r>
              <a:rPr lang="en-US" b="1" dirty="0"/>
              <a:t>Basic</a:t>
            </a:r>
            <a:r>
              <a:rPr lang="en-US" dirty="0"/>
              <a:t>, no cook might include each child assembling their own kabob or arranging the beans on their plate to make a face</a:t>
            </a:r>
            <a:endParaRPr lang="en-US" dirty="0">
              <a:cs typeface="Calibri"/>
            </a:endParaRPr>
          </a:p>
          <a:p>
            <a:r>
              <a:rPr lang="en-US" b="1" dirty="0"/>
              <a:t>Intermediate</a:t>
            </a:r>
            <a:r>
              <a:rPr lang="en-US" dirty="0"/>
              <a:t> or individual portion cooking might be each child gets to add toppings to their own mini pizza at their seats.</a:t>
            </a:r>
            <a:endParaRPr lang="en-US" dirty="0">
              <a:cs typeface="Calibri"/>
            </a:endParaRPr>
          </a:p>
          <a:p>
            <a:r>
              <a:rPr lang="en-US" b="1" dirty="0"/>
              <a:t>Advanced </a:t>
            </a:r>
            <a:r>
              <a:rPr lang="en-US" dirty="0"/>
              <a:t>would be a planned cooking or baking project where everyone gets a turn or a job (making muffins, veggie soup, etc.)</a:t>
            </a:r>
            <a:endParaRPr lang="en-US" dirty="0">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22</a:t>
            </a:fld>
            <a:endParaRPr lang="en-US"/>
          </a:p>
        </p:txBody>
      </p:sp>
    </p:spTree>
    <p:extLst>
      <p:ext uri="{BB962C8B-B14F-4D97-AF65-F5344CB8AC3E}">
        <p14:creationId xmlns:p14="http://schemas.microsoft.com/office/powerpoint/2010/main" val="175820801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i="0" dirty="0"/>
              <a:t>Share</a:t>
            </a:r>
            <a:r>
              <a:rPr lang="en-US" i="0" dirty="0"/>
              <a:t>: Involving</a:t>
            </a:r>
            <a:r>
              <a:rPr lang="en-US" i="0" baseline="0" dirty="0"/>
              <a:t> children in other food-related activities – such as planning meals, food shopping, and growing and picking foods - can also increase food acceptance, support a positive relationship with food, and provide valuable learning opportunities.</a:t>
            </a:r>
            <a:endParaRPr lang="en-US" i="0" baseline="0" dirty="0">
              <a:cs typeface="Calibri"/>
            </a:endParaRPr>
          </a:p>
          <a:p>
            <a:endParaRPr lang="en-US" i="0" baseline="0" dirty="0"/>
          </a:p>
          <a:p>
            <a:r>
              <a:rPr lang="en-US" b="1" i="0" baseline="0" dirty="0"/>
              <a:t>Ask:</a:t>
            </a:r>
            <a:r>
              <a:rPr lang="en-US" i="0" baseline="0" dirty="0"/>
              <a:t> Do you currently engage in any of these activities (on the slide) in your classroom? Can you picture yourself trying any of these? Other ideas? What benefits do you see from them?</a:t>
            </a:r>
            <a:endParaRPr lang="en-US" i="0" baseline="0" dirty="0">
              <a:cs typeface="Calibri"/>
            </a:endParaRPr>
          </a:p>
          <a:p>
            <a:endParaRPr lang="en-US" i="0" baseline="0" dirty="0"/>
          </a:p>
          <a:p>
            <a:endParaRPr lang="en-US" i="0" baseline="0" dirty="0">
              <a:cs typeface="Calibri"/>
            </a:endParaRPr>
          </a:p>
          <a:p>
            <a:endParaRPr lang="en-US" i="0" baseline="0" dirty="0"/>
          </a:p>
        </p:txBody>
      </p:sp>
      <p:sp>
        <p:nvSpPr>
          <p:cNvPr id="4" name="Slide Number Placeholder 3"/>
          <p:cNvSpPr>
            <a:spLocks noGrp="1"/>
          </p:cNvSpPr>
          <p:nvPr>
            <p:ph type="sldNum" sz="quarter" idx="10"/>
          </p:nvPr>
        </p:nvSpPr>
        <p:spPr/>
        <p:txBody>
          <a:bodyPr/>
          <a:lstStyle/>
          <a:p>
            <a:fld id="{4C6709D6-93C5-D64F-9800-896F699C4456}" type="slidenum">
              <a:rPr lang="en-US" smtClean="0"/>
              <a:t>23</a:t>
            </a:fld>
            <a:endParaRPr lang="en-US"/>
          </a:p>
        </p:txBody>
      </p:sp>
    </p:spTree>
    <p:extLst>
      <p:ext uri="{BB962C8B-B14F-4D97-AF65-F5344CB8AC3E}">
        <p14:creationId xmlns:p14="http://schemas.microsoft.com/office/powerpoint/2010/main" val="3544714777"/>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b="1" dirty="0"/>
              <a:t>Share:</a:t>
            </a:r>
            <a:r>
              <a:rPr lang="en-US" dirty="0"/>
              <a:t> Sampling small bites of unfamiliar foods is a non-threatening way for children to broaden their taste horizons.</a:t>
            </a:r>
            <a:endParaRPr lang="en-US" dirty="0">
              <a:cs typeface="Calibri" panose="020F0502020204030204"/>
            </a:endParaRPr>
          </a:p>
          <a:p>
            <a:pPr>
              <a:defRPr/>
            </a:pPr>
            <a:r>
              <a:rPr lang="en-US" dirty="0">
                <a:cs typeface="Calibri" panose="020F0502020204030204"/>
              </a:rPr>
              <a:t>Another idea is trying a variety of different dips so children can experiment trying dipping various vegetables in dips (yogurt is a great healthy base to start with)</a:t>
            </a:r>
          </a:p>
          <a:p>
            <a:pPr>
              <a:defRPr/>
            </a:pPr>
            <a:endParaRPr lang="en-US" dirty="0">
              <a:cs typeface="Calibri" panose="020F0502020204030204"/>
            </a:endParaRPr>
          </a:p>
          <a:p>
            <a:pPr>
              <a:defRPr/>
            </a:pPr>
            <a:r>
              <a:rPr lang="en-US" b="1" dirty="0"/>
              <a:t>Ask: </a:t>
            </a:r>
            <a:r>
              <a:rPr lang="en-US" dirty="0"/>
              <a:t>How many of you have already done taste testing with children in your programs? What foods did you use? </a:t>
            </a:r>
            <a:endParaRPr lang="en-US" dirty="0">
              <a:cs typeface="Calibri"/>
            </a:endParaRPr>
          </a:p>
          <a:p>
            <a:pPr marL="171450" indent="-171450">
              <a:buFont typeface="Arial,Sans-Serif"/>
              <a:buChar char="•"/>
              <a:defRPr/>
            </a:pPr>
            <a:r>
              <a:rPr lang="en-US" dirty="0"/>
              <a:t>What tips and tricks do you have?</a:t>
            </a:r>
            <a:endParaRPr lang="en-US" dirty="0">
              <a:cs typeface="Calibri"/>
            </a:endParaRPr>
          </a:p>
          <a:p>
            <a:pPr marL="171450" indent="-171450">
              <a:buFont typeface="Arial,Sans-Serif"/>
              <a:buChar char="•"/>
              <a:defRPr/>
            </a:pPr>
            <a:r>
              <a:rPr lang="en-US" dirty="0"/>
              <a:t>What did you notice about how children approached novel foods in a taste test versus during mealtimes?</a:t>
            </a:r>
            <a:endParaRPr lang="en-US" dirty="0">
              <a:cs typeface="Calibri"/>
            </a:endParaRPr>
          </a:p>
          <a:p>
            <a:pPr marL="171450" indent="-171450">
              <a:buFont typeface="Arial,Sans-Serif"/>
              <a:buChar char="•"/>
              <a:defRPr/>
            </a:pPr>
            <a:r>
              <a:rPr lang="en-US" dirty="0"/>
              <a:t>If you haven’t done taste testing, is that something you can envision doing? What would that look like?</a:t>
            </a:r>
          </a:p>
          <a:p>
            <a:pPr marL="171450" indent="-171450">
              <a:buFont typeface="Arial,Sans-Serif"/>
              <a:buChar char="•"/>
              <a:defRPr/>
            </a:pPr>
            <a:endParaRPr lang="en-US" dirty="0" smtClean="0">
              <a:cs typeface="Calibri" panose="020F0502020204030204"/>
            </a:endParaRPr>
          </a:p>
          <a:p>
            <a:pPr marL="0" indent="0">
              <a:buFont typeface="Arial,Sans-Serif"/>
              <a:buNone/>
              <a:defRPr/>
            </a:pPr>
            <a:r>
              <a:rPr lang="en-US" b="1" dirty="0" smtClean="0">
                <a:cs typeface="Calibri" panose="020F0502020204030204"/>
              </a:rPr>
              <a:t>Share</a:t>
            </a:r>
            <a:r>
              <a:rPr lang="en-US" dirty="0" smtClean="0">
                <a:cs typeface="Calibri" panose="020F0502020204030204"/>
              </a:rPr>
              <a:t>: fresh frozen canned taste</a:t>
            </a:r>
            <a:r>
              <a:rPr lang="en-US" baseline="0" dirty="0" smtClean="0">
                <a:cs typeface="Calibri" panose="020F0502020204030204"/>
              </a:rPr>
              <a:t> test</a:t>
            </a:r>
            <a:endParaRPr lang="en-US" dirty="0">
              <a:cs typeface="Calibri" panose="020F0502020204030204"/>
            </a:endParaRPr>
          </a:p>
          <a:p>
            <a:pPr>
              <a:defRPr/>
            </a:pPr>
            <a:r>
              <a:rPr lang="en-US" b="1" dirty="0"/>
              <a:t>Share: The Taste Test Success </a:t>
            </a:r>
            <a:r>
              <a:rPr lang="en-US" dirty="0"/>
              <a:t>handout is included in the Meal Appeal Handout packet.</a:t>
            </a:r>
            <a:endParaRPr lang="en-US" dirty="0">
              <a:cs typeface="Calibri"/>
            </a:endParaRPr>
          </a:p>
          <a:p>
            <a:pPr>
              <a:defRPr/>
            </a:pPr>
            <a:endParaRPr lang="en-US" dirty="0">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24</a:t>
            </a:fld>
            <a:endParaRPr lang="en-US"/>
          </a:p>
        </p:txBody>
      </p:sp>
    </p:spTree>
    <p:extLst>
      <p:ext uri="{BB962C8B-B14F-4D97-AF65-F5344CB8AC3E}">
        <p14:creationId xmlns:p14="http://schemas.microsoft.com/office/powerpoint/2010/main" val="3214660579"/>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1" dirty="0">
              <a:cs typeface="Calibri"/>
            </a:endParaRPr>
          </a:p>
        </p:txBody>
      </p:sp>
      <p:sp>
        <p:nvSpPr>
          <p:cNvPr id="4" name="Slide Number Placeholder 3"/>
          <p:cNvSpPr>
            <a:spLocks noGrp="1"/>
          </p:cNvSpPr>
          <p:nvPr>
            <p:ph type="sldNum" sz="quarter" idx="10"/>
          </p:nvPr>
        </p:nvSpPr>
        <p:spPr/>
        <p:txBody>
          <a:bodyPr/>
          <a:lstStyle/>
          <a:p>
            <a:fld id="{02DE4C5A-AFA1-4934-9C92-024218511DDE}" type="slidenum">
              <a:rPr lang="en-US" smtClean="0"/>
              <a:t>25</a:t>
            </a:fld>
            <a:endParaRPr lang="en-US"/>
          </a:p>
        </p:txBody>
      </p:sp>
    </p:spTree>
    <p:extLst>
      <p:ext uri="{BB962C8B-B14F-4D97-AF65-F5344CB8AC3E}">
        <p14:creationId xmlns:p14="http://schemas.microsoft.com/office/powerpoint/2010/main" val="3665374159"/>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baseline="0"/>
              <a:t>Share: </a:t>
            </a:r>
            <a:r>
              <a:rPr lang="en-US"/>
              <a:t>From their </a:t>
            </a:r>
            <a:r>
              <a:rPr lang="en-US" b="1"/>
              <a:t>Goal Setting Form</a:t>
            </a:r>
            <a:r>
              <a:rPr lang="en-US"/>
              <a:t> in their handout packet</a:t>
            </a:r>
            <a:r>
              <a:rPr lang="en-US" b="1"/>
              <a:t>, </a:t>
            </a:r>
            <a:r>
              <a:rPr lang="en-US"/>
              <a:t>challenge</a:t>
            </a:r>
            <a:r>
              <a:rPr lang="en-US" b="0" baseline="0"/>
              <a:t> participants to fill it out and do one or both of the following:</a:t>
            </a:r>
            <a:endParaRPr lang="en-US" b="0" baseline="0">
              <a:cs typeface="Calibri"/>
            </a:endParaRPr>
          </a:p>
          <a:p>
            <a:pPr marL="171450" indent="-171450">
              <a:buFont typeface="Arial" panose="020B0604020202020204" pitchFamily="34" charset="0"/>
              <a:buChar char="•"/>
            </a:pPr>
            <a:r>
              <a:rPr lang="en-US" b="0" baseline="0"/>
              <a:t>Introduce a healthy food they normally do not serve</a:t>
            </a:r>
            <a:endParaRPr lang="en-US" b="0" baseline="0">
              <a:cs typeface="Calibri"/>
            </a:endParaRPr>
          </a:p>
          <a:p>
            <a:pPr marL="171450" indent="-171450">
              <a:buFont typeface="Arial" panose="020B0604020202020204" pitchFamily="34" charset="0"/>
              <a:buChar char="•"/>
            </a:pPr>
            <a:r>
              <a:rPr lang="en-US" b="0" baseline="0"/>
              <a:t>Plan and prepare a meal or snack using children’s input on the menu and/or their help in the kitchen</a:t>
            </a:r>
            <a:endParaRPr lang="en-US" b="0" baseline="0">
              <a:cs typeface="Calibri"/>
            </a:endParaRPr>
          </a:p>
          <a:p>
            <a:endParaRPr lang="en-US" b="0" baseline="0">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26</a:t>
            </a:fld>
            <a:endParaRPr lang="en-US"/>
          </a:p>
        </p:txBody>
      </p:sp>
    </p:spTree>
    <p:extLst>
      <p:ext uri="{BB962C8B-B14F-4D97-AF65-F5344CB8AC3E}">
        <p14:creationId xmlns:p14="http://schemas.microsoft.com/office/powerpoint/2010/main" val="3651728538"/>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Cooking Matters YouTube video channel;</a:t>
            </a:r>
            <a:endParaRPr lang="en-US" b="1"/>
          </a:p>
          <a:p>
            <a:r>
              <a:rPr lang="en-US">
                <a:hlinkClick r:id="rId3"/>
              </a:rPr>
              <a:t>https://www.youtube.com/channel/UC4Q2dNW_z5sGPXlNrnVGCWA/videos</a:t>
            </a:r>
            <a:r>
              <a:rPr lang="en-US"/>
              <a:t> </a:t>
            </a:r>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27</a:t>
            </a:fld>
            <a:endParaRPr lang="en-US"/>
          </a:p>
        </p:txBody>
      </p:sp>
    </p:spTree>
    <p:extLst>
      <p:ext uri="{BB962C8B-B14F-4D97-AF65-F5344CB8AC3E}">
        <p14:creationId xmlns:p14="http://schemas.microsoft.com/office/powerpoint/2010/main" val="3825320550"/>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Share: </a:t>
            </a:r>
            <a:r>
              <a:rPr lang="en-US" dirty="0"/>
              <a:t>In order to be</a:t>
            </a:r>
            <a:r>
              <a:rPr lang="en-US" baseline="0" dirty="0"/>
              <a:t> able to continue to offer these trainings for free to child care providers, we need to be able to provide some information to our </a:t>
            </a:r>
            <a:r>
              <a:rPr lang="en-US" baseline="0" dirty="0" smtClean="0"/>
              <a:t>funders</a:t>
            </a:r>
            <a:r>
              <a:rPr lang="en-US" baseline="0" dirty="0"/>
              <a:t>. Please use the link provided in the chat to fill out this survey within 30 minutes of the end of this session.</a:t>
            </a:r>
            <a:r>
              <a:rPr lang="en-US" dirty="0"/>
              <a:t> </a:t>
            </a:r>
            <a:endParaRPr lang="en-US" dirty="0">
              <a:cs typeface="Calibri"/>
            </a:endParaRPr>
          </a:p>
          <a:p>
            <a:endParaRPr lang="en-US" baseline="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baseline="0" dirty="0"/>
              <a:t>You will need the program code to fill this out properly. Please also note that this survey was created for SNAP-eligible participants enrolled in our families and parents courses—but please answer these questions from the perspective of a child care provider and answer regarding what you will practice at your place of work.</a:t>
            </a:r>
            <a:r>
              <a:rPr lang="en-US" dirty="0"/>
              <a:t> </a:t>
            </a:r>
            <a:endParaRPr lang="en-US" baseline="0" dirty="0">
              <a:cs typeface="Calibri"/>
            </a:endParaRPr>
          </a:p>
          <a:p>
            <a:endParaRPr lang="en-US" baseline="0" dirty="0"/>
          </a:p>
          <a:p>
            <a:r>
              <a:rPr lang="en-US" baseline="0" dirty="0"/>
              <a:t>Once we receive the survey, we will send you the certificate with 2 </a:t>
            </a:r>
            <a:r>
              <a:rPr lang="en-US" baseline="0" dirty="0" smtClean="0"/>
              <a:t>contact hours.</a:t>
            </a:r>
            <a:endParaRPr lang="en-US" baseline="0" dirty="0">
              <a:cs typeface="Calibri"/>
            </a:endParaRPr>
          </a:p>
          <a:p>
            <a:endParaRPr lang="en-US" baseline="0" dirty="0"/>
          </a:p>
          <a:p>
            <a:r>
              <a:rPr lang="en-US" baseline="0" dirty="0"/>
              <a:t>Thank you so much for joining us today!</a:t>
            </a:r>
            <a:endParaRPr lang="en-US" baseline="0" dirty="0">
              <a:cs typeface="Calibri"/>
            </a:endParaRPr>
          </a:p>
          <a:p>
            <a:endParaRPr lang="en-US" b="1" dirty="0"/>
          </a:p>
          <a:p>
            <a:r>
              <a:rPr lang="en-US" sz="1200" b="1" kern="1200" dirty="0">
                <a:solidFill>
                  <a:schemeClr val="tx1"/>
                </a:solidFill>
                <a:effectLst/>
                <a:latin typeface="+mn-lt"/>
                <a:ea typeface="+mn-ea"/>
                <a:cs typeface="+mn-cs"/>
              </a:rPr>
              <a:t>Text for chat:</a:t>
            </a:r>
            <a:endParaRPr lang="en-US" sz="1200" b="1" kern="1200" dirty="0">
              <a:solidFill>
                <a:schemeClr val="tx1"/>
              </a:solidFill>
              <a:effectLst/>
              <a:latin typeface="+mn-lt"/>
              <a:cs typeface="Calibri"/>
            </a:endParaRPr>
          </a:p>
          <a:p>
            <a:r>
              <a:rPr lang="en-US" sz="1200" kern="1200" dirty="0">
                <a:solidFill>
                  <a:schemeClr val="tx1"/>
                </a:solidFill>
                <a:effectLst/>
                <a:latin typeface="+mn-lt"/>
                <a:ea typeface="+mn-ea"/>
                <a:cs typeface="+mn-cs"/>
              </a:rPr>
              <a:t> </a:t>
            </a:r>
            <a:endParaRPr lang="en-US" sz="1200" kern="1200" dirty="0">
              <a:solidFill>
                <a:schemeClr val="tx1"/>
              </a:solidFill>
              <a:effectLst/>
              <a:latin typeface="+mn-lt"/>
              <a:cs typeface="Calibri"/>
            </a:endParaRPr>
          </a:p>
          <a:p>
            <a:r>
              <a:rPr lang="en-US" sz="1200" kern="1200" dirty="0">
                <a:solidFill>
                  <a:schemeClr val="tx1"/>
                </a:solidFill>
                <a:effectLst/>
                <a:latin typeface="+mn-lt"/>
                <a:ea typeface="+mn-ea"/>
                <a:cs typeface="+mn-cs"/>
              </a:rPr>
              <a:t>Please copy and paste this link into your browser and complete the survey within 30 minutes of this webinar.</a:t>
            </a:r>
            <a:r>
              <a:rPr lang="en-US" dirty="0"/>
              <a:t> </a:t>
            </a:r>
            <a:endParaRPr lang="en-US" sz="1200" kern="1200" dirty="0">
              <a:solidFill>
                <a:schemeClr val="tx1"/>
              </a:solidFill>
              <a:effectLst/>
              <a:latin typeface="+mn-lt"/>
              <a:cs typeface="Calibri"/>
            </a:endParaRPr>
          </a:p>
          <a:p>
            <a:r>
              <a:rPr lang="en-US" sz="1200" kern="1200" dirty="0">
                <a:solidFill>
                  <a:schemeClr val="tx1"/>
                </a:solidFill>
                <a:effectLst/>
                <a:latin typeface="+mn-lt"/>
                <a:ea typeface="+mn-ea"/>
                <a:cs typeface="+mn-cs"/>
              </a:rPr>
              <a:t>Survey</a:t>
            </a:r>
            <a:r>
              <a:rPr lang="en-US" sz="1200" u="none" kern="1200" dirty="0">
                <a:solidFill>
                  <a:schemeClr val="tx1"/>
                </a:solidFill>
                <a:effectLst/>
                <a:latin typeface="+mn-lt"/>
                <a:ea typeface="+mn-ea"/>
                <a:cs typeface="+mn-cs"/>
              </a:rPr>
              <a:t>: </a:t>
            </a:r>
            <a:r>
              <a:rPr lang="en-US" sz="1200" u="sng" kern="1200" dirty="0">
                <a:solidFill>
                  <a:schemeClr val="tx1"/>
                </a:solidFill>
                <a:effectLst/>
                <a:latin typeface="+mn-lt"/>
                <a:ea typeface="+mn-ea"/>
                <a:cs typeface="+mn-cs"/>
                <a:hlinkClick r:id="rId3"/>
              </a:rPr>
              <a:t>https://shareourstrength.az1.qualtrics.com/jfe/form/SV_bKrHXjTwPhQWMkZ</a:t>
            </a:r>
            <a:endParaRPr lang="en-US" sz="1200" kern="1200" dirty="0">
              <a:solidFill>
                <a:schemeClr val="tx1"/>
              </a:solidFill>
              <a:effectLst/>
              <a:latin typeface="+mn-lt"/>
              <a:ea typeface="+mn-ea"/>
              <a:cs typeface="+mn-cs"/>
            </a:endParaRPr>
          </a:p>
          <a:p>
            <a:r>
              <a:rPr lang="en-US" sz="1200" u="none" strike="noStrike" kern="1200" dirty="0">
                <a:solidFill>
                  <a:schemeClr val="tx1"/>
                </a:solidFill>
                <a:effectLst/>
                <a:latin typeface="+mn-lt"/>
                <a:ea typeface="+mn-ea"/>
                <a:cs typeface="+mn-cs"/>
              </a:rPr>
              <a:t> </a:t>
            </a:r>
            <a:endParaRPr lang="en-US" sz="1200" kern="1200" dirty="0">
              <a:solidFill>
                <a:schemeClr val="tx1"/>
              </a:solidFill>
              <a:effectLst/>
              <a:latin typeface="+mn-lt"/>
              <a:cs typeface="Calibri"/>
            </a:endParaRPr>
          </a:p>
          <a:p>
            <a:r>
              <a:rPr lang="en-US" sz="1200" kern="1200" dirty="0">
                <a:solidFill>
                  <a:schemeClr val="tx1"/>
                </a:solidFill>
                <a:effectLst/>
                <a:latin typeface="+mn-lt"/>
                <a:ea typeface="+mn-ea"/>
                <a:cs typeface="+mn-cs"/>
              </a:rPr>
              <a:t>Program code: </a:t>
            </a:r>
            <a:r>
              <a:rPr lang="en-US" dirty="0" smtClean="0"/>
              <a:t>EXXXXXX</a:t>
            </a:r>
            <a:endParaRPr lang="en-US" sz="1200" kern="1200" dirty="0">
              <a:solidFill>
                <a:schemeClr val="tx1"/>
              </a:solidFill>
              <a:effectLst/>
              <a:latin typeface="+mn-lt"/>
              <a:cs typeface="Calibri"/>
            </a:endParaRPr>
          </a:p>
          <a:p>
            <a:endParaRPr lang="en-US" dirty="0"/>
          </a:p>
          <a:p>
            <a:r>
              <a:rPr lang="en-US" sz="1200" kern="1200" dirty="0">
                <a:solidFill>
                  <a:schemeClr val="tx1"/>
                </a:solidFill>
                <a:effectLst/>
                <a:latin typeface="+mn-lt"/>
                <a:ea typeface="+mn-ea"/>
                <a:cs typeface="+mn-cs"/>
              </a:rPr>
              <a:t> </a:t>
            </a:r>
            <a:endParaRPr lang="en-US" sz="1200" kern="1200" dirty="0">
              <a:solidFill>
                <a:schemeClr val="tx1"/>
              </a:solidFill>
              <a:effectLst/>
              <a:latin typeface="+mn-lt"/>
              <a:cs typeface="Calibri"/>
            </a:endParaRPr>
          </a:p>
          <a:p>
            <a:endParaRPr lang="en-US" sz="12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28</a:t>
            </a:fld>
            <a:endParaRPr lang="en-US"/>
          </a:p>
        </p:txBody>
      </p:sp>
    </p:spTree>
    <p:extLst>
      <p:ext uri="{BB962C8B-B14F-4D97-AF65-F5344CB8AC3E}">
        <p14:creationId xmlns:p14="http://schemas.microsoft.com/office/powerpoint/2010/main" val="1914999017"/>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29</a:t>
            </a:fld>
            <a:endParaRPr lang="en-US"/>
          </a:p>
        </p:txBody>
      </p:sp>
    </p:spTree>
    <p:extLst>
      <p:ext uri="{BB962C8B-B14F-4D97-AF65-F5344CB8AC3E}">
        <p14:creationId xmlns:p14="http://schemas.microsoft.com/office/powerpoint/2010/main" val="151973542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AC07A903-3677-41A5-8E97-D3668A21E2CE}"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5CC0925-779C-4566-8D3D-F74D56E00B63}" type="slidenum">
              <a:rPr lang="en-US" smtClean="0"/>
              <a:t>‹#›</a:t>
            </a:fld>
            <a:endParaRPr lang="en-US"/>
          </a:p>
        </p:txBody>
      </p:sp>
    </p:spTree>
    <p:extLst>
      <p:ext uri="{BB962C8B-B14F-4D97-AF65-F5344CB8AC3E}">
        <p14:creationId xmlns:p14="http://schemas.microsoft.com/office/powerpoint/2010/main" val="357695265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AC07A903-3677-41A5-8E97-D3668A21E2CE}"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5CC0925-779C-4566-8D3D-F74D56E00B63}" type="slidenum">
              <a:rPr lang="en-US" smtClean="0"/>
              <a:t>‹#›</a:t>
            </a:fld>
            <a:endParaRPr lang="en-US"/>
          </a:p>
        </p:txBody>
      </p:sp>
    </p:spTree>
    <p:extLst>
      <p:ext uri="{BB962C8B-B14F-4D97-AF65-F5344CB8AC3E}">
        <p14:creationId xmlns:p14="http://schemas.microsoft.com/office/powerpoint/2010/main" val="324557868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AC07A903-3677-41A5-8E97-D3668A21E2CE}"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5CC0925-779C-4566-8D3D-F74D56E00B63}" type="slidenum">
              <a:rPr lang="en-US" smtClean="0"/>
              <a:t>‹#›</a:t>
            </a:fld>
            <a:endParaRPr lang="en-US"/>
          </a:p>
        </p:txBody>
      </p:sp>
    </p:spTree>
    <p:extLst>
      <p:ext uri="{BB962C8B-B14F-4D97-AF65-F5344CB8AC3E}">
        <p14:creationId xmlns:p14="http://schemas.microsoft.com/office/powerpoint/2010/main" val="75204330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AC07A903-3677-41A5-8E97-D3668A21E2CE}" type="datetimeFigureOut">
              <a:rPr lang="en-US" smtClean="0"/>
              <a:t>6/28/2021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5CC0925-779C-4566-8D3D-F74D56E00B63}" type="slidenum">
              <a:rPr lang="en-US" smtClean="0"/>
              <a:t>‹#›</a:t>
            </a:fld>
            <a:endParaRPr lang="en-US"/>
          </a:p>
        </p:txBody>
      </p:sp>
    </p:spTree>
    <p:extLst>
      <p:ext uri="{BB962C8B-B14F-4D97-AF65-F5344CB8AC3E}">
        <p14:creationId xmlns:p14="http://schemas.microsoft.com/office/powerpoint/2010/main" val="40674262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AC07A903-3677-41A5-8E97-D3668A21E2CE}" type="datetimeFigureOut">
              <a:rPr lang="en-US" smtClean="0"/>
              <a:t>6/28/2021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5CC0925-779C-4566-8D3D-F74D56E00B63}" type="slidenum">
              <a:rPr lang="en-US" smtClean="0"/>
              <a:t>‹#›</a:t>
            </a:fld>
            <a:endParaRPr lang="en-US"/>
          </a:p>
        </p:txBody>
      </p:sp>
    </p:spTree>
    <p:extLst>
      <p:ext uri="{BB962C8B-B14F-4D97-AF65-F5344CB8AC3E}">
        <p14:creationId xmlns:p14="http://schemas.microsoft.com/office/powerpoint/2010/main" val="82003565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AC07A903-3677-41A5-8E97-D3668A21E2CE}" type="datetimeFigureOut">
              <a:rPr lang="en-US" smtClean="0"/>
              <a:t>6/28/2021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5CC0925-779C-4566-8D3D-F74D56E00B63}" type="slidenum">
              <a:rPr lang="en-US" smtClean="0"/>
              <a:t>‹#›</a:t>
            </a:fld>
            <a:endParaRPr lang="en-US"/>
          </a:p>
        </p:txBody>
      </p:sp>
    </p:spTree>
    <p:extLst>
      <p:ext uri="{BB962C8B-B14F-4D97-AF65-F5344CB8AC3E}">
        <p14:creationId xmlns:p14="http://schemas.microsoft.com/office/powerpoint/2010/main" val="27122935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AC07A903-3677-41A5-8E97-D3668A21E2CE}" type="datetimeFigureOut">
              <a:rPr lang="en-US" smtClean="0"/>
              <a:t>6/28/2021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5CC0925-779C-4566-8D3D-F74D56E00B63}" type="slidenum">
              <a:rPr lang="en-US" smtClean="0"/>
              <a:t>‹#›</a:t>
            </a:fld>
            <a:endParaRPr lang="en-US"/>
          </a:p>
        </p:txBody>
      </p:sp>
    </p:spTree>
    <p:extLst>
      <p:ext uri="{BB962C8B-B14F-4D97-AF65-F5344CB8AC3E}">
        <p14:creationId xmlns:p14="http://schemas.microsoft.com/office/powerpoint/2010/main" val="418374180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AC07A903-3677-41A5-8E97-D3668A21E2CE}" type="datetimeFigureOut">
              <a:rPr lang="en-US" smtClean="0"/>
              <a:t>6/28/2021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5CC0925-779C-4566-8D3D-F74D56E00B63}" type="slidenum">
              <a:rPr lang="en-US" smtClean="0"/>
              <a:t>‹#›</a:t>
            </a:fld>
            <a:endParaRPr lang="en-US"/>
          </a:p>
        </p:txBody>
      </p:sp>
    </p:spTree>
    <p:extLst>
      <p:ext uri="{BB962C8B-B14F-4D97-AF65-F5344CB8AC3E}">
        <p14:creationId xmlns:p14="http://schemas.microsoft.com/office/powerpoint/2010/main" val="163649042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AC07A903-3677-41A5-8E97-D3668A21E2CE}" type="datetimeFigureOut">
              <a:rPr lang="en-US" smtClean="0"/>
              <a:t>6/28/2021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5CC0925-779C-4566-8D3D-F74D56E00B63}" type="slidenum">
              <a:rPr lang="en-US" smtClean="0"/>
              <a:t>‹#›</a:t>
            </a:fld>
            <a:endParaRPr lang="en-US"/>
          </a:p>
        </p:txBody>
      </p:sp>
    </p:spTree>
    <p:extLst>
      <p:ext uri="{BB962C8B-B14F-4D97-AF65-F5344CB8AC3E}">
        <p14:creationId xmlns:p14="http://schemas.microsoft.com/office/powerpoint/2010/main" val="394633163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AC07A903-3677-41A5-8E97-D3668A21E2CE}"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5CC0925-779C-4566-8D3D-F74D56E00B63}" type="slidenum">
              <a:rPr lang="en-US" smtClean="0"/>
              <a:t>‹#›</a:t>
            </a:fld>
            <a:endParaRPr lang="en-US"/>
          </a:p>
        </p:txBody>
      </p:sp>
    </p:spTree>
    <p:extLst>
      <p:ext uri="{BB962C8B-B14F-4D97-AF65-F5344CB8AC3E}">
        <p14:creationId xmlns:p14="http://schemas.microsoft.com/office/powerpoint/2010/main" val="154839419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AC07A903-3677-41A5-8E97-D3668A21E2CE}" type="datetimeFigureOut">
              <a:rPr lang="en-US" smtClean="0"/>
              <a:t>6/28/2021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5CC0925-779C-4566-8D3D-F74D56E00B63}" type="slidenum">
              <a:rPr lang="en-US" smtClean="0"/>
              <a:t>‹#›</a:t>
            </a:fld>
            <a:endParaRPr lang="en-US"/>
          </a:p>
        </p:txBody>
      </p:sp>
    </p:spTree>
    <p:extLst>
      <p:ext uri="{BB962C8B-B14F-4D97-AF65-F5344CB8AC3E}">
        <p14:creationId xmlns:p14="http://schemas.microsoft.com/office/powerpoint/2010/main" val="2493619715"/>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Cover Slide A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5650" cy="6858000"/>
          </a:xfrm>
          <a:prstGeom prst="rect">
            <a:avLst/>
          </a:prstGeom>
        </p:spPr>
      </p:pic>
      <p:sp>
        <p:nvSpPr>
          <p:cNvPr id="2" name="Title 1"/>
          <p:cNvSpPr>
            <a:spLocks noGrp="1"/>
          </p:cNvSpPr>
          <p:nvPr>
            <p:ph type="ctrTitle" hasCustomPrompt="1"/>
          </p:nvPr>
        </p:nvSpPr>
        <p:spPr>
          <a:xfrm>
            <a:off x="1215992" y="1559293"/>
            <a:ext cx="3452261" cy="1992430"/>
          </a:xfrm>
        </p:spPr>
        <p:txBody>
          <a:bodyPr anchor="b">
            <a:normAutofit/>
          </a:bodyPr>
          <a:lstStyle>
            <a:lvl1pPr algn="l">
              <a:lnSpc>
                <a:spcPct val="100000"/>
              </a:lnSpc>
              <a:defRPr sz="2800" b="1">
                <a:solidFill>
                  <a:schemeClr val="bg1"/>
                </a:solidFill>
                <a:latin typeface="Arial" panose="020B0604020202020204" pitchFamily="34" charset="0"/>
                <a:cs typeface="Arial" panose="020B0604020202020204" pitchFamily="34" charset="0"/>
              </a:defRPr>
            </a:lvl1pPr>
          </a:lstStyle>
          <a:p>
            <a:r>
              <a:rPr lang="en-US"/>
              <a:t>Click to edit master title style</a:t>
            </a:r>
          </a:p>
        </p:txBody>
      </p:sp>
      <p:sp>
        <p:nvSpPr>
          <p:cNvPr id="3" name="Subtitle 2"/>
          <p:cNvSpPr>
            <a:spLocks noGrp="1"/>
          </p:cNvSpPr>
          <p:nvPr>
            <p:ph type="subTitle" idx="1"/>
          </p:nvPr>
        </p:nvSpPr>
        <p:spPr>
          <a:xfrm>
            <a:off x="1215992" y="3794543"/>
            <a:ext cx="3452261" cy="1124368"/>
          </a:xfrm>
        </p:spPr>
        <p:txBody>
          <a:bodyPr>
            <a:normAutofit/>
          </a:bodyPr>
          <a:lstStyle>
            <a:lvl1pPr marL="0" indent="0" algn="l">
              <a:lnSpc>
                <a:spcPct val="100000"/>
              </a:lnSpc>
              <a:buNone/>
              <a:defRPr sz="2000">
                <a:solidFill>
                  <a:schemeClr val="bg1"/>
                </a:solidFill>
                <a:latin typeface="Arial" panose="020B0604020202020204" pitchFamily="34" charset="0"/>
                <a:cs typeface="Arial" panose="020B0604020202020204" pitchFamily="34" charset="0"/>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1" name="Text Placeholder 10"/>
          <p:cNvSpPr>
            <a:spLocks noGrp="1"/>
          </p:cNvSpPr>
          <p:nvPr>
            <p:ph type="body" sz="quarter" idx="10" hasCustomPrompt="1"/>
          </p:nvPr>
        </p:nvSpPr>
        <p:spPr>
          <a:xfrm>
            <a:off x="1216025" y="5513162"/>
            <a:ext cx="3452813" cy="293659"/>
          </a:xfrm>
        </p:spPr>
        <p:txBody>
          <a:bodyPr>
            <a:normAutofit/>
          </a:bodyPr>
          <a:lstStyle>
            <a:lvl1pPr>
              <a:defRPr sz="1600" b="0" baseline="0">
                <a:solidFill>
                  <a:schemeClr val="bg1"/>
                </a:solidFill>
                <a:latin typeface="Arial" panose="020B0604020202020204" pitchFamily="34" charset="0"/>
                <a:cs typeface="Arial" panose="020B0604020202020204" pitchFamily="34" charset="0"/>
              </a:defRPr>
            </a:lvl1pPr>
          </a:lstStyle>
          <a:p>
            <a:pPr lvl="0"/>
            <a:r>
              <a:rPr lang="en-US"/>
              <a:t>Day, Month, Year</a:t>
            </a:r>
          </a:p>
        </p:txBody>
      </p:sp>
      <p:pic>
        <p:nvPicPr>
          <p:cNvPr id="6" name="Picture 5"/>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9635981" y="5703338"/>
            <a:ext cx="2352271" cy="775625"/>
          </a:xfrm>
          <a:prstGeom prst="rect">
            <a:avLst/>
          </a:prstGeom>
        </p:spPr>
      </p:pic>
    </p:spTree>
    <p:extLst>
      <p:ext uri="{BB962C8B-B14F-4D97-AF65-F5344CB8AC3E}">
        <p14:creationId xmlns:p14="http://schemas.microsoft.com/office/powerpoint/2010/main" val="265308173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1_Title and Content">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600200" y="915988"/>
            <a:ext cx="8758238" cy="941387"/>
          </a:xfrm>
        </p:spPr>
        <p:txBody>
          <a:bodyPr>
            <a:normAutofit/>
          </a:bodyPr>
          <a:lstStyle>
            <a:lvl1pPr>
              <a:lnSpc>
                <a:spcPts val="4000"/>
              </a:lnSpc>
              <a:defRPr sz="2800">
                <a:solidFill>
                  <a:schemeClr val="accent6"/>
                </a:solidFill>
                <a:latin typeface="Arial" panose="020B0604020202020204" pitchFamily="34" charset="0"/>
                <a:cs typeface="Arial" panose="020B0604020202020204" pitchFamily="34" charset="0"/>
              </a:defRPr>
            </a:lvl1pPr>
          </a:lstStyle>
          <a:p>
            <a:r>
              <a:rPr lang="en-US"/>
              <a:t>Click to edit Master title style</a:t>
            </a:r>
          </a:p>
        </p:txBody>
      </p:sp>
      <p:sp>
        <p:nvSpPr>
          <p:cNvPr id="6" name="Slide Number Placeholder 5"/>
          <p:cNvSpPr>
            <a:spLocks noGrp="1"/>
          </p:cNvSpPr>
          <p:nvPr>
            <p:ph type="sldNum" sz="quarter" idx="12"/>
          </p:nvPr>
        </p:nvSpPr>
        <p:spPr/>
        <p:txBody>
          <a:bodyPr/>
          <a:lstStyle/>
          <a:p>
            <a:fld id="{17DF4567-1C0D-564E-BA68-9AF622E7948C}" type="slidenum">
              <a:rPr lang="en-US" smtClean="0"/>
              <a:t>‹#›</a:t>
            </a:fld>
            <a:endParaRPr lang="en-US"/>
          </a:p>
        </p:txBody>
      </p:sp>
      <p:sp>
        <p:nvSpPr>
          <p:cNvPr id="9" name="Text Placeholder 8"/>
          <p:cNvSpPr>
            <a:spLocks noGrp="1"/>
          </p:cNvSpPr>
          <p:nvPr>
            <p:ph type="body" sz="quarter" idx="13" hasCustomPrompt="1"/>
          </p:nvPr>
        </p:nvSpPr>
        <p:spPr>
          <a:xfrm>
            <a:off x="1600200" y="2214563"/>
            <a:ext cx="8758238" cy="2971800"/>
          </a:xfrm>
        </p:spPr>
        <p:txBody>
          <a:bodyPr>
            <a:normAutofit/>
          </a:bodyPr>
          <a:lstStyle>
            <a:lvl1pPr>
              <a:lnSpc>
                <a:spcPts val="2800"/>
              </a:lnSpc>
              <a:spcBef>
                <a:spcPts val="0"/>
              </a:spcBef>
              <a:spcAft>
                <a:spcPts val="1000"/>
              </a:spcAft>
              <a:defRPr sz="1600" baseline="0">
                <a:latin typeface="Arial" panose="020B0604020202020204" pitchFamily="34" charset="0"/>
                <a:cs typeface="Arial" panose="020B0604020202020204" pitchFamily="34" charset="0"/>
              </a:defRPr>
            </a:lvl1pPr>
          </a:lstStyle>
          <a:p>
            <a:pPr lvl="0"/>
            <a:r>
              <a:rPr lang="en-US"/>
              <a:t>Click to add body text</a:t>
            </a:r>
          </a:p>
        </p:txBody>
      </p:sp>
    </p:spTree>
    <p:extLst>
      <p:ext uri="{BB962C8B-B14F-4D97-AF65-F5344CB8AC3E}">
        <p14:creationId xmlns:p14="http://schemas.microsoft.com/office/powerpoint/2010/main" val="235280759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Divider 3">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459832" y="1892968"/>
            <a:ext cx="3801980" cy="1524000"/>
          </a:xfrm>
        </p:spPr>
        <p:txBody>
          <a:bodyPr anchor="t">
            <a:normAutofit/>
          </a:bodyPr>
          <a:lstStyle>
            <a:lvl1pPr>
              <a:lnSpc>
                <a:spcPts val="3600"/>
              </a:lnSpc>
              <a:defRPr sz="2600" b="0">
                <a:solidFill>
                  <a:schemeClr val="accent6"/>
                </a:solidFill>
                <a:latin typeface="Arial" panose="020B0604020202020204" pitchFamily="34" charset="0"/>
                <a:cs typeface="Arial" panose="020B0604020202020204" pitchFamily="34" charset="0"/>
              </a:defRPr>
            </a:lvl1pPr>
          </a:lstStyle>
          <a:p>
            <a:r>
              <a:rPr lang="en-US"/>
              <a:t>Click to edit Master title style</a:t>
            </a:r>
          </a:p>
        </p:txBody>
      </p:sp>
      <p:sp>
        <p:nvSpPr>
          <p:cNvPr id="6" name="Text Placeholder 5"/>
          <p:cNvSpPr>
            <a:spLocks noGrp="1"/>
          </p:cNvSpPr>
          <p:nvPr>
            <p:ph type="body" sz="quarter" idx="10"/>
          </p:nvPr>
        </p:nvSpPr>
        <p:spPr>
          <a:xfrm>
            <a:off x="6378221" y="3057525"/>
            <a:ext cx="4694321" cy="1028700"/>
          </a:xfrm>
        </p:spPr>
        <p:txBody>
          <a:bodyPr>
            <a:normAutofit/>
          </a:bodyPr>
          <a:lstStyle>
            <a:lvl1pPr>
              <a:lnSpc>
                <a:spcPts val="3200"/>
              </a:lnSpc>
              <a:defRPr sz="2000">
                <a:solidFill>
                  <a:schemeClr val="bg1"/>
                </a:solidFill>
                <a:latin typeface="Arial" panose="020B0604020202020204" pitchFamily="34" charset="0"/>
                <a:cs typeface="Arial" panose="020B0604020202020204" pitchFamily="34" charset="0"/>
              </a:defRPr>
            </a:lvl1pPr>
          </a:lstStyle>
          <a:p>
            <a:pPr lvl="0"/>
            <a:r>
              <a:rPr lang="en-US"/>
              <a:t>Click to edit Master text styles</a:t>
            </a:r>
          </a:p>
        </p:txBody>
      </p:sp>
    </p:spTree>
    <p:extLst>
      <p:ext uri="{BB962C8B-B14F-4D97-AF65-F5344CB8AC3E}">
        <p14:creationId xmlns:p14="http://schemas.microsoft.com/office/powerpoint/2010/main" val="3708439497"/>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Blank 1">
    <p:spTree>
      <p:nvGrpSpPr>
        <p:cNvPr id="1" name=""/>
        <p:cNvGrpSpPr/>
        <p:nvPr/>
      </p:nvGrpSpPr>
      <p:grpSpPr>
        <a:xfrm>
          <a:off x="0" y="0"/>
          <a:ext cx="0" cy="0"/>
          <a:chOff x="0" y="0"/>
          <a:chExt cx="0" cy="0"/>
        </a:xfrm>
      </p:grpSpPr>
    </p:spTree>
    <p:extLst>
      <p:ext uri="{BB962C8B-B14F-4D97-AF65-F5344CB8AC3E}">
        <p14:creationId xmlns:p14="http://schemas.microsoft.com/office/powerpoint/2010/main" val="2955970556"/>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Photo Slide_editable_2">
    <p:spTree>
      <p:nvGrpSpPr>
        <p:cNvPr id="1" name=""/>
        <p:cNvGrpSpPr/>
        <p:nvPr/>
      </p:nvGrpSpPr>
      <p:grpSpPr>
        <a:xfrm>
          <a:off x="0" y="0"/>
          <a:ext cx="0" cy="0"/>
          <a:chOff x="0" y="0"/>
          <a:chExt cx="0" cy="0"/>
        </a:xfrm>
      </p:grpSpPr>
      <p:sp>
        <p:nvSpPr>
          <p:cNvPr id="7" name="Picture Placeholder 6"/>
          <p:cNvSpPr>
            <a:spLocks noGrp="1"/>
          </p:cNvSpPr>
          <p:nvPr>
            <p:ph type="pic" sz="quarter" idx="10"/>
          </p:nvPr>
        </p:nvSpPr>
        <p:spPr>
          <a:xfrm>
            <a:off x="5903913" y="0"/>
            <a:ext cx="6284912" cy="6858000"/>
          </a:xfrm>
        </p:spPr>
        <p:txBody>
          <a:bodyPr/>
          <a:lstStyle/>
          <a:p>
            <a:endParaRPr lang="en-US"/>
          </a:p>
        </p:txBody>
      </p:sp>
      <p:sp>
        <p:nvSpPr>
          <p:cNvPr id="2" name="Title 1"/>
          <p:cNvSpPr>
            <a:spLocks noGrp="1"/>
          </p:cNvSpPr>
          <p:nvPr>
            <p:ph type="title"/>
          </p:nvPr>
        </p:nvSpPr>
        <p:spPr>
          <a:xfrm>
            <a:off x="1095375" y="2288223"/>
            <a:ext cx="4462463" cy="1812290"/>
          </a:xfrm>
        </p:spPr>
        <p:txBody>
          <a:bodyPr anchor="b">
            <a:normAutofit/>
          </a:bodyPr>
          <a:lstStyle>
            <a:lvl1pPr>
              <a:lnSpc>
                <a:spcPct val="100000"/>
              </a:lnSpc>
              <a:defRPr sz="2000" b="1">
                <a:solidFill>
                  <a:schemeClr val="accent6"/>
                </a:solidFill>
                <a:latin typeface="Arial" panose="020B0604020202020204" pitchFamily="34" charset="0"/>
                <a:cs typeface="Arial" panose="020B0604020202020204" pitchFamily="34" charset="0"/>
              </a:defRPr>
            </a:lvl1pPr>
          </a:lstStyle>
          <a:p>
            <a:r>
              <a:rPr lang="en-US"/>
              <a:t>Click to edit Master title style</a:t>
            </a:r>
          </a:p>
        </p:txBody>
      </p:sp>
      <p:sp>
        <p:nvSpPr>
          <p:cNvPr id="3" name="Content Placeholder 2"/>
          <p:cNvSpPr>
            <a:spLocks noGrp="1"/>
          </p:cNvSpPr>
          <p:nvPr>
            <p:ph sz="half" idx="1"/>
          </p:nvPr>
        </p:nvSpPr>
        <p:spPr>
          <a:xfrm>
            <a:off x="1095375" y="4700589"/>
            <a:ext cx="4462463" cy="1471611"/>
          </a:xfrm>
        </p:spPr>
        <p:txBody>
          <a:bodyPr>
            <a:normAutofit/>
          </a:bodyPr>
          <a:lstStyle>
            <a:lvl1pPr>
              <a:defRPr sz="1600">
                <a:latin typeface="Arial" panose="020B0604020202020204" pitchFamily="34" charset="0"/>
                <a:cs typeface="Arial" panose="020B0604020202020204" pitchFamily="34" charset="0"/>
              </a:defRPr>
            </a:lvl1pPr>
          </a:lstStyle>
          <a:p>
            <a:pPr lvl="0"/>
            <a:r>
              <a:rPr lang="en-US"/>
              <a:t>Click to edit Master text styles</a:t>
            </a:r>
          </a:p>
        </p:txBody>
      </p:sp>
      <p:pic>
        <p:nvPicPr>
          <p:cNvPr id="5" name="Picture 4"/>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rot="16200000">
            <a:off x="3586225" y="1812691"/>
            <a:ext cx="59027" cy="5108107"/>
          </a:xfrm>
          <a:prstGeom prst="rect">
            <a:avLst/>
          </a:prstGeom>
        </p:spPr>
      </p:pic>
    </p:spTree>
    <p:extLst>
      <p:ext uri="{BB962C8B-B14F-4D97-AF65-F5344CB8AC3E}">
        <p14:creationId xmlns:p14="http://schemas.microsoft.com/office/powerpoint/2010/main" val="1828529985"/>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Photo Slide_editable_1">
    <p:spTree>
      <p:nvGrpSpPr>
        <p:cNvPr id="1" name=""/>
        <p:cNvGrpSpPr/>
        <p:nvPr/>
      </p:nvGrpSpPr>
      <p:grpSpPr>
        <a:xfrm>
          <a:off x="0" y="0"/>
          <a:ext cx="0" cy="0"/>
          <a:chOff x="0" y="0"/>
          <a:chExt cx="0" cy="0"/>
        </a:xfrm>
      </p:grpSpPr>
      <p:sp>
        <p:nvSpPr>
          <p:cNvPr id="2" name="Title 1"/>
          <p:cNvSpPr>
            <a:spLocks noGrp="1"/>
          </p:cNvSpPr>
          <p:nvPr>
            <p:ph type="title"/>
          </p:nvPr>
        </p:nvSpPr>
        <p:spPr>
          <a:xfrm>
            <a:off x="6096000" y="945198"/>
            <a:ext cx="4861532" cy="1812290"/>
          </a:xfrm>
        </p:spPr>
        <p:txBody>
          <a:bodyPr anchor="b">
            <a:normAutofit/>
          </a:bodyPr>
          <a:lstStyle>
            <a:lvl1pPr>
              <a:lnSpc>
                <a:spcPts val="3400"/>
              </a:lnSpc>
              <a:defRPr sz="3200">
                <a:solidFill>
                  <a:schemeClr val="accent6"/>
                </a:solidFill>
                <a:latin typeface="Arial" panose="020B0604020202020204" pitchFamily="34" charset="0"/>
                <a:cs typeface="Arial" panose="020B0604020202020204" pitchFamily="34" charset="0"/>
              </a:defRPr>
            </a:lvl1pPr>
          </a:lstStyle>
          <a:p>
            <a:r>
              <a:rPr lang="en-US"/>
              <a:t>Click to edit Master title style</a:t>
            </a:r>
          </a:p>
        </p:txBody>
      </p:sp>
      <p:sp>
        <p:nvSpPr>
          <p:cNvPr id="3" name="Content Placeholder 2"/>
          <p:cNvSpPr>
            <a:spLocks noGrp="1"/>
          </p:cNvSpPr>
          <p:nvPr>
            <p:ph sz="half" idx="1"/>
          </p:nvPr>
        </p:nvSpPr>
        <p:spPr>
          <a:xfrm>
            <a:off x="6096000" y="3086101"/>
            <a:ext cx="4861532" cy="2486025"/>
          </a:xfrm>
        </p:spPr>
        <p:txBody>
          <a:bodyPr>
            <a:normAutofit/>
          </a:bodyPr>
          <a:lstStyle>
            <a:lvl1pPr>
              <a:defRPr sz="1600">
                <a:latin typeface="Arial" panose="020B0604020202020204" pitchFamily="34" charset="0"/>
                <a:cs typeface="Arial" panose="020B0604020202020204" pitchFamily="34" charset="0"/>
              </a:defRPr>
            </a:lvl1pPr>
          </a:lstStyle>
          <a:p>
            <a:pPr lvl="0"/>
            <a:r>
              <a:rPr lang="en-US"/>
              <a:t>Click to edit Master text styles</a:t>
            </a:r>
          </a:p>
        </p:txBody>
      </p:sp>
      <p:sp>
        <p:nvSpPr>
          <p:cNvPr id="5" name="Slide Number Placeholder 5"/>
          <p:cNvSpPr>
            <a:spLocks noGrp="1"/>
          </p:cNvSpPr>
          <p:nvPr>
            <p:ph type="sldNum" sz="quarter" idx="12"/>
          </p:nvPr>
        </p:nvSpPr>
        <p:spPr>
          <a:xfrm>
            <a:off x="9082087" y="6356350"/>
            <a:ext cx="2743200" cy="365125"/>
          </a:xfrm>
        </p:spPr>
        <p:txBody>
          <a:bodyPr/>
          <a:lstStyle/>
          <a:p>
            <a:fld id="{17DF4567-1C0D-564E-BA68-9AF622E7948C}" type="slidenum">
              <a:rPr lang="en-US" smtClean="0"/>
              <a:t>‹#›</a:t>
            </a:fld>
            <a:endParaRPr lang="en-US"/>
          </a:p>
        </p:txBody>
      </p:sp>
      <p:pic>
        <p:nvPicPr>
          <p:cNvPr id="4" name="Picture 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5387975" y="-29690"/>
            <a:ext cx="79865" cy="6911439"/>
          </a:xfrm>
          <a:prstGeom prst="rect">
            <a:avLst/>
          </a:prstGeom>
        </p:spPr>
      </p:pic>
      <p:sp>
        <p:nvSpPr>
          <p:cNvPr id="7" name="Picture Placeholder 6"/>
          <p:cNvSpPr>
            <a:spLocks noGrp="1"/>
          </p:cNvSpPr>
          <p:nvPr>
            <p:ph type="pic" sz="quarter" idx="13"/>
          </p:nvPr>
        </p:nvSpPr>
        <p:spPr>
          <a:xfrm>
            <a:off x="0" y="0"/>
            <a:ext cx="5387975" cy="6858000"/>
          </a:xfrm>
        </p:spPr>
        <p:txBody>
          <a:bodyPr/>
          <a:lstStyle/>
          <a:p>
            <a:endParaRPr lang="en-US"/>
          </a:p>
        </p:txBody>
      </p:sp>
    </p:spTree>
    <p:extLst>
      <p:ext uri="{BB962C8B-B14F-4D97-AF65-F5344CB8AC3E}">
        <p14:creationId xmlns:p14="http://schemas.microsoft.com/office/powerpoint/2010/main" val="341164436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AC07A903-3677-41A5-8E97-D3668A21E2CE}" type="datetimeFigureOut">
              <a:rPr lang="en-US" smtClean="0"/>
              <a:t>6/28/2021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5CC0925-779C-4566-8D3D-F74D56E00B63}" type="slidenum">
              <a:rPr lang="en-US" smtClean="0"/>
              <a:t>‹#›</a:t>
            </a:fld>
            <a:endParaRPr lang="en-US"/>
          </a:p>
        </p:txBody>
      </p:sp>
    </p:spTree>
    <p:extLst>
      <p:ext uri="{BB962C8B-B14F-4D97-AF65-F5344CB8AC3E}">
        <p14:creationId xmlns:p14="http://schemas.microsoft.com/office/powerpoint/2010/main" val="1271015217"/>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 id="2147483664" r:id="rId16"/>
    <p:sldLayoutId id="2147483665" r:id="rId17"/>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3.xml"/></Relationships>
</file>

<file path=ppt/slides/_rels/slide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4.xml"/><Relationship Id="rId1" Type="http://schemas.openxmlformats.org/officeDocument/2006/relationships/slideLayout" Target="../slideLayouts/slideLayout14.xml"/></Relationships>
</file>

<file path=ppt/slides/_rels/slide5.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5.xml"/><Relationship Id="rId1" Type="http://schemas.openxmlformats.org/officeDocument/2006/relationships/slideLayout" Target="../slideLayouts/slideLayout13.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6.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6.xml"/><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7.xml"/><Relationship Id="rId1" Type="http://schemas.openxmlformats.org/officeDocument/2006/relationships/slideLayout" Target="../slideLayouts/slideLayout13.xml"/><Relationship Id="rId6" Type="http://schemas.openxmlformats.org/officeDocument/2006/relationships/image" Target="../media/image12.jpeg"/><Relationship Id="rId5" Type="http://schemas.openxmlformats.org/officeDocument/2006/relationships/image" Target="../media/image11.jpeg"/><Relationship Id="rId4" Type="http://schemas.openxmlformats.org/officeDocument/2006/relationships/image" Target="../media/image10.jpeg"/></Relationships>
</file>

<file path=ppt/slides/_rels/slide8.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8.xml"/><Relationship Id="rId1" Type="http://schemas.openxmlformats.org/officeDocument/2006/relationships/slideLayout" Target="../slideLayouts/slideLayout13.xml"/></Relationships>
</file>

<file path=ppt/slides/_rels/slide9.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9.xml"/><Relationship Id="rId1" Type="http://schemas.openxmlformats.org/officeDocument/2006/relationships/slideLayout" Target="../slideLayouts/slideLayout15.xml"/><Relationship Id="rId4" Type="http://schemas.openxmlformats.org/officeDocument/2006/relationships/image" Target="../media/image14.png"/></Relationships>
</file>

<file path=ppt/slides/_rels/slide10.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10.xml"/><Relationship Id="rId1" Type="http://schemas.openxmlformats.org/officeDocument/2006/relationships/slideLayout" Target="../slideLayouts/slideLayout13.xml"/></Relationships>
</file>

<file path=ppt/slides/_rels/slide11.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11.xml"/><Relationship Id="rId1" Type="http://schemas.openxmlformats.org/officeDocument/2006/relationships/slideLayout" Target="../slideLayouts/slideLayout13.xml"/></Relationships>
</file>

<file path=ppt/slides/_rels/slide12.xml.rels><?xml version="1.0" encoding="UTF-8" standalone="yes"?>
<Relationships xmlns="http://schemas.openxmlformats.org/package/2006/relationships"><Relationship Id="rId3" Type="http://schemas.openxmlformats.org/officeDocument/2006/relationships/notesSlide" Target="../notesSlides/notesSlide12.xml"/><Relationship Id="rId2" Type="http://schemas.openxmlformats.org/officeDocument/2006/relationships/slideLayout" Target="../slideLayouts/slideLayout13.xml"/><Relationship Id="rId1" Type="http://schemas.openxmlformats.org/officeDocument/2006/relationships/video" Target="https://www.youtube.com/embed/7EGZIlWvGzc?feature=oembed" TargetMode="External"/><Relationship Id="rId4" Type="http://schemas.openxmlformats.org/officeDocument/2006/relationships/image" Target="../media/image15.jpeg"/></Relationships>
</file>

<file path=ppt/slides/_rels/slide13.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13.xml"/><Relationship Id="rId1" Type="http://schemas.openxmlformats.org/officeDocument/2006/relationships/slideLayout" Target="../slideLayouts/slideLayout13.xml"/></Relationships>
</file>

<file path=ppt/slides/_rels/slide14.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4.xml"/><Relationship Id="rId1" Type="http://schemas.openxmlformats.org/officeDocument/2006/relationships/slideLayout" Target="../slideLayouts/slideLayout13.xml"/></Relationships>
</file>

<file path=ppt/slides/_rels/slide15.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5.xml"/><Relationship Id="rId1" Type="http://schemas.openxmlformats.org/officeDocument/2006/relationships/slideLayout" Target="../slideLayouts/slideLayout13.xml"/></Relationships>
</file>

<file path=ppt/slides/_rels/slide16.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16.xml"/><Relationship Id="rId1" Type="http://schemas.openxmlformats.org/officeDocument/2006/relationships/slideLayout" Target="../slideLayouts/slideLayout16.xml"/></Relationships>
</file>

<file path=ppt/slides/_rels/slide17.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7.xml"/><Relationship Id="rId1" Type="http://schemas.openxmlformats.org/officeDocument/2006/relationships/slideLayout" Target="../slideLayouts/slideLayout13.xml"/></Relationships>
</file>

<file path=ppt/slides/_rels/slide18.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18.xml"/><Relationship Id="rId1" Type="http://schemas.openxmlformats.org/officeDocument/2006/relationships/slideLayout" Target="../slideLayouts/slideLayout13.xml"/></Relationships>
</file>

<file path=ppt/slides/_rels/slide19.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19.xml"/><Relationship Id="rId1" Type="http://schemas.openxmlformats.org/officeDocument/2006/relationships/slideLayout" Target="../slideLayouts/slideLayout13.xml"/><Relationship Id="rId4" Type="http://schemas.openxmlformats.org/officeDocument/2006/relationships/image" Target="../media/image21.png"/></Relationships>
</file>

<file path=ppt/slides/_rels/slide20.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notesSlide" Target="../notesSlides/notesSlide20.xml"/><Relationship Id="rId1" Type="http://schemas.openxmlformats.org/officeDocument/2006/relationships/slideLayout" Target="../slideLayouts/slideLayout17.xml"/><Relationship Id="rId4" Type="http://schemas.openxmlformats.org/officeDocument/2006/relationships/image" Target="../media/image23.png"/></Relationships>
</file>

<file path=ppt/slides/_rels/slide21.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notesSlide" Target="../notesSlides/notesSlide21.xml"/><Relationship Id="rId1" Type="http://schemas.openxmlformats.org/officeDocument/2006/relationships/slideLayout" Target="../slideLayouts/slideLayout13.xml"/></Relationships>
</file>

<file path=ppt/slides/_rels/slide22.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notesSlide" Target="../notesSlides/notesSlide22.xml"/><Relationship Id="rId1" Type="http://schemas.openxmlformats.org/officeDocument/2006/relationships/slideLayout" Target="../slideLayouts/slideLayout13.xml"/><Relationship Id="rId5" Type="http://schemas.openxmlformats.org/officeDocument/2006/relationships/image" Target="../media/image27.jpeg"/><Relationship Id="rId4" Type="http://schemas.openxmlformats.org/officeDocument/2006/relationships/image" Target="../media/image26.jpeg"/></Relationships>
</file>

<file path=ppt/slides/_rels/slide23.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23.xml"/><Relationship Id="rId1" Type="http://schemas.openxmlformats.org/officeDocument/2006/relationships/slideLayout" Target="../slideLayouts/slideLayout13.xml"/><Relationship Id="rId5" Type="http://schemas.openxmlformats.org/officeDocument/2006/relationships/image" Target="../media/image30.jpeg"/><Relationship Id="rId4" Type="http://schemas.openxmlformats.org/officeDocument/2006/relationships/image" Target="../media/image29.jpeg"/></Relationships>
</file>

<file path=ppt/slides/_rels/slide24.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notesSlide" Target="../notesSlides/notesSlide24.xml"/><Relationship Id="rId1" Type="http://schemas.openxmlformats.org/officeDocument/2006/relationships/slideLayout" Target="../slideLayouts/slideLayout17.xml"/></Relationships>
</file>

<file path=ppt/slides/_rels/slide25.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notesSlide" Target="../notesSlides/notesSlide25.xml"/><Relationship Id="rId1" Type="http://schemas.openxmlformats.org/officeDocument/2006/relationships/slideLayout" Target="../slideLayouts/slideLayout13.xml"/></Relationships>
</file>

<file path=ppt/slides/_rels/slide26.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26.xml"/><Relationship Id="rId1" Type="http://schemas.openxmlformats.org/officeDocument/2006/relationships/slideLayout" Target="../slideLayouts/slideLayout14.xml"/></Relationships>
</file>

<file path=ppt/slides/_rels/slide27.xml.rels><?xml version="1.0" encoding="UTF-8" standalone="yes"?>
<Relationships xmlns="http://schemas.openxmlformats.org/package/2006/relationships"><Relationship Id="rId3" Type="http://schemas.openxmlformats.org/officeDocument/2006/relationships/hyperlink" Target="https://co.cookingmatters.org/stretching-food-resources-covid19" TargetMode="External"/><Relationship Id="rId2" Type="http://schemas.openxmlformats.org/officeDocument/2006/relationships/notesSlide" Target="../notesSlides/notesSlide27.xml"/><Relationship Id="rId1" Type="http://schemas.openxmlformats.org/officeDocument/2006/relationships/slideLayout" Target="../slideLayouts/slideLayout13.xml"/><Relationship Id="rId4" Type="http://schemas.openxmlformats.org/officeDocument/2006/relationships/image" Target="../media/image34.jpeg"/></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13.xml"/></Relationships>
</file>

<file path=ppt/slides/_rels/slide29.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notesSlide" Target="../notesSlides/notesSlide29.xml"/><Relationship Id="rId1" Type="http://schemas.openxmlformats.org/officeDocument/2006/relationships/slideLayout" Target="../slideLayouts/slideLayout15.xml"/><Relationship Id="rId5" Type="http://schemas.openxmlformats.org/officeDocument/2006/relationships/image" Target="../media/image37.jpeg"/><Relationship Id="rId4" Type="http://schemas.openxmlformats.org/officeDocument/2006/relationships/image" Target="../media/image36.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735106" y="1123740"/>
            <a:ext cx="4177553" cy="1033834"/>
          </a:xfrm>
        </p:spPr>
        <p:txBody>
          <a:bodyPr>
            <a:noAutofit/>
          </a:bodyPr>
          <a:lstStyle/>
          <a:p>
            <a:pPr algn="ctr"/>
            <a:r>
              <a:rPr lang="en-US"/>
              <a:t/>
            </a:r>
            <a:br>
              <a:rPr lang="en-US"/>
            </a:br>
            <a:r>
              <a:rPr lang="en-US"/>
              <a:t/>
            </a:r>
            <a:br>
              <a:rPr lang="en-US"/>
            </a:br>
            <a:r>
              <a:rPr lang="en-US" b="0"/>
              <a:t>Cooking Matters for Child Care Professionals</a:t>
            </a:r>
          </a:p>
        </p:txBody>
      </p:sp>
      <p:sp>
        <p:nvSpPr>
          <p:cNvPr id="3" name="Subtitle 2"/>
          <p:cNvSpPr>
            <a:spLocks noGrp="1"/>
          </p:cNvSpPr>
          <p:nvPr>
            <p:ph type="subTitle" idx="1"/>
          </p:nvPr>
        </p:nvSpPr>
        <p:spPr/>
        <p:txBody>
          <a:bodyPr>
            <a:normAutofit/>
          </a:bodyPr>
          <a:lstStyle/>
          <a:p>
            <a:pPr algn="ctr"/>
            <a:r>
              <a:rPr lang="en-US" sz="4000"/>
              <a:t>Meal Appeal</a:t>
            </a:r>
          </a:p>
        </p:txBody>
      </p:sp>
      <p:sp>
        <p:nvSpPr>
          <p:cNvPr id="6" name="TextBox 5"/>
          <p:cNvSpPr txBox="1"/>
          <p:nvPr/>
        </p:nvSpPr>
        <p:spPr>
          <a:xfrm>
            <a:off x="2600691" y="1027944"/>
            <a:ext cx="184666" cy="369332"/>
          </a:xfrm>
          <a:prstGeom prst="rect">
            <a:avLst/>
          </a:prstGeom>
          <a:noFill/>
        </p:spPr>
        <p:txBody>
          <a:bodyPr wrap="none" rtlCol="0">
            <a:spAutoFit/>
          </a:bodyPr>
          <a:lstStyle/>
          <a:p>
            <a:endParaRPr lang="en-US"/>
          </a:p>
        </p:txBody>
      </p:sp>
      <p:sp>
        <p:nvSpPr>
          <p:cNvPr id="5" name="Rectangle 4"/>
          <p:cNvSpPr/>
          <p:nvPr/>
        </p:nvSpPr>
        <p:spPr>
          <a:xfrm>
            <a:off x="9513870" y="5513162"/>
            <a:ext cx="739739" cy="1175314"/>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32454779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F3A642AA-F79A-4760-8EFF-B58B8CE6E32A}"/>
              </a:ext>
            </a:extLst>
          </p:cNvPr>
          <p:cNvSpPr>
            <a:spLocks noGrp="1"/>
          </p:cNvSpPr>
          <p:nvPr>
            <p:ph type="title"/>
          </p:nvPr>
        </p:nvSpPr>
        <p:spPr/>
        <p:txBody>
          <a:bodyPr/>
          <a:lstStyle/>
          <a:p>
            <a:r>
              <a:rPr lang="en-US"/>
              <a:t>Welcome!</a:t>
            </a:r>
          </a:p>
        </p:txBody>
      </p:sp>
      <p:sp>
        <p:nvSpPr>
          <p:cNvPr id="6" name="Text Placeholder 5">
            <a:extLst>
              <a:ext uri="{FF2B5EF4-FFF2-40B4-BE49-F238E27FC236}">
                <a16:creationId xmlns:a16="http://schemas.microsoft.com/office/drawing/2014/main" id="{2603BA69-69E7-492E-A0E9-E52E2D5CF123}"/>
              </a:ext>
            </a:extLst>
          </p:cNvPr>
          <p:cNvSpPr>
            <a:spLocks noGrp="1"/>
          </p:cNvSpPr>
          <p:nvPr>
            <p:ph type="body" sz="quarter" idx="13"/>
          </p:nvPr>
        </p:nvSpPr>
        <p:spPr>
          <a:xfrm>
            <a:off x="1716881" y="2028826"/>
            <a:ext cx="8758238" cy="2971800"/>
          </a:xfrm>
        </p:spPr>
        <p:txBody>
          <a:bodyPr vert="horz" lIns="91440" tIns="45720" rIns="91440" bIns="45720" rtlCol="0" anchor="t">
            <a:normAutofit/>
          </a:bodyPr>
          <a:lstStyle/>
          <a:p>
            <a:pPr marL="285750" indent="-285750">
              <a:lnSpc>
                <a:spcPct val="100000"/>
              </a:lnSpc>
              <a:buFont typeface="Arial" panose="020B0604020202020204" pitchFamily="34" charset="0"/>
              <a:buChar char="•"/>
            </a:pPr>
            <a:r>
              <a:rPr lang="en-US" sz="1800">
                <a:solidFill>
                  <a:srgbClr val="414141"/>
                </a:solidFill>
                <a:latin typeface="Arial"/>
                <a:cs typeface="Arial"/>
              </a:rPr>
              <a:t>Introduction</a:t>
            </a:r>
          </a:p>
          <a:p>
            <a:pPr marL="285750" indent="-285750">
              <a:lnSpc>
                <a:spcPct val="100000"/>
              </a:lnSpc>
              <a:buFont typeface="Arial" panose="020B0604020202020204" pitchFamily="34" charset="0"/>
              <a:buChar char="•"/>
            </a:pPr>
            <a:r>
              <a:rPr lang="en-US" sz="1800">
                <a:solidFill>
                  <a:srgbClr val="414141"/>
                </a:solidFill>
                <a:latin typeface="Arial"/>
                <a:cs typeface="Arial"/>
              </a:rPr>
              <a:t>Expectations – please participate!</a:t>
            </a:r>
          </a:p>
          <a:p>
            <a:pPr marL="285750" indent="-285750">
              <a:lnSpc>
                <a:spcPct val="100000"/>
              </a:lnSpc>
              <a:buFont typeface="Arial" panose="020B0604020202020204" pitchFamily="34" charset="0"/>
              <a:buChar char="•"/>
            </a:pPr>
            <a:r>
              <a:rPr lang="en-US" sz="1800">
                <a:latin typeface="Arial"/>
                <a:cs typeface="Arial"/>
              </a:rPr>
              <a:t>Online Logistics </a:t>
            </a:r>
          </a:p>
          <a:p>
            <a:pPr marL="285750" indent="-285750">
              <a:lnSpc>
                <a:spcPct val="100000"/>
              </a:lnSpc>
              <a:buFont typeface="Arial" panose="020B0604020202020204" pitchFamily="34" charset="0"/>
              <a:buChar char="•"/>
            </a:pPr>
            <a:r>
              <a:rPr lang="en-US" sz="1800">
                <a:solidFill>
                  <a:srgbClr val="414141"/>
                </a:solidFill>
                <a:latin typeface="Arial"/>
                <a:cs typeface="Arial"/>
              </a:rPr>
              <a:t>Let's get to know each other! – Please share: </a:t>
            </a:r>
          </a:p>
          <a:p>
            <a:pPr marL="742950" lvl="1" indent="-285750">
              <a:lnSpc>
                <a:spcPct val="100000"/>
              </a:lnSpc>
            </a:pPr>
            <a:r>
              <a:rPr lang="en-US" sz="1800">
                <a:solidFill>
                  <a:srgbClr val="414141"/>
                </a:solidFill>
                <a:latin typeface="Arial"/>
                <a:cs typeface="Arial"/>
              </a:rPr>
              <a:t>What is going well with mealtimes? </a:t>
            </a:r>
          </a:p>
          <a:p>
            <a:pPr marL="742950" lvl="1" indent="-285750">
              <a:lnSpc>
                <a:spcPct val="100000"/>
              </a:lnSpc>
            </a:pPr>
            <a:r>
              <a:rPr lang="en-US" sz="1800">
                <a:solidFill>
                  <a:srgbClr val="414141"/>
                </a:solidFill>
                <a:latin typeface="Arial"/>
                <a:cs typeface="Arial"/>
              </a:rPr>
              <a:t>What is a challenge(s) you face?</a:t>
            </a:r>
          </a:p>
        </p:txBody>
      </p:sp>
    </p:spTree>
    <p:extLst>
      <p:ext uri="{BB962C8B-B14F-4D97-AF65-F5344CB8AC3E}">
        <p14:creationId xmlns:p14="http://schemas.microsoft.com/office/powerpoint/2010/main" val="164115658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Objectives</a:t>
            </a:r>
          </a:p>
        </p:txBody>
      </p:sp>
      <p:sp>
        <p:nvSpPr>
          <p:cNvPr id="3" name="Slide Number Placeholder 2"/>
          <p:cNvSpPr>
            <a:spLocks noGrp="1"/>
          </p:cNvSpPr>
          <p:nvPr>
            <p:ph type="sldNum" sz="quarter" idx="12"/>
          </p:nvPr>
        </p:nvSpPr>
        <p:spPr/>
        <p:txBody>
          <a:bodyPr/>
          <a:lstStyle/>
          <a:p>
            <a:fld id="{17DF4567-1C0D-564E-BA68-9AF622E7948C}" type="slidenum">
              <a:rPr lang="en-US" smtClean="0"/>
              <a:t>3</a:t>
            </a:fld>
            <a:endParaRPr lang="en-US"/>
          </a:p>
        </p:txBody>
      </p:sp>
      <p:sp>
        <p:nvSpPr>
          <p:cNvPr id="4" name="Text Placeholder 3"/>
          <p:cNvSpPr>
            <a:spLocks noGrp="1"/>
          </p:cNvSpPr>
          <p:nvPr>
            <p:ph type="body" sz="quarter" idx="13"/>
          </p:nvPr>
        </p:nvSpPr>
        <p:spPr/>
        <p:txBody>
          <a:bodyPr/>
          <a:lstStyle/>
          <a:p>
            <a:pPr marL="171450" indent="-171450"/>
            <a:r>
              <a:rPr lang="en-US"/>
              <a:t>Discuss safe, age-appropriate tasks for children in the kitchen</a:t>
            </a:r>
          </a:p>
          <a:p>
            <a:pPr marL="171450" indent="-171450"/>
            <a:r>
              <a:rPr lang="en-US"/>
              <a:t>Practice identifying ways to prepare and serve foods so that they appeal to children</a:t>
            </a:r>
          </a:p>
          <a:p>
            <a:pPr marL="171450" indent="-171450"/>
            <a:r>
              <a:rPr lang="en-US"/>
              <a:t>Discuss the pros and cons of using different forms of fruits and vegetables</a:t>
            </a:r>
          </a:p>
          <a:p>
            <a:pPr marL="285750" indent="-285750">
              <a:buFont typeface="Wingdings" panose="05000000000000000000" pitchFamily="2" charset="2"/>
              <a:buChar char="§"/>
            </a:pPr>
            <a:endParaRPr lang="en-US"/>
          </a:p>
        </p:txBody>
      </p:sp>
    </p:spTree>
    <p:extLst>
      <p:ext uri="{BB962C8B-B14F-4D97-AF65-F5344CB8AC3E}">
        <p14:creationId xmlns:p14="http://schemas.microsoft.com/office/powerpoint/2010/main" val="187579608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a:extLst>
              <a:ext uri="{FF2B5EF4-FFF2-40B4-BE49-F238E27FC236}">
                <a16:creationId xmlns:a16="http://schemas.microsoft.com/office/drawing/2014/main" id="{A475208D-56C9-4CA0-A809-E8B726ADB78F}"/>
              </a:ext>
            </a:extLst>
          </p:cNvPr>
          <p:cNvSpPr>
            <a:spLocks noGrp="1"/>
          </p:cNvSpPr>
          <p:nvPr/>
        </p:nvSpPr>
        <p:spPr>
          <a:xfrm>
            <a:off x="1459832" y="1892968"/>
            <a:ext cx="3801980" cy="1524000"/>
          </a:xfrm>
          <a:prstGeom prst="rect">
            <a:avLst/>
          </a:prstGeom>
        </p:spPr>
        <p:txBody>
          <a:bodyPr vert="horz" lIns="91440" tIns="45720" rIns="91440" bIns="45720" rtlCol="0" anchor="t">
            <a:normAutofit fontScale="90000" lnSpcReduction="20000"/>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sz="3100">
                <a:solidFill>
                  <a:srgbClr val="6FBE44"/>
                </a:solidFill>
                <a:latin typeface="Arial"/>
                <a:ea typeface="+mj-ea"/>
                <a:cs typeface="Arial"/>
              </a:rPr>
              <a:t>The early years of a child’s life are key for later health and development.</a:t>
            </a:r>
            <a:r>
              <a:rPr lang="en-US" b="0">
                <a:latin typeface="Arial"/>
                <a:cs typeface="Arial"/>
              </a:rPr>
              <a:t> </a:t>
            </a:r>
            <a:endParaRPr lang="en-US">
              <a:latin typeface="Arial"/>
              <a:cs typeface="Arial"/>
            </a:endParaRPr>
          </a:p>
        </p:txBody>
      </p:sp>
      <p:pic>
        <p:nvPicPr>
          <p:cNvPr id="5" name="Picture 4" descr="A group of people sitting at a table eating food&#10;&#10;Description generated with very high confidence">
            <a:extLst>
              <a:ext uri="{FF2B5EF4-FFF2-40B4-BE49-F238E27FC236}">
                <a16:creationId xmlns:a16="http://schemas.microsoft.com/office/drawing/2014/main" id="{3D506711-425C-402D-B8BB-785F1742EF6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770536" y="1172774"/>
            <a:ext cx="6424047" cy="4279980"/>
          </a:xfrm>
          <a:prstGeom prst="rect">
            <a:avLst/>
          </a:prstGeom>
        </p:spPr>
      </p:pic>
    </p:spTree>
    <p:extLst>
      <p:ext uri="{BB962C8B-B14F-4D97-AF65-F5344CB8AC3E}">
        <p14:creationId xmlns:p14="http://schemas.microsoft.com/office/powerpoint/2010/main" val="168951319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5903685-2D34-4A34-9D6D-69AF1D8367BF}"/>
              </a:ext>
            </a:extLst>
          </p:cNvPr>
          <p:cNvSpPr>
            <a:spLocks noGrp="1"/>
          </p:cNvSpPr>
          <p:nvPr>
            <p:ph type="title"/>
          </p:nvPr>
        </p:nvSpPr>
        <p:spPr>
          <a:xfrm>
            <a:off x="1506621" y="982830"/>
            <a:ext cx="8758238" cy="941387"/>
          </a:xfrm>
        </p:spPr>
        <p:txBody>
          <a:bodyPr/>
          <a:lstStyle/>
          <a:p>
            <a:r>
              <a:rPr lang="en-US">
                <a:latin typeface="Arial"/>
                <a:cs typeface="Arial"/>
              </a:rPr>
              <a:t>Repeated Exposure and Variety</a:t>
            </a:r>
            <a:endParaRPr lang="en-US"/>
          </a:p>
        </p:txBody>
      </p:sp>
      <p:sp>
        <p:nvSpPr>
          <p:cNvPr id="3" name="Text Placeholder 2">
            <a:extLst>
              <a:ext uri="{FF2B5EF4-FFF2-40B4-BE49-F238E27FC236}">
                <a16:creationId xmlns:a16="http://schemas.microsoft.com/office/drawing/2014/main" id="{B609838C-35A0-4003-87C7-37DCE20292A8}"/>
              </a:ext>
            </a:extLst>
          </p:cNvPr>
          <p:cNvSpPr>
            <a:spLocks noGrp="1"/>
          </p:cNvSpPr>
          <p:nvPr>
            <p:ph type="body" sz="quarter" idx="13"/>
          </p:nvPr>
        </p:nvSpPr>
        <p:spPr>
          <a:xfrm>
            <a:off x="1372937" y="2027405"/>
            <a:ext cx="6966870" cy="4375484"/>
          </a:xfrm>
        </p:spPr>
        <p:txBody>
          <a:bodyPr vert="horz" lIns="91440" tIns="45720" rIns="91440" bIns="45720" rtlCol="0" anchor="t">
            <a:normAutofit/>
          </a:bodyPr>
          <a:lstStyle/>
          <a:p>
            <a:pPr marL="400050" indent="-342900">
              <a:lnSpc>
                <a:spcPct val="100000"/>
              </a:lnSpc>
            </a:pPr>
            <a:r>
              <a:rPr lang="en-US" sz="2000">
                <a:latin typeface="Arial"/>
                <a:cs typeface="Arial"/>
              </a:rPr>
              <a:t>Picky eating is normal. </a:t>
            </a:r>
            <a:endParaRPr lang="en-US" sz="2000"/>
          </a:p>
          <a:p>
            <a:pPr marL="742950" lvl="1">
              <a:lnSpc>
                <a:spcPct val="100000"/>
              </a:lnSpc>
              <a:spcAft>
                <a:spcPts val="1000"/>
              </a:spcAft>
            </a:pPr>
            <a:r>
              <a:rPr lang="en-US" sz="2000">
                <a:latin typeface="Arial"/>
                <a:cs typeface="Arial"/>
              </a:rPr>
              <a:t>Developmental phase (18-24 months to 6 years)</a:t>
            </a:r>
          </a:p>
          <a:p>
            <a:pPr marL="742950" lvl="1">
              <a:lnSpc>
                <a:spcPct val="100000"/>
              </a:lnSpc>
              <a:spcAft>
                <a:spcPts val="1000"/>
              </a:spcAft>
            </a:pPr>
            <a:r>
              <a:rPr lang="en-US" sz="2000">
                <a:latin typeface="Arial"/>
                <a:cs typeface="Arial"/>
              </a:rPr>
              <a:t> Exposure and variety lead to preference</a:t>
            </a:r>
          </a:p>
          <a:p>
            <a:pPr marL="742950" lvl="1">
              <a:lnSpc>
                <a:spcPct val="100000"/>
              </a:lnSpc>
              <a:spcAft>
                <a:spcPts val="1000"/>
              </a:spcAft>
            </a:pPr>
            <a:r>
              <a:rPr lang="en-US" sz="2000">
                <a:latin typeface="Arial"/>
                <a:cs typeface="Arial"/>
              </a:rPr>
              <a:t> Familiarity and intake can take 15+ exposures… be patient and persistent!</a:t>
            </a:r>
          </a:p>
          <a:p>
            <a:pPr marL="400050" indent="-342900">
              <a:lnSpc>
                <a:spcPct val="100000"/>
              </a:lnSpc>
            </a:pPr>
            <a:r>
              <a:rPr lang="en-US" sz="2000">
                <a:latin typeface="Arial"/>
                <a:cs typeface="Arial"/>
              </a:rPr>
              <a:t> Exploring  / exposure may look like</a:t>
            </a:r>
          </a:p>
          <a:p>
            <a:pPr marL="742950" lvl="1">
              <a:lnSpc>
                <a:spcPct val="100000"/>
              </a:lnSpc>
              <a:spcAft>
                <a:spcPts val="1000"/>
              </a:spcAft>
            </a:pPr>
            <a:r>
              <a:rPr lang="en-US" sz="2000">
                <a:latin typeface="Arial"/>
                <a:cs typeface="Arial"/>
              </a:rPr>
              <a:t> Smelling, listening</a:t>
            </a:r>
          </a:p>
          <a:p>
            <a:pPr marL="742950" lvl="1">
              <a:lnSpc>
                <a:spcPct val="100000"/>
              </a:lnSpc>
              <a:spcAft>
                <a:spcPts val="1000"/>
              </a:spcAft>
            </a:pPr>
            <a:r>
              <a:rPr lang="en-US" sz="2000">
                <a:latin typeface="Arial"/>
                <a:cs typeface="Arial"/>
              </a:rPr>
              <a:t> Feeling, poking, holding, shaking</a:t>
            </a:r>
          </a:p>
          <a:p>
            <a:pPr marL="742950" lvl="1">
              <a:lnSpc>
                <a:spcPct val="100000"/>
              </a:lnSpc>
              <a:spcAft>
                <a:spcPts val="1000"/>
              </a:spcAft>
            </a:pPr>
            <a:r>
              <a:rPr lang="en-US" sz="2000">
                <a:latin typeface="Arial"/>
                <a:cs typeface="Arial"/>
              </a:rPr>
              <a:t> Licking, nibbling, spitting out</a:t>
            </a:r>
          </a:p>
        </p:txBody>
      </p:sp>
      <p:graphicFrame>
        <p:nvGraphicFramePr>
          <p:cNvPr id="4" name="Diagram 4">
            <a:extLst>
              <a:ext uri="{FF2B5EF4-FFF2-40B4-BE49-F238E27FC236}">
                <a16:creationId xmlns:a16="http://schemas.microsoft.com/office/drawing/2014/main" id="{8ADB16B4-3CB1-4699-A808-31CB7C63D7B9}"/>
              </a:ext>
            </a:extLst>
          </p:cNvPr>
          <p:cNvGraphicFramePr/>
          <p:nvPr>
            <p:extLst>
              <p:ext uri="{D42A27DB-BD31-4B8C-83A1-F6EECF244321}">
                <p14:modId xmlns:p14="http://schemas.microsoft.com/office/powerpoint/2010/main" val="178494302"/>
              </p:ext>
            </p:extLst>
          </p:nvPr>
        </p:nvGraphicFramePr>
        <p:xfrm>
          <a:off x="5922211" y="1252621"/>
          <a:ext cx="7660104" cy="494096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289258196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a:t>Healthier Meals for Kids</a:t>
            </a:r>
          </a:p>
        </p:txBody>
      </p:sp>
      <p:sp>
        <p:nvSpPr>
          <p:cNvPr id="5" name="Text Placeholder 4"/>
          <p:cNvSpPr>
            <a:spLocks noGrp="1"/>
          </p:cNvSpPr>
          <p:nvPr>
            <p:ph type="body" sz="quarter" idx="13"/>
          </p:nvPr>
        </p:nvSpPr>
        <p:spPr>
          <a:xfrm>
            <a:off x="1600200" y="1857375"/>
            <a:ext cx="8758238" cy="4453656"/>
          </a:xfrm>
        </p:spPr>
        <p:txBody>
          <a:bodyPr>
            <a:normAutofit/>
          </a:bodyPr>
          <a:lstStyle/>
          <a:p>
            <a:pPr marL="285750" indent="-285750">
              <a:lnSpc>
                <a:spcPct val="100000"/>
              </a:lnSpc>
              <a:spcAft>
                <a:spcPts val="1200"/>
              </a:spcAft>
              <a:buFont typeface="Wingdings" panose="05000000000000000000" pitchFamily="2" charset="2"/>
              <a:buChar char="§"/>
            </a:pPr>
            <a:r>
              <a:rPr lang="en-US"/>
              <a:t>Whole, not processed</a:t>
            </a:r>
          </a:p>
          <a:p>
            <a:pPr marL="285750" indent="-285750">
              <a:lnSpc>
                <a:spcPct val="100000"/>
              </a:lnSpc>
              <a:spcAft>
                <a:spcPts val="1200"/>
              </a:spcAft>
              <a:buFont typeface="Wingdings" panose="05000000000000000000" pitchFamily="2" charset="2"/>
              <a:buChar char="§"/>
            </a:pPr>
            <a:r>
              <a:rPr lang="en-US"/>
              <a:t>Primarily plant-based</a:t>
            </a:r>
          </a:p>
          <a:p>
            <a:pPr marL="742950" lvl="1" indent="-285750">
              <a:lnSpc>
                <a:spcPct val="100000"/>
              </a:lnSpc>
              <a:spcAft>
                <a:spcPts val="1200"/>
              </a:spcAft>
              <a:buFont typeface="Wingdings" panose="05000000000000000000" pitchFamily="2" charset="2"/>
              <a:buChar char="§"/>
            </a:pPr>
            <a:r>
              <a:rPr lang="en-US" sz="1600"/>
              <a:t>Lots of veggies!</a:t>
            </a:r>
          </a:p>
          <a:p>
            <a:pPr marL="742950" lvl="1" indent="-285750">
              <a:lnSpc>
                <a:spcPct val="100000"/>
              </a:lnSpc>
              <a:spcAft>
                <a:spcPts val="1200"/>
              </a:spcAft>
              <a:buFont typeface="Wingdings" panose="05000000000000000000" pitchFamily="2" charset="2"/>
              <a:buChar char="§"/>
            </a:pPr>
            <a:r>
              <a:rPr lang="en-US" sz="1600"/>
              <a:t>Whole fruits (vs. juice)</a:t>
            </a:r>
          </a:p>
          <a:p>
            <a:pPr marL="742950" lvl="1" indent="-285750">
              <a:lnSpc>
                <a:spcPct val="100000"/>
              </a:lnSpc>
              <a:spcAft>
                <a:spcPts val="1200"/>
              </a:spcAft>
              <a:buFont typeface="Wingdings" panose="05000000000000000000" pitchFamily="2" charset="2"/>
              <a:buChar char="§"/>
            </a:pPr>
            <a:r>
              <a:rPr lang="en-US" sz="1600"/>
              <a:t>Whole grains</a:t>
            </a:r>
          </a:p>
          <a:p>
            <a:pPr marL="285750" indent="-285750">
              <a:lnSpc>
                <a:spcPct val="100000"/>
              </a:lnSpc>
              <a:spcAft>
                <a:spcPts val="1200"/>
              </a:spcAft>
              <a:buFont typeface="Wingdings" panose="05000000000000000000" pitchFamily="2" charset="2"/>
              <a:buChar char="§"/>
            </a:pPr>
            <a:r>
              <a:rPr lang="en-US"/>
              <a:t>Lean dairy and protein</a:t>
            </a:r>
          </a:p>
          <a:p>
            <a:pPr marL="742950" lvl="1" indent="-285750">
              <a:lnSpc>
                <a:spcPct val="100000"/>
              </a:lnSpc>
              <a:spcAft>
                <a:spcPts val="1200"/>
              </a:spcAft>
              <a:buFont typeface="Wingdings" panose="05000000000000000000" pitchFamily="2" charset="2"/>
              <a:buChar char="§"/>
            </a:pPr>
            <a:r>
              <a:rPr lang="en-US" sz="1600"/>
              <a:t>Seafood</a:t>
            </a:r>
          </a:p>
          <a:p>
            <a:pPr marL="285750" indent="-285750">
              <a:lnSpc>
                <a:spcPct val="100000"/>
              </a:lnSpc>
              <a:spcAft>
                <a:spcPts val="1200"/>
              </a:spcAft>
              <a:buFont typeface="Wingdings" panose="05000000000000000000" pitchFamily="2" charset="2"/>
              <a:buChar char="§"/>
            </a:pPr>
            <a:r>
              <a:rPr lang="en-US"/>
              <a:t>Less fat, salt, and sugar during preparation</a:t>
            </a:r>
          </a:p>
          <a:p>
            <a:pPr marL="285750" indent="-285750">
              <a:lnSpc>
                <a:spcPct val="100000"/>
              </a:lnSpc>
              <a:spcAft>
                <a:spcPts val="1200"/>
              </a:spcAft>
              <a:buFont typeface="Wingdings" panose="05000000000000000000" pitchFamily="2" charset="2"/>
              <a:buChar char="§"/>
            </a:pPr>
            <a:r>
              <a:rPr lang="en-US"/>
              <a:t>Healthier condiments </a:t>
            </a:r>
          </a:p>
        </p:txBody>
      </p:sp>
      <p:pic>
        <p:nvPicPr>
          <p:cNvPr id="7" name="Picture 2" descr="http://www.trulyorganicbaking.com/wp-content/uploads/2010/08/Bento.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047517" y="1857375"/>
            <a:ext cx="4221163" cy="3587989"/>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val="334977965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Roadmap to Healthier Meals</a:t>
            </a:r>
          </a:p>
        </p:txBody>
      </p:sp>
      <p:sp>
        <p:nvSpPr>
          <p:cNvPr id="4" name="Slide Number Placeholder 3"/>
          <p:cNvSpPr>
            <a:spLocks noGrp="1"/>
          </p:cNvSpPr>
          <p:nvPr>
            <p:ph type="sldNum" sz="quarter" idx="12"/>
          </p:nvPr>
        </p:nvSpPr>
        <p:spPr/>
        <p:txBody>
          <a:bodyPr/>
          <a:lstStyle/>
          <a:p>
            <a:fld id="{17DF4567-1C0D-564E-BA68-9AF622E7948C}" type="slidenum">
              <a:rPr lang="en-US" smtClean="0"/>
              <a:t>7</a:t>
            </a:fld>
            <a:endParaRPr lang="en-US"/>
          </a:p>
        </p:txBody>
      </p:sp>
      <p:sp>
        <p:nvSpPr>
          <p:cNvPr id="5" name="Text Placeholder 2"/>
          <p:cNvSpPr txBox="1">
            <a:spLocks/>
          </p:cNvSpPr>
          <p:nvPr/>
        </p:nvSpPr>
        <p:spPr>
          <a:xfrm>
            <a:off x="2061981" y="4477953"/>
            <a:ext cx="998926" cy="672546"/>
          </a:xfrm>
          <a:prstGeom prst="rect">
            <a:avLst/>
          </a:prstGeom>
        </p:spPr>
        <p:txBody>
          <a:bodyPr vert="horz" lIns="91440" tIns="45720" rIns="91440" bIns="45720" rtlCol="0">
            <a:normAutofit/>
          </a:bodyPr>
          <a:lstStyle>
            <a:lvl1pPr marL="0" indent="0" algn="l" defTabSz="914400" rtl="0" eaLnBrk="1" latinLnBrk="0" hangingPunct="1">
              <a:lnSpc>
                <a:spcPts val="2800"/>
              </a:lnSpc>
              <a:spcBef>
                <a:spcPts val="0"/>
              </a:spcBef>
              <a:spcAft>
                <a:spcPts val="1000"/>
              </a:spcAft>
              <a:buFont typeface="Arial"/>
              <a:buNone/>
              <a:defRPr sz="1600" kern="1200" baseline="0">
                <a:solidFill>
                  <a:schemeClr val="tx1"/>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ts val="2200"/>
              </a:lnSpc>
            </a:pPr>
            <a:r>
              <a:rPr lang="en-US"/>
              <a:t>Planning</a:t>
            </a:r>
          </a:p>
        </p:txBody>
      </p:sp>
      <p:sp>
        <p:nvSpPr>
          <p:cNvPr id="14" name="Text Placeholder 2"/>
          <p:cNvSpPr txBox="1">
            <a:spLocks/>
          </p:cNvSpPr>
          <p:nvPr/>
        </p:nvSpPr>
        <p:spPr>
          <a:xfrm>
            <a:off x="4625788" y="4477959"/>
            <a:ext cx="1108314" cy="488735"/>
          </a:xfrm>
          <a:prstGeom prst="rect">
            <a:avLst/>
          </a:prstGeom>
        </p:spPr>
        <p:txBody>
          <a:bodyPr vert="horz" lIns="91440" tIns="45720" rIns="91440" bIns="45720" rtlCol="0">
            <a:normAutofit/>
          </a:bodyPr>
          <a:lstStyle>
            <a:lvl1pPr marL="0" indent="0" algn="l" defTabSz="914400" rtl="0" eaLnBrk="1" latinLnBrk="0" hangingPunct="1">
              <a:lnSpc>
                <a:spcPts val="2800"/>
              </a:lnSpc>
              <a:spcBef>
                <a:spcPts val="0"/>
              </a:spcBef>
              <a:spcAft>
                <a:spcPts val="1000"/>
              </a:spcAft>
              <a:buFont typeface="Arial"/>
              <a:buNone/>
              <a:defRPr sz="1600" kern="1200" baseline="0">
                <a:solidFill>
                  <a:schemeClr val="tx1"/>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ts val="2200"/>
              </a:lnSpc>
            </a:pPr>
            <a:r>
              <a:rPr lang="en-US"/>
              <a:t>Shopping</a:t>
            </a:r>
          </a:p>
        </p:txBody>
      </p:sp>
      <p:sp>
        <p:nvSpPr>
          <p:cNvPr id="6" name="Rectangle 5"/>
          <p:cNvSpPr/>
          <p:nvPr/>
        </p:nvSpPr>
        <p:spPr>
          <a:xfrm>
            <a:off x="7137495" y="4476594"/>
            <a:ext cx="1244251" cy="338554"/>
          </a:xfrm>
          <a:prstGeom prst="rect">
            <a:avLst/>
          </a:prstGeom>
        </p:spPr>
        <p:txBody>
          <a:bodyPr wrap="none">
            <a:spAutoFit/>
          </a:bodyPr>
          <a:lstStyle/>
          <a:p>
            <a:r>
              <a:rPr lang="en-US" sz="1600">
                <a:latin typeface="Arial" panose="020B0604020202020204" pitchFamily="34" charset="0"/>
                <a:cs typeface="Arial" panose="020B0604020202020204" pitchFamily="34" charset="0"/>
              </a:rPr>
              <a:t>Preparation</a:t>
            </a:r>
          </a:p>
        </p:txBody>
      </p:sp>
      <p:sp>
        <p:nvSpPr>
          <p:cNvPr id="13" name="Rectangle 12"/>
          <p:cNvSpPr/>
          <p:nvPr/>
        </p:nvSpPr>
        <p:spPr>
          <a:xfrm>
            <a:off x="9810690" y="4475672"/>
            <a:ext cx="878767" cy="338554"/>
          </a:xfrm>
          <a:prstGeom prst="rect">
            <a:avLst/>
          </a:prstGeom>
        </p:spPr>
        <p:txBody>
          <a:bodyPr wrap="none">
            <a:spAutoFit/>
          </a:bodyPr>
          <a:lstStyle/>
          <a:p>
            <a:r>
              <a:rPr lang="en-US" sz="1600">
                <a:latin typeface="Arial" panose="020B0604020202020204" pitchFamily="34" charset="0"/>
                <a:cs typeface="Arial" panose="020B0604020202020204" pitchFamily="34" charset="0"/>
              </a:rPr>
              <a:t>Serving</a:t>
            </a:r>
          </a:p>
        </p:txBody>
      </p:sp>
      <p:pic>
        <p:nvPicPr>
          <p:cNvPr id="1028" name="Picture 4" descr="work lunch meal plan"/>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489963" y="3031584"/>
            <a:ext cx="2142963" cy="1412085"/>
          </a:xfrm>
          <a:prstGeom prst="rect">
            <a:avLst/>
          </a:prstGeom>
          <a:noFill/>
          <a:extLst>
            <a:ext uri="{909E8E84-426E-40DD-AFC4-6F175D3DCCD1}">
              <a14:hiddenFill xmlns:a14="http://schemas.microsoft.com/office/drawing/2010/main">
                <a:solidFill>
                  <a:srgbClr val="FFFFFF"/>
                </a:solidFill>
              </a14:hiddenFill>
            </a:ext>
          </a:extLst>
        </p:spPr>
      </p:pic>
      <p:pic>
        <p:nvPicPr>
          <p:cNvPr id="1032" name="Picture 8" descr="Image result for healthy cooking methods"/>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701223" y="2965955"/>
            <a:ext cx="2116797" cy="1511998"/>
          </a:xfrm>
          <a:prstGeom prst="rect">
            <a:avLst/>
          </a:prstGeom>
          <a:noFill/>
          <a:extLst>
            <a:ext uri="{909E8E84-426E-40DD-AFC4-6F175D3DCCD1}">
              <a14:hiddenFill xmlns:a14="http://schemas.microsoft.com/office/drawing/2010/main">
                <a:solidFill>
                  <a:srgbClr val="FFFFFF"/>
                </a:solidFill>
              </a14:hiddenFill>
            </a:ext>
          </a:extLst>
        </p:spPr>
      </p:pic>
      <p:pic>
        <p:nvPicPr>
          <p:cNvPr id="1038" name="Picture 14" descr="plate of veggies"/>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9244656" y="2764556"/>
            <a:ext cx="2116226" cy="1698271"/>
          </a:xfrm>
          <a:prstGeom prst="rect">
            <a:avLst/>
          </a:prstGeom>
          <a:noFill/>
          <a:extLst>
            <a:ext uri="{909E8E84-426E-40DD-AFC4-6F175D3DCCD1}">
              <a14:hiddenFill xmlns:a14="http://schemas.microsoft.com/office/drawing/2010/main">
                <a:solidFill>
                  <a:srgbClr val="FFFFFF"/>
                </a:solidFill>
              </a14:hiddenFill>
            </a:ext>
          </a:extLst>
        </p:spPr>
      </p:pic>
      <p:pic>
        <p:nvPicPr>
          <p:cNvPr id="1040" name="Picture 16" descr="Image result for healthy grocery shopping"/>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4059562" y="2983362"/>
            <a:ext cx="2240766" cy="1494591"/>
          </a:xfrm>
          <a:prstGeom prst="rect">
            <a:avLst/>
          </a:prstGeom>
          <a:noFill/>
          <a:ln>
            <a:solidFill>
              <a:schemeClr val="accent1"/>
            </a:solidFill>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6922061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Roadmap to Healthier Meals</a:t>
            </a:r>
          </a:p>
        </p:txBody>
      </p:sp>
      <p:sp>
        <p:nvSpPr>
          <p:cNvPr id="4" name="Slide Number Placeholder 3"/>
          <p:cNvSpPr>
            <a:spLocks noGrp="1"/>
          </p:cNvSpPr>
          <p:nvPr>
            <p:ph type="sldNum" sz="quarter" idx="12"/>
          </p:nvPr>
        </p:nvSpPr>
        <p:spPr/>
        <p:txBody>
          <a:bodyPr/>
          <a:lstStyle/>
          <a:p>
            <a:fld id="{17DF4567-1C0D-564E-BA68-9AF622E7948C}" type="slidenum">
              <a:rPr lang="en-US" smtClean="0"/>
              <a:t>8</a:t>
            </a:fld>
            <a:endParaRPr lang="en-US"/>
          </a:p>
        </p:txBody>
      </p:sp>
      <p:sp>
        <p:nvSpPr>
          <p:cNvPr id="5" name="Text Placeholder 2"/>
          <p:cNvSpPr txBox="1">
            <a:spLocks/>
          </p:cNvSpPr>
          <p:nvPr/>
        </p:nvSpPr>
        <p:spPr>
          <a:xfrm>
            <a:off x="2061981" y="4477953"/>
            <a:ext cx="998926" cy="672546"/>
          </a:xfrm>
          <a:prstGeom prst="rect">
            <a:avLst/>
          </a:prstGeom>
        </p:spPr>
        <p:txBody>
          <a:bodyPr vert="horz" lIns="91440" tIns="45720" rIns="91440" bIns="45720" rtlCol="0">
            <a:normAutofit/>
          </a:bodyPr>
          <a:lstStyle>
            <a:lvl1pPr marL="0" indent="0" algn="l" defTabSz="914400" rtl="0" eaLnBrk="1" latinLnBrk="0" hangingPunct="1">
              <a:lnSpc>
                <a:spcPts val="2800"/>
              </a:lnSpc>
              <a:spcBef>
                <a:spcPts val="0"/>
              </a:spcBef>
              <a:spcAft>
                <a:spcPts val="1000"/>
              </a:spcAft>
              <a:buFont typeface="Arial"/>
              <a:buNone/>
              <a:defRPr sz="1600" kern="1200" baseline="0">
                <a:solidFill>
                  <a:schemeClr val="tx1"/>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ts val="2200"/>
              </a:lnSpc>
            </a:pPr>
            <a:r>
              <a:rPr lang="en-US"/>
              <a:t>Planning</a:t>
            </a:r>
          </a:p>
        </p:txBody>
      </p:sp>
      <p:pic>
        <p:nvPicPr>
          <p:cNvPr id="1028" name="Picture 4" descr="work lunch meal plan"/>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489963" y="3031584"/>
            <a:ext cx="2142963" cy="1412085"/>
          </a:xfrm>
          <a:prstGeom prst="rect">
            <a:avLst/>
          </a:prstGeom>
          <a:noFill/>
          <a:extLst>
            <a:ext uri="{909E8E84-426E-40DD-AFC4-6F175D3DCCD1}">
              <a14:hiddenFill xmlns:a14="http://schemas.microsoft.com/office/drawing/2010/main">
                <a:solidFill>
                  <a:srgbClr val="FFFFFF"/>
                </a:solidFill>
              </a14:hiddenFill>
            </a:ext>
          </a:extLst>
        </p:spPr>
      </p:pic>
      <p:sp>
        <p:nvSpPr>
          <p:cNvPr id="3" name="TextBox 2">
            <a:extLst>
              <a:ext uri="{FF2B5EF4-FFF2-40B4-BE49-F238E27FC236}">
                <a16:creationId xmlns:a16="http://schemas.microsoft.com/office/drawing/2014/main" id="{DE84F0DF-B022-4535-AD5E-A7EA82C37DFC}"/>
              </a:ext>
            </a:extLst>
          </p:cNvPr>
          <p:cNvSpPr txBox="1"/>
          <p:nvPr/>
        </p:nvSpPr>
        <p:spPr>
          <a:xfrm>
            <a:off x="4443663" y="2729163"/>
            <a:ext cx="6994357" cy="2757165"/>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285750" indent="-285750">
              <a:spcAft>
                <a:spcPts val="500"/>
              </a:spcAft>
              <a:buFont typeface="Arial" panose="020B0604020202020204" pitchFamily="34" charset="0"/>
              <a:buChar char="•"/>
            </a:pPr>
            <a:r>
              <a:rPr lang="en-US"/>
              <a:t>Plan to use whole foods over processed foods</a:t>
            </a:r>
          </a:p>
          <a:p>
            <a:pPr marL="285750" indent="-285750">
              <a:spcAft>
                <a:spcPts val="500"/>
              </a:spcAft>
              <a:buFont typeface="Arial" panose="020B0604020202020204" pitchFamily="34" charset="0"/>
              <a:buChar char="•"/>
            </a:pPr>
            <a:r>
              <a:rPr lang="en-US">
                <a:cs typeface="Calibri"/>
              </a:rPr>
              <a:t>Utilize beans, lentils or soy for at least one meal</a:t>
            </a:r>
          </a:p>
          <a:p>
            <a:pPr marL="285750" indent="-285750">
              <a:spcAft>
                <a:spcPts val="500"/>
              </a:spcAft>
              <a:buFont typeface="Arial" panose="020B0604020202020204" pitchFamily="34" charset="0"/>
              <a:buChar char="•"/>
            </a:pPr>
            <a:r>
              <a:rPr lang="en-US">
                <a:cs typeface="Calibri"/>
              </a:rPr>
              <a:t>Offer fish/seafood at least once a week</a:t>
            </a:r>
          </a:p>
          <a:p>
            <a:pPr marL="285750" indent="-285750">
              <a:spcAft>
                <a:spcPts val="500"/>
              </a:spcAft>
              <a:buFont typeface="Arial" panose="020B0604020202020204" pitchFamily="34" charset="0"/>
              <a:buChar char="•"/>
            </a:pPr>
            <a:r>
              <a:rPr lang="en-US">
                <a:cs typeface="Calibri"/>
              </a:rPr>
              <a:t>Use a variety of colored vegetables and fruits</a:t>
            </a:r>
          </a:p>
          <a:p>
            <a:pPr marL="285750" indent="-285750">
              <a:spcAft>
                <a:spcPts val="500"/>
              </a:spcAft>
              <a:buFont typeface="Arial" panose="020B0604020202020204" pitchFamily="34" charset="0"/>
              <a:buChar char="•"/>
            </a:pPr>
            <a:r>
              <a:rPr lang="en-US">
                <a:cs typeface="Calibri"/>
              </a:rPr>
              <a:t>Use fruits and vegetables as one of the two snack components</a:t>
            </a:r>
          </a:p>
          <a:p>
            <a:pPr marL="285750" indent="-285750">
              <a:spcAft>
                <a:spcPts val="500"/>
              </a:spcAft>
              <a:buFont typeface="Arial" panose="020B0604020202020204" pitchFamily="34" charset="0"/>
              <a:buChar char="•"/>
            </a:pPr>
            <a:r>
              <a:rPr lang="en-US">
                <a:cs typeface="Calibri"/>
              </a:rPr>
              <a:t>Plan main-dish salads</a:t>
            </a:r>
          </a:p>
          <a:p>
            <a:pPr marL="285750" indent="-285750">
              <a:spcAft>
                <a:spcPts val="500"/>
              </a:spcAft>
              <a:buFont typeface="Arial" panose="020B0604020202020204" pitchFamily="34" charset="0"/>
              <a:buChar char="•"/>
            </a:pPr>
            <a:r>
              <a:rPr lang="en-US">
                <a:cs typeface="Calibri"/>
              </a:rPr>
              <a:t>Use a variety of whole grains</a:t>
            </a:r>
          </a:p>
          <a:p>
            <a:pPr marL="285750" indent="-285750">
              <a:buFont typeface="Arial" panose="020B0604020202020204" pitchFamily="34" charset="0"/>
              <a:buChar char="•"/>
            </a:pPr>
            <a:endParaRPr lang="en-US">
              <a:cs typeface="Calibri"/>
            </a:endParaRPr>
          </a:p>
        </p:txBody>
      </p:sp>
    </p:spTree>
    <p:extLst>
      <p:ext uri="{BB962C8B-B14F-4D97-AF65-F5344CB8AC3E}">
        <p14:creationId xmlns:p14="http://schemas.microsoft.com/office/powerpoint/2010/main" val="26411642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FB61882D-93EB-49F4-86A0-FC3EBE8C09D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71013" y="0"/>
            <a:ext cx="4438454" cy="6858000"/>
          </a:xfrm>
          <a:prstGeom prst="rect">
            <a:avLst/>
          </a:prstGeom>
        </p:spPr>
      </p:pic>
      <p:pic>
        <p:nvPicPr>
          <p:cNvPr id="5" name="Picture 4">
            <a:extLst>
              <a:ext uri="{FF2B5EF4-FFF2-40B4-BE49-F238E27FC236}">
                <a16:creationId xmlns:a16="http://schemas.microsoft.com/office/drawing/2014/main" id="{1139DE46-04E9-40F0-B767-D49191670B4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666768" y="0"/>
            <a:ext cx="4881824" cy="6858000"/>
          </a:xfrm>
          <a:prstGeom prst="rect">
            <a:avLst/>
          </a:prstGeom>
        </p:spPr>
      </p:pic>
    </p:spTree>
    <p:extLst>
      <p:ext uri="{BB962C8B-B14F-4D97-AF65-F5344CB8AC3E}">
        <p14:creationId xmlns:p14="http://schemas.microsoft.com/office/powerpoint/2010/main" val="280890918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Roadmap to Healthier Meals</a:t>
            </a:r>
          </a:p>
        </p:txBody>
      </p:sp>
      <p:sp>
        <p:nvSpPr>
          <p:cNvPr id="4" name="Slide Number Placeholder 3"/>
          <p:cNvSpPr>
            <a:spLocks noGrp="1"/>
          </p:cNvSpPr>
          <p:nvPr>
            <p:ph type="sldNum" sz="quarter" idx="12"/>
          </p:nvPr>
        </p:nvSpPr>
        <p:spPr/>
        <p:txBody>
          <a:bodyPr/>
          <a:lstStyle/>
          <a:p>
            <a:fld id="{17DF4567-1C0D-564E-BA68-9AF622E7948C}" type="slidenum">
              <a:rPr lang="en-US" smtClean="0"/>
              <a:t>10</a:t>
            </a:fld>
            <a:endParaRPr lang="en-US"/>
          </a:p>
        </p:txBody>
      </p:sp>
      <p:sp>
        <p:nvSpPr>
          <p:cNvPr id="14" name="Text Placeholder 2"/>
          <p:cNvSpPr txBox="1">
            <a:spLocks/>
          </p:cNvSpPr>
          <p:nvPr/>
        </p:nvSpPr>
        <p:spPr>
          <a:xfrm>
            <a:off x="2059051" y="4137064"/>
            <a:ext cx="1108314" cy="488735"/>
          </a:xfrm>
          <a:prstGeom prst="rect">
            <a:avLst/>
          </a:prstGeom>
        </p:spPr>
        <p:txBody>
          <a:bodyPr vert="horz" lIns="91440" tIns="45720" rIns="91440" bIns="45720" rtlCol="0">
            <a:normAutofit/>
          </a:bodyPr>
          <a:lstStyle>
            <a:lvl1pPr marL="0" indent="0" algn="l" defTabSz="914400" rtl="0" eaLnBrk="1" latinLnBrk="0" hangingPunct="1">
              <a:lnSpc>
                <a:spcPts val="2800"/>
              </a:lnSpc>
              <a:spcBef>
                <a:spcPts val="0"/>
              </a:spcBef>
              <a:spcAft>
                <a:spcPts val="1000"/>
              </a:spcAft>
              <a:buFont typeface="Arial"/>
              <a:buNone/>
              <a:defRPr sz="1600" kern="1200" baseline="0">
                <a:solidFill>
                  <a:schemeClr val="tx1"/>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ts val="2200"/>
              </a:lnSpc>
            </a:pPr>
            <a:r>
              <a:rPr lang="en-US"/>
              <a:t>Shopping</a:t>
            </a:r>
          </a:p>
        </p:txBody>
      </p:sp>
      <p:pic>
        <p:nvPicPr>
          <p:cNvPr id="1040" name="Picture 16" descr="Image result for healthy grocery shoppin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492825" y="2642467"/>
            <a:ext cx="2240766" cy="1494591"/>
          </a:xfrm>
          <a:prstGeom prst="rect">
            <a:avLst/>
          </a:prstGeom>
          <a:noFill/>
          <a:ln>
            <a:solidFill>
              <a:schemeClr val="accent1"/>
            </a:solidFill>
          </a:ln>
          <a:extLst>
            <a:ext uri="{909E8E84-426E-40DD-AFC4-6F175D3DCCD1}">
              <a14:hiddenFill xmlns:a14="http://schemas.microsoft.com/office/drawing/2010/main">
                <a:solidFill>
                  <a:srgbClr val="FFFFFF"/>
                </a:solidFill>
              </a14:hiddenFill>
            </a:ext>
          </a:extLst>
        </p:spPr>
      </p:pic>
      <p:sp>
        <p:nvSpPr>
          <p:cNvPr id="3" name="TextBox 2">
            <a:extLst>
              <a:ext uri="{FF2B5EF4-FFF2-40B4-BE49-F238E27FC236}">
                <a16:creationId xmlns:a16="http://schemas.microsoft.com/office/drawing/2014/main" id="{363652A5-5D29-498E-B927-7EED14FAAA53}"/>
              </a:ext>
            </a:extLst>
          </p:cNvPr>
          <p:cNvSpPr txBox="1"/>
          <p:nvPr/>
        </p:nvSpPr>
        <p:spPr>
          <a:xfrm>
            <a:off x="4443663" y="2729163"/>
            <a:ext cx="6994357" cy="2757165"/>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285750" indent="-285750">
              <a:spcAft>
                <a:spcPts val="500"/>
              </a:spcAft>
              <a:buFont typeface="Arial" panose="020B0604020202020204" pitchFamily="34" charset="0"/>
              <a:buChar char="•"/>
            </a:pPr>
            <a:r>
              <a:rPr lang="en-US">
                <a:cs typeface="Calibri"/>
              </a:rPr>
              <a:t>Buy fresh, frozen and canned produce</a:t>
            </a:r>
          </a:p>
          <a:p>
            <a:pPr marL="285750" indent="-285750">
              <a:spcAft>
                <a:spcPts val="500"/>
              </a:spcAft>
              <a:buFont typeface="Arial" panose="020B0604020202020204" pitchFamily="34" charset="0"/>
              <a:buChar char="•"/>
            </a:pPr>
            <a:r>
              <a:rPr lang="en-US">
                <a:cs typeface="Calibri"/>
              </a:rPr>
              <a:t>Canned fruits in water/juice</a:t>
            </a:r>
          </a:p>
          <a:p>
            <a:pPr marL="285750" indent="-285750">
              <a:spcAft>
                <a:spcPts val="500"/>
              </a:spcAft>
              <a:buFont typeface="Arial" panose="020B0604020202020204" pitchFamily="34" charset="0"/>
              <a:buChar char="•"/>
            </a:pPr>
            <a:r>
              <a:rPr lang="en-US">
                <a:cs typeface="Calibri"/>
              </a:rPr>
              <a:t>Canned vegetables without added salt</a:t>
            </a:r>
          </a:p>
          <a:p>
            <a:pPr marL="285750" indent="-285750">
              <a:spcAft>
                <a:spcPts val="500"/>
              </a:spcAft>
              <a:buFont typeface="Arial" panose="020B0604020202020204" pitchFamily="34" charset="0"/>
              <a:buChar char="•"/>
            </a:pPr>
            <a:r>
              <a:rPr lang="en-US">
                <a:cs typeface="Calibri"/>
              </a:rPr>
              <a:t>Lean ground turkey or beef</a:t>
            </a:r>
          </a:p>
          <a:p>
            <a:pPr marL="285750" indent="-285750">
              <a:spcAft>
                <a:spcPts val="500"/>
              </a:spcAft>
              <a:buFont typeface="Arial" panose="020B0604020202020204" pitchFamily="34" charset="0"/>
              <a:buChar char="•"/>
            </a:pPr>
            <a:r>
              <a:rPr lang="en-US">
                <a:cs typeface="Calibri"/>
              </a:rPr>
              <a:t>Low-fat dairy</a:t>
            </a:r>
          </a:p>
          <a:p>
            <a:pPr marL="285750" indent="-285750">
              <a:spcAft>
                <a:spcPts val="500"/>
              </a:spcAft>
              <a:buFont typeface="Arial" panose="020B0604020202020204" pitchFamily="34" charset="0"/>
              <a:buChar char="•"/>
            </a:pPr>
            <a:r>
              <a:rPr lang="en-US">
                <a:cs typeface="Calibri"/>
              </a:rPr>
              <a:t>100% whole grain breads and cereals</a:t>
            </a:r>
          </a:p>
          <a:p>
            <a:pPr marL="285750" indent="-285750">
              <a:spcAft>
                <a:spcPts val="500"/>
              </a:spcAft>
              <a:buFont typeface="Arial" panose="020B0604020202020204" pitchFamily="34" charset="0"/>
              <a:buChar char="•"/>
            </a:pPr>
            <a:r>
              <a:rPr lang="en-US">
                <a:cs typeface="Calibri"/>
              </a:rPr>
              <a:t>Cereals and yogurts lower in added sugar</a:t>
            </a:r>
          </a:p>
          <a:p>
            <a:pPr marL="285750" indent="-285750">
              <a:buFont typeface="Arial" panose="020B0604020202020204" pitchFamily="34" charset="0"/>
              <a:buChar char="•"/>
            </a:pPr>
            <a:endParaRPr lang="en-US">
              <a:cs typeface="Calibri"/>
            </a:endParaRPr>
          </a:p>
        </p:txBody>
      </p:sp>
      <p:sp>
        <p:nvSpPr>
          <p:cNvPr id="7" name="TextBox 6">
            <a:extLst>
              <a:ext uri="{FF2B5EF4-FFF2-40B4-BE49-F238E27FC236}">
                <a16:creationId xmlns:a16="http://schemas.microsoft.com/office/drawing/2014/main" id="{8F875130-8EEA-4BB9-81DB-EF1CB80144D1}"/>
              </a:ext>
            </a:extLst>
          </p:cNvPr>
          <p:cNvSpPr txBox="1"/>
          <p:nvPr/>
        </p:nvSpPr>
        <p:spPr>
          <a:xfrm>
            <a:off x="4443663" y="5416216"/>
            <a:ext cx="6132094" cy="369332"/>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a:t>Be clear with your vendors regarding product specifications. </a:t>
            </a:r>
          </a:p>
        </p:txBody>
      </p:sp>
    </p:spTree>
    <p:extLst>
      <p:ext uri="{BB962C8B-B14F-4D97-AF65-F5344CB8AC3E}">
        <p14:creationId xmlns:p14="http://schemas.microsoft.com/office/powerpoint/2010/main" val="282477450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Roadmap to Healthier Meals</a:t>
            </a:r>
          </a:p>
        </p:txBody>
      </p:sp>
      <p:sp>
        <p:nvSpPr>
          <p:cNvPr id="4" name="Slide Number Placeholder 3"/>
          <p:cNvSpPr>
            <a:spLocks noGrp="1"/>
          </p:cNvSpPr>
          <p:nvPr>
            <p:ph type="sldNum" sz="quarter" idx="12"/>
          </p:nvPr>
        </p:nvSpPr>
        <p:spPr>
          <a:xfrm>
            <a:off x="8670758" y="6175876"/>
            <a:ext cx="2743200" cy="365125"/>
          </a:xfrm>
        </p:spPr>
        <p:txBody>
          <a:bodyPr/>
          <a:lstStyle/>
          <a:p>
            <a:fld id="{17DF4567-1C0D-564E-BA68-9AF622E7948C}" type="slidenum">
              <a:rPr lang="en-US" smtClean="0"/>
              <a:t>11</a:t>
            </a:fld>
            <a:endParaRPr lang="en-US"/>
          </a:p>
        </p:txBody>
      </p:sp>
      <p:sp>
        <p:nvSpPr>
          <p:cNvPr id="6" name="Rectangle 5"/>
          <p:cNvSpPr/>
          <p:nvPr/>
        </p:nvSpPr>
        <p:spPr>
          <a:xfrm>
            <a:off x="1983969" y="4175805"/>
            <a:ext cx="1244251" cy="338554"/>
          </a:xfrm>
          <a:prstGeom prst="rect">
            <a:avLst/>
          </a:prstGeom>
        </p:spPr>
        <p:txBody>
          <a:bodyPr wrap="none">
            <a:spAutoFit/>
          </a:bodyPr>
          <a:lstStyle/>
          <a:p>
            <a:r>
              <a:rPr lang="en-US" sz="1600">
                <a:latin typeface="Arial" panose="020B0604020202020204" pitchFamily="34" charset="0"/>
                <a:cs typeface="Arial" panose="020B0604020202020204" pitchFamily="34" charset="0"/>
              </a:rPr>
              <a:t>Preparation</a:t>
            </a:r>
          </a:p>
        </p:txBody>
      </p:sp>
      <p:pic>
        <p:nvPicPr>
          <p:cNvPr id="1032" name="Picture 8" descr="Image result for healthy cooking method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547697" y="2665165"/>
            <a:ext cx="2116797" cy="1511998"/>
          </a:xfrm>
          <a:prstGeom prst="rect">
            <a:avLst/>
          </a:prstGeom>
          <a:noFill/>
          <a:extLst>
            <a:ext uri="{909E8E84-426E-40DD-AFC4-6F175D3DCCD1}">
              <a14:hiddenFill xmlns:a14="http://schemas.microsoft.com/office/drawing/2010/main">
                <a:solidFill>
                  <a:srgbClr val="FFFFFF"/>
                </a:solidFill>
              </a14:hiddenFill>
            </a:ext>
          </a:extLst>
        </p:spPr>
      </p:pic>
      <p:sp>
        <p:nvSpPr>
          <p:cNvPr id="7" name="TextBox 6">
            <a:extLst>
              <a:ext uri="{FF2B5EF4-FFF2-40B4-BE49-F238E27FC236}">
                <a16:creationId xmlns:a16="http://schemas.microsoft.com/office/drawing/2014/main" id="{E1B0EE52-CC0F-4431-AF9C-9497A41BF89F}"/>
              </a:ext>
            </a:extLst>
          </p:cNvPr>
          <p:cNvSpPr txBox="1"/>
          <p:nvPr/>
        </p:nvSpPr>
        <p:spPr>
          <a:xfrm>
            <a:off x="4363452" y="2237873"/>
            <a:ext cx="6994357" cy="4121641"/>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285750" indent="-285750">
              <a:spcAft>
                <a:spcPts val="500"/>
              </a:spcAft>
              <a:buFont typeface="Arial" panose="020B0604020202020204" pitchFamily="34" charset="0"/>
              <a:buChar char="•"/>
            </a:pPr>
            <a:r>
              <a:rPr lang="en-US">
                <a:cs typeface="Calibri"/>
              </a:rPr>
              <a:t>Keep skins on fruits and vegetables</a:t>
            </a:r>
          </a:p>
          <a:p>
            <a:pPr marL="285750" indent="-285750">
              <a:spcAft>
                <a:spcPts val="500"/>
              </a:spcAft>
              <a:buFont typeface="Arial" panose="020B0604020202020204" pitchFamily="34" charset="0"/>
              <a:buChar char="•"/>
            </a:pPr>
            <a:r>
              <a:rPr lang="en-US">
                <a:cs typeface="Calibri"/>
              </a:rPr>
              <a:t>Serve vegetables raw, steamed, blanched or roasted. </a:t>
            </a:r>
          </a:p>
          <a:p>
            <a:pPr marL="285750" indent="-285750">
              <a:spcAft>
                <a:spcPts val="500"/>
              </a:spcAft>
              <a:buFont typeface="Arial" panose="020B0604020202020204" pitchFamily="34" charset="0"/>
              <a:buChar char="•"/>
            </a:pPr>
            <a:r>
              <a:rPr lang="en-US">
                <a:cs typeface="Calibri"/>
              </a:rPr>
              <a:t>Add mashed fruit, vanilla, or cinnamon to plain yogurt</a:t>
            </a:r>
          </a:p>
          <a:p>
            <a:pPr marL="285750" indent="-285750">
              <a:spcAft>
                <a:spcPts val="500"/>
              </a:spcAft>
              <a:buFont typeface="Arial" panose="020B0604020202020204" pitchFamily="34" charset="0"/>
              <a:buChar char="•"/>
            </a:pPr>
            <a:r>
              <a:rPr lang="en-US">
                <a:cs typeface="Calibri"/>
              </a:rPr>
              <a:t>Roast, bake, steam, poach, or grill meats</a:t>
            </a:r>
          </a:p>
          <a:p>
            <a:pPr marL="285750" indent="-285750">
              <a:spcAft>
                <a:spcPts val="500"/>
              </a:spcAft>
              <a:buFont typeface="Arial" panose="020B0604020202020204" pitchFamily="34" charset="0"/>
              <a:buChar char="•"/>
            </a:pPr>
            <a:r>
              <a:rPr lang="en-US">
                <a:cs typeface="Calibri"/>
              </a:rPr>
              <a:t>Seasons with herbs or salsa rather than fat or salt</a:t>
            </a:r>
          </a:p>
          <a:p>
            <a:pPr marL="285750" indent="-285750">
              <a:spcAft>
                <a:spcPts val="500"/>
              </a:spcAft>
              <a:buFont typeface="Arial" panose="020B0604020202020204" pitchFamily="34" charset="0"/>
              <a:buChar char="•"/>
            </a:pPr>
            <a:r>
              <a:rPr lang="en-US">
                <a:cs typeface="Calibri"/>
              </a:rPr>
              <a:t>Reduce sugar in baked goods</a:t>
            </a:r>
          </a:p>
          <a:p>
            <a:pPr marL="285750" indent="-285750">
              <a:spcAft>
                <a:spcPts val="500"/>
              </a:spcAft>
              <a:buFont typeface="Arial" panose="020B0604020202020204" pitchFamily="34" charset="0"/>
              <a:buChar char="•"/>
            </a:pPr>
            <a:r>
              <a:rPr lang="en-US">
                <a:cs typeface="Calibri"/>
              </a:rPr>
              <a:t>Avoid frosting cakes or cupcakes</a:t>
            </a:r>
          </a:p>
          <a:p>
            <a:pPr marL="285750" indent="-285750">
              <a:spcAft>
                <a:spcPts val="500"/>
              </a:spcAft>
              <a:buFont typeface="Arial" panose="020B0604020202020204" pitchFamily="34" charset="0"/>
              <a:buChar char="•"/>
            </a:pPr>
            <a:r>
              <a:rPr lang="en-US">
                <a:cs typeface="Calibri"/>
              </a:rPr>
              <a:t>Try healthier ingredient substitutions</a:t>
            </a:r>
          </a:p>
          <a:p>
            <a:pPr marL="742950" lvl="1" indent="-285750">
              <a:spcAft>
                <a:spcPts val="500"/>
              </a:spcAft>
              <a:buFont typeface="Arial" panose="020B0604020202020204" pitchFamily="34" charset="0"/>
              <a:buChar char="•"/>
            </a:pPr>
            <a:r>
              <a:rPr lang="en-US">
                <a:cs typeface="Calibri"/>
              </a:rPr>
              <a:t>Canola or olive oil instead of butter</a:t>
            </a:r>
          </a:p>
          <a:p>
            <a:pPr marL="742950" lvl="1" indent="-285750">
              <a:spcAft>
                <a:spcPts val="500"/>
              </a:spcAft>
              <a:buFont typeface="Arial" panose="020B0604020202020204" pitchFamily="34" charset="0"/>
              <a:buChar char="•"/>
            </a:pPr>
            <a:r>
              <a:rPr lang="en-US">
                <a:cs typeface="Calibri"/>
              </a:rPr>
              <a:t>Low-fat dairy instead of full fat</a:t>
            </a:r>
          </a:p>
          <a:p>
            <a:pPr marL="742950" lvl="1" indent="-285750">
              <a:spcAft>
                <a:spcPts val="500"/>
              </a:spcAft>
              <a:buFont typeface="Arial" panose="020B0604020202020204" pitchFamily="34" charset="0"/>
              <a:buChar char="•"/>
            </a:pPr>
            <a:r>
              <a:rPr lang="en-US">
                <a:cs typeface="Calibri"/>
              </a:rPr>
              <a:t>Nonfat yogurt instead of mayonnaise or sour cream</a:t>
            </a:r>
          </a:p>
          <a:p>
            <a:pPr marL="285750" indent="-285750">
              <a:buFont typeface="Arial" panose="020B0604020202020204" pitchFamily="34" charset="0"/>
              <a:buChar char="•"/>
            </a:pPr>
            <a:endParaRPr lang="en-US">
              <a:cs typeface="Calibri"/>
            </a:endParaRPr>
          </a:p>
        </p:txBody>
      </p:sp>
    </p:spTree>
    <p:extLst>
      <p:ext uri="{BB962C8B-B14F-4D97-AF65-F5344CB8AC3E}">
        <p14:creationId xmlns:p14="http://schemas.microsoft.com/office/powerpoint/2010/main" val="16848249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CAA5890-8C48-449D-A69B-82D46D96CDBF}"/>
              </a:ext>
            </a:extLst>
          </p:cNvPr>
          <p:cNvSpPr>
            <a:spLocks noGrp="1"/>
          </p:cNvSpPr>
          <p:nvPr>
            <p:ph type="title"/>
          </p:nvPr>
        </p:nvSpPr>
        <p:spPr>
          <a:xfrm>
            <a:off x="1479884" y="454777"/>
            <a:ext cx="8758238" cy="941387"/>
          </a:xfrm>
        </p:spPr>
        <p:txBody>
          <a:bodyPr/>
          <a:lstStyle/>
          <a:p>
            <a:r>
              <a:rPr lang="en-US">
                <a:cs typeface="Calibri Light"/>
              </a:rPr>
              <a:t>Broccoli Three Ways</a:t>
            </a:r>
            <a:endParaRPr lang="en-US"/>
          </a:p>
        </p:txBody>
      </p:sp>
      <p:pic>
        <p:nvPicPr>
          <p:cNvPr id="4" name="Picture 4">
            <a:hlinkClick r:id="" action="ppaction://media"/>
            <a:extLst>
              <a:ext uri="{FF2B5EF4-FFF2-40B4-BE49-F238E27FC236}">
                <a16:creationId xmlns:a16="http://schemas.microsoft.com/office/drawing/2014/main" id="{4A284CCA-5D00-4911-82DB-8013D92FBA0B}"/>
              </a:ext>
            </a:extLst>
          </p:cNvPr>
          <p:cNvPicPr>
            <a:picLocks noRot="1" noChangeAspect="1"/>
          </p:cNvPicPr>
          <p:nvPr>
            <a:videoFile r:link="rId1"/>
          </p:nvPr>
        </p:nvPicPr>
        <p:blipFill>
          <a:blip r:embed="rId4"/>
          <a:stretch>
            <a:fillRect/>
          </a:stretch>
        </p:blipFill>
        <p:spPr>
          <a:xfrm>
            <a:off x="2616868" y="1361073"/>
            <a:ext cx="7198894" cy="4947986"/>
          </a:xfrm>
          <a:prstGeom prst="rect">
            <a:avLst/>
          </a:prstGeom>
        </p:spPr>
      </p:pic>
    </p:spTree>
    <p:extLst>
      <p:ext uri="{BB962C8B-B14F-4D97-AF65-F5344CB8AC3E}">
        <p14:creationId xmlns:p14="http://schemas.microsoft.com/office/powerpoint/2010/main" val="339067786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Roadmap to Healthier Meals</a:t>
            </a:r>
          </a:p>
        </p:txBody>
      </p:sp>
      <p:sp>
        <p:nvSpPr>
          <p:cNvPr id="4" name="Slide Number Placeholder 3"/>
          <p:cNvSpPr>
            <a:spLocks noGrp="1"/>
          </p:cNvSpPr>
          <p:nvPr>
            <p:ph type="sldNum" sz="quarter" idx="12"/>
          </p:nvPr>
        </p:nvSpPr>
        <p:spPr/>
        <p:txBody>
          <a:bodyPr/>
          <a:lstStyle/>
          <a:p>
            <a:fld id="{17DF4567-1C0D-564E-BA68-9AF622E7948C}" type="slidenum">
              <a:rPr lang="en-US" smtClean="0"/>
              <a:t>13</a:t>
            </a:fld>
            <a:endParaRPr lang="en-US"/>
          </a:p>
        </p:txBody>
      </p:sp>
      <p:sp>
        <p:nvSpPr>
          <p:cNvPr id="13" name="Rectangle 12"/>
          <p:cNvSpPr/>
          <p:nvPr/>
        </p:nvSpPr>
        <p:spPr>
          <a:xfrm>
            <a:off x="1980137" y="4245067"/>
            <a:ext cx="878767" cy="338554"/>
          </a:xfrm>
          <a:prstGeom prst="rect">
            <a:avLst/>
          </a:prstGeom>
        </p:spPr>
        <p:txBody>
          <a:bodyPr wrap="none">
            <a:spAutoFit/>
          </a:bodyPr>
          <a:lstStyle/>
          <a:p>
            <a:r>
              <a:rPr lang="en-US" sz="1600">
                <a:latin typeface="Arial" panose="020B0604020202020204" pitchFamily="34" charset="0"/>
                <a:cs typeface="Arial" panose="020B0604020202020204" pitchFamily="34" charset="0"/>
              </a:rPr>
              <a:t>Serving</a:t>
            </a:r>
          </a:p>
        </p:txBody>
      </p:sp>
      <p:pic>
        <p:nvPicPr>
          <p:cNvPr id="1038" name="Picture 14" descr="plate of veggies"/>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414103" y="2533951"/>
            <a:ext cx="2116226" cy="1698271"/>
          </a:xfrm>
          <a:prstGeom prst="rect">
            <a:avLst/>
          </a:prstGeom>
          <a:noFill/>
          <a:extLst>
            <a:ext uri="{909E8E84-426E-40DD-AFC4-6F175D3DCCD1}">
              <a14:hiddenFill xmlns:a14="http://schemas.microsoft.com/office/drawing/2010/main">
                <a:solidFill>
                  <a:srgbClr val="FFFFFF"/>
                </a:solidFill>
              </a14:hiddenFill>
            </a:ext>
          </a:extLst>
        </p:spPr>
      </p:pic>
      <p:sp>
        <p:nvSpPr>
          <p:cNvPr id="3" name="TextBox 2">
            <a:extLst>
              <a:ext uri="{FF2B5EF4-FFF2-40B4-BE49-F238E27FC236}">
                <a16:creationId xmlns:a16="http://schemas.microsoft.com/office/drawing/2014/main" id="{A8FF1AFE-0931-43B4-8A64-812735EB1245}"/>
              </a:ext>
            </a:extLst>
          </p:cNvPr>
          <p:cNvSpPr txBox="1"/>
          <p:nvPr/>
        </p:nvSpPr>
        <p:spPr>
          <a:xfrm>
            <a:off x="4443663" y="2729163"/>
            <a:ext cx="6994357" cy="2287806"/>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285750" indent="-285750">
              <a:spcAft>
                <a:spcPts val="500"/>
              </a:spcAft>
              <a:buFont typeface="Arial" panose="020B0604020202020204" pitchFamily="34" charset="0"/>
              <a:buChar char="•"/>
            </a:pPr>
            <a:r>
              <a:rPr lang="en-US">
                <a:cs typeface="Calibri"/>
              </a:rPr>
              <a:t>Keep salt and salty condiments (soy sauce) off the table</a:t>
            </a:r>
          </a:p>
          <a:p>
            <a:pPr marL="285750" indent="-285750">
              <a:spcAft>
                <a:spcPts val="500"/>
              </a:spcAft>
              <a:buFont typeface="Arial" panose="020B0604020202020204" pitchFamily="34" charset="0"/>
              <a:buChar char="•"/>
            </a:pPr>
            <a:r>
              <a:rPr lang="en-US">
                <a:cs typeface="Calibri"/>
              </a:rPr>
              <a:t>Serve breakfast foods with mashed fruit or nut/seed butters instead of syrup</a:t>
            </a:r>
          </a:p>
          <a:p>
            <a:pPr marL="285750" indent="-285750">
              <a:spcAft>
                <a:spcPts val="500"/>
              </a:spcAft>
              <a:buFont typeface="Arial" panose="020B0604020202020204" pitchFamily="34" charset="0"/>
              <a:buChar char="•"/>
            </a:pPr>
            <a:r>
              <a:rPr lang="en-US">
                <a:cs typeface="Calibri"/>
              </a:rPr>
              <a:t>Offer nutritious spreads with unsaturated fats for sandwiches and toast</a:t>
            </a:r>
          </a:p>
          <a:p>
            <a:pPr marL="285750" indent="-285750">
              <a:spcAft>
                <a:spcPts val="500"/>
              </a:spcAft>
              <a:buFont typeface="Arial" panose="020B0604020202020204" pitchFamily="34" charset="0"/>
              <a:buChar char="•"/>
            </a:pPr>
            <a:r>
              <a:rPr lang="en-US">
                <a:cs typeface="Calibri"/>
              </a:rPr>
              <a:t>Use smaller serving containers for condiments</a:t>
            </a:r>
          </a:p>
          <a:p>
            <a:pPr marL="285750" indent="-285750">
              <a:buFont typeface="Arial" panose="020B0604020202020204" pitchFamily="34" charset="0"/>
              <a:buChar char="•"/>
            </a:pPr>
            <a:endParaRPr lang="en-US">
              <a:cs typeface="Calibri"/>
            </a:endParaRPr>
          </a:p>
        </p:txBody>
      </p:sp>
    </p:spTree>
    <p:extLst>
      <p:ext uri="{BB962C8B-B14F-4D97-AF65-F5344CB8AC3E}">
        <p14:creationId xmlns:p14="http://schemas.microsoft.com/office/powerpoint/2010/main" val="336010515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00200" y="606706"/>
            <a:ext cx="8758238" cy="941387"/>
          </a:xfrm>
        </p:spPr>
        <p:txBody>
          <a:bodyPr/>
          <a:lstStyle/>
          <a:p>
            <a:r>
              <a:rPr lang="en-US"/>
              <a:t>Recipe Makeover: Tacos</a:t>
            </a:r>
          </a:p>
        </p:txBody>
      </p:sp>
      <p:sp>
        <p:nvSpPr>
          <p:cNvPr id="3" name="Slide Number Placeholder 2"/>
          <p:cNvSpPr>
            <a:spLocks noGrp="1"/>
          </p:cNvSpPr>
          <p:nvPr>
            <p:ph type="sldNum" sz="quarter" idx="12"/>
          </p:nvPr>
        </p:nvSpPr>
        <p:spPr/>
        <p:txBody>
          <a:bodyPr/>
          <a:lstStyle/>
          <a:p>
            <a:fld id="{17DF4567-1C0D-564E-BA68-9AF622E7948C}" type="slidenum">
              <a:rPr lang="en-US" smtClean="0"/>
              <a:t>14</a:t>
            </a:fld>
            <a:endParaRPr lang="en-US"/>
          </a:p>
        </p:txBody>
      </p:sp>
      <p:sp>
        <p:nvSpPr>
          <p:cNvPr id="4" name="Text Placeholder 3"/>
          <p:cNvSpPr>
            <a:spLocks noGrp="1"/>
          </p:cNvSpPr>
          <p:nvPr>
            <p:ph type="body" sz="quarter" idx="13"/>
          </p:nvPr>
        </p:nvSpPr>
        <p:spPr>
          <a:xfrm>
            <a:off x="1600200" y="1557337"/>
            <a:ext cx="8758238" cy="4293813"/>
          </a:xfrm>
        </p:spPr>
        <p:txBody>
          <a:bodyPr>
            <a:normAutofit/>
          </a:bodyPr>
          <a:lstStyle/>
          <a:p>
            <a:pPr marL="285750" indent="-285750">
              <a:lnSpc>
                <a:spcPct val="100000"/>
              </a:lnSpc>
              <a:buFont typeface="Wingdings" panose="05000000000000000000" pitchFamily="2" charset="2"/>
              <a:buChar char="§"/>
            </a:pPr>
            <a:r>
              <a:rPr lang="en-US"/>
              <a:t>1 TBS oil</a:t>
            </a:r>
          </a:p>
          <a:p>
            <a:pPr marL="285750" indent="-285750">
              <a:lnSpc>
                <a:spcPct val="100000"/>
              </a:lnSpc>
              <a:buFont typeface="Wingdings" panose="05000000000000000000" pitchFamily="2" charset="2"/>
              <a:buChar char="§"/>
            </a:pPr>
            <a:r>
              <a:rPr lang="en-US"/>
              <a:t>1 yellow onion</a:t>
            </a:r>
          </a:p>
          <a:p>
            <a:pPr marL="285750" indent="-285750">
              <a:lnSpc>
                <a:spcPct val="100000"/>
              </a:lnSpc>
              <a:buFont typeface="Wingdings" panose="05000000000000000000" pitchFamily="2" charset="2"/>
              <a:buChar char="§"/>
            </a:pPr>
            <a:r>
              <a:rPr lang="en-US"/>
              <a:t>2 lbs. ground beef</a:t>
            </a:r>
          </a:p>
          <a:p>
            <a:pPr marL="285750" indent="-285750">
              <a:lnSpc>
                <a:spcPct val="100000"/>
              </a:lnSpc>
              <a:buFont typeface="Wingdings" panose="05000000000000000000" pitchFamily="2" charset="2"/>
              <a:buChar char="§"/>
            </a:pPr>
            <a:r>
              <a:rPr lang="en-US"/>
              <a:t>1 packet taco seasoning</a:t>
            </a:r>
          </a:p>
          <a:p>
            <a:pPr marL="285750" indent="-285750">
              <a:lnSpc>
                <a:spcPct val="100000"/>
              </a:lnSpc>
              <a:buFont typeface="Wingdings" panose="05000000000000000000" pitchFamily="2" charset="2"/>
              <a:buChar char="§"/>
            </a:pPr>
            <a:r>
              <a:rPr lang="en-US"/>
              <a:t>16 8” flour tortillas</a:t>
            </a:r>
          </a:p>
          <a:p>
            <a:pPr marL="285750" indent="-285750">
              <a:lnSpc>
                <a:spcPct val="100000"/>
              </a:lnSpc>
              <a:buFont typeface="Wingdings" panose="05000000000000000000" pitchFamily="2" charset="2"/>
              <a:buChar char="§"/>
            </a:pPr>
            <a:r>
              <a:rPr lang="en-US"/>
              <a:t>1 lb. cheddar cheese</a:t>
            </a:r>
          </a:p>
          <a:p>
            <a:pPr marL="285750" indent="-285750">
              <a:lnSpc>
                <a:spcPct val="100000"/>
              </a:lnSpc>
              <a:buFont typeface="Wingdings" panose="05000000000000000000" pitchFamily="2" charset="2"/>
              <a:buChar char="§"/>
            </a:pPr>
            <a:r>
              <a:rPr lang="en-US"/>
              <a:t>2 tomatoes</a:t>
            </a:r>
          </a:p>
          <a:p>
            <a:pPr marL="285750" indent="-285750">
              <a:lnSpc>
                <a:spcPct val="100000"/>
              </a:lnSpc>
              <a:buFont typeface="Wingdings" panose="05000000000000000000" pitchFamily="2" charset="2"/>
              <a:buChar char="§"/>
            </a:pPr>
            <a:r>
              <a:rPr lang="en-US"/>
              <a:t>1/4 head lettuce</a:t>
            </a:r>
          </a:p>
          <a:p>
            <a:endParaRPr lang="en-US"/>
          </a:p>
        </p:txBody>
      </p:sp>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6600722" y="2093340"/>
            <a:ext cx="4753078" cy="2673607"/>
          </a:xfrm>
          <a:prstGeom prst="rect">
            <a:avLst/>
          </a:prstGeom>
        </p:spPr>
      </p:pic>
    </p:spTree>
    <p:extLst>
      <p:ext uri="{BB962C8B-B14F-4D97-AF65-F5344CB8AC3E}">
        <p14:creationId xmlns:p14="http://schemas.microsoft.com/office/powerpoint/2010/main" val="143045541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00200" y="606706"/>
            <a:ext cx="8758238" cy="941387"/>
          </a:xfrm>
        </p:spPr>
        <p:txBody>
          <a:bodyPr/>
          <a:lstStyle/>
          <a:p>
            <a:r>
              <a:rPr lang="en-US"/>
              <a:t>Recipe Makeover: Tacos</a:t>
            </a:r>
          </a:p>
        </p:txBody>
      </p:sp>
      <p:sp>
        <p:nvSpPr>
          <p:cNvPr id="3" name="Slide Number Placeholder 2"/>
          <p:cNvSpPr>
            <a:spLocks noGrp="1"/>
          </p:cNvSpPr>
          <p:nvPr>
            <p:ph type="sldNum" sz="quarter" idx="12"/>
          </p:nvPr>
        </p:nvSpPr>
        <p:spPr/>
        <p:txBody>
          <a:bodyPr/>
          <a:lstStyle/>
          <a:p>
            <a:fld id="{17DF4567-1C0D-564E-BA68-9AF622E7948C}" type="slidenum">
              <a:rPr lang="en-US" smtClean="0"/>
              <a:t>15</a:t>
            </a:fld>
            <a:endParaRPr lang="en-US"/>
          </a:p>
        </p:txBody>
      </p:sp>
      <p:sp>
        <p:nvSpPr>
          <p:cNvPr id="4" name="Text Placeholder 3"/>
          <p:cNvSpPr>
            <a:spLocks noGrp="1"/>
          </p:cNvSpPr>
          <p:nvPr>
            <p:ph type="body" sz="quarter" idx="13"/>
          </p:nvPr>
        </p:nvSpPr>
        <p:spPr>
          <a:xfrm>
            <a:off x="1600200" y="1557337"/>
            <a:ext cx="3302000" cy="4293813"/>
          </a:xfrm>
        </p:spPr>
        <p:txBody>
          <a:bodyPr>
            <a:normAutofit/>
          </a:bodyPr>
          <a:lstStyle/>
          <a:p>
            <a:pPr marL="0" indent="0">
              <a:lnSpc>
                <a:spcPct val="100000"/>
              </a:lnSpc>
              <a:buNone/>
            </a:pPr>
            <a:r>
              <a:rPr lang="en-US" dirty="0" smtClean="0"/>
              <a:t>Original Recipe</a:t>
            </a:r>
          </a:p>
          <a:p>
            <a:pPr marL="285750" indent="-285750">
              <a:lnSpc>
                <a:spcPct val="100000"/>
              </a:lnSpc>
              <a:buFont typeface="Wingdings" panose="05000000000000000000" pitchFamily="2" charset="2"/>
              <a:buChar char="§"/>
            </a:pPr>
            <a:r>
              <a:rPr lang="en-US" dirty="0" smtClean="0"/>
              <a:t>1 </a:t>
            </a:r>
            <a:r>
              <a:rPr lang="en-US" dirty="0"/>
              <a:t>TBS oil</a:t>
            </a:r>
          </a:p>
          <a:p>
            <a:pPr marL="285750" indent="-285750">
              <a:lnSpc>
                <a:spcPct val="100000"/>
              </a:lnSpc>
              <a:buFont typeface="Wingdings" panose="05000000000000000000" pitchFamily="2" charset="2"/>
              <a:buChar char="§"/>
            </a:pPr>
            <a:r>
              <a:rPr lang="en-US" dirty="0"/>
              <a:t>1 yellow onion</a:t>
            </a:r>
          </a:p>
          <a:p>
            <a:pPr marL="285750" indent="-285750">
              <a:lnSpc>
                <a:spcPct val="100000"/>
              </a:lnSpc>
              <a:buFont typeface="Wingdings" panose="05000000000000000000" pitchFamily="2" charset="2"/>
              <a:buChar char="§"/>
            </a:pPr>
            <a:r>
              <a:rPr lang="en-US" dirty="0"/>
              <a:t>2 lbs. ground beef</a:t>
            </a:r>
          </a:p>
          <a:p>
            <a:pPr marL="285750" indent="-285750">
              <a:lnSpc>
                <a:spcPct val="100000"/>
              </a:lnSpc>
              <a:buFont typeface="Wingdings" panose="05000000000000000000" pitchFamily="2" charset="2"/>
              <a:buChar char="§"/>
            </a:pPr>
            <a:r>
              <a:rPr lang="en-US" dirty="0"/>
              <a:t>1 packet taco seasoning</a:t>
            </a:r>
          </a:p>
          <a:p>
            <a:pPr marL="285750" indent="-285750">
              <a:lnSpc>
                <a:spcPct val="100000"/>
              </a:lnSpc>
              <a:buFont typeface="Wingdings" panose="05000000000000000000" pitchFamily="2" charset="2"/>
              <a:buChar char="§"/>
            </a:pPr>
            <a:r>
              <a:rPr lang="en-US" dirty="0"/>
              <a:t>16 8” flour tortillas</a:t>
            </a:r>
          </a:p>
          <a:p>
            <a:pPr marL="285750" indent="-285750">
              <a:lnSpc>
                <a:spcPct val="100000"/>
              </a:lnSpc>
              <a:buFont typeface="Wingdings" panose="05000000000000000000" pitchFamily="2" charset="2"/>
              <a:buChar char="§"/>
            </a:pPr>
            <a:r>
              <a:rPr lang="en-US" dirty="0"/>
              <a:t>1 lb. cheddar cheese</a:t>
            </a:r>
          </a:p>
          <a:p>
            <a:pPr marL="285750" indent="-285750">
              <a:lnSpc>
                <a:spcPct val="100000"/>
              </a:lnSpc>
              <a:buFont typeface="Wingdings" panose="05000000000000000000" pitchFamily="2" charset="2"/>
              <a:buChar char="§"/>
            </a:pPr>
            <a:r>
              <a:rPr lang="en-US" dirty="0"/>
              <a:t>2 tomatoes</a:t>
            </a:r>
          </a:p>
          <a:p>
            <a:pPr marL="285750" indent="-285750">
              <a:lnSpc>
                <a:spcPct val="100000"/>
              </a:lnSpc>
              <a:buFont typeface="Wingdings" panose="05000000000000000000" pitchFamily="2" charset="2"/>
              <a:buChar char="§"/>
            </a:pPr>
            <a:r>
              <a:rPr lang="en-US" dirty="0"/>
              <a:t>1/4 head lettuce</a:t>
            </a:r>
          </a:p>
          <a:p>
            <a:endParaRPr lang="en-US" dirty="0"/>
          </a:p>
        </p:txBody>
      </p:sp>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902200" y="2182624"/>
            <a:ext cx="2705100" cy="1521619"/>
          </a:xfrm>
          <a:prstGeom prst="rect">
            <a:avLst/>
          </a:prstGeom>
        </p:spPr>
      </p:pic>
      <p:sp>
        <p:nvSpPr>
          <p:cNvPr id="7" name="Rectangle 6"/>
          <p:cNvSpPr/>
          <p:nvPr/>
        </p:nvSpPr>
        <p:spPr>
          <a:xfrm>
            <a:off x="8404038" y="1546786"/>
            <a:ext cx="3156323" cy="4083169"/>
          </a:xfrm>
          <a:prstGeom prst="rect">
            <a:avLst/>
          </a:prstGeom>
        </p:spPr>
        <p:txBody>
          <a:bodyPr wrap="square">
            <a:spAutoFit/>
          </a:bodyPr>
          <a:lstStyle/>
          <a:p>
            <a:pPr>
              <a:spcAft>
                <a:spcPts val="1000"/>
              </a:spcAft>
            </a:pPr>
            <a:r>
              <a:rPr lang="en-US" sz="1600" dirty="0" smtClean="0">
                <a:latin typeface="Arial" panose="020B0604020202020204" pitchFamily="34" charset="0"/>
                <a:cs typeface="Arial" panose="020B0604020202020204" pitchFamily="34" charset="0"/>
              </a:rPr>
              <a:t>Recipe Make Over</a:t>
            </a:r>
          </a:p>
          <a:p>
            <a:pPr marL="285750" indent="-285750">
              <a:spcAft>
                <a:spcPts val="1000"/>
              </a:spcAft>
              <a:buFont typeface="Wingdings" panose="05000000000000000000" pitchFamily="2" charset="2"/>
              <a:buChar char="§"/>
            </a:pPr>
            <a:r>
              <a:rPr lang="en-US" sz="1600" dirty="0" smtClean="0">
                <a:latin typeface="Arial" panose="020B0604020202020204" pitchFamily="34" charset="0"/>
                <a:cs typeface="Arial" panose="020B0604020202020204" pitchFamily="34" charset="0"/>
              </a:rPr>
              <a:t>Spray </a:t>
            </a:r>
            <a:r>
              <a:rPr lang="en-US" sz="1600" dirty="0">
                <a:latin typeface="Arial" panose="020B0604020202020204" pitchFamily="34" charset="0"/>
                <a:cs typeface="Arial" panose="020B0604020202020204" pitchFamily="34" charset="0"/>
              </a:rPr>
              <a:t>oil</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1 lb. lean ground turkey</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1 grated zucchini</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1 can pinto beans</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1 can crushed tomatoes</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Homemade spice mix</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16 8” whole wheat tortillas</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8 oz. 2% fat cheddar</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2 tomatoes</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1/4 head lettuce</a:t>
            </a:r>
          </a:p>
        </p:txBody>
      </p:sp>
    </p:spTree>
    <p:extLst>
      <p:ext uri="{BB962C8B-B14F-4D97-AF65-F5344CB8AC3E}">
        <p14:creationId xmlns:p14="http://schemas.microsoft.com/office/powerpoint/2010/main" val="208189650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Recipe Makeover! </a:t>
            </a:r>
          </a:p>
        </p:txBody>
      </p:sp>
      <p:sp>
        <p:nvSpPr>
          <p:cNvPr id="3" name="Slide Number Placeholder 2"/>
          <p:cNvSpPr>
            <a:spLocks noGrp="1"/>
          </p:cNvSpPr>
          <p:nvPr>
            <p:ph type="sldNum" sz="quarter" idx="4294967295"/>
          </p:nvPr>
        </p:nvSpPr>
        <p:spPr>
          <a:xfrm>
            <a:off x="9448800" y="6356350"/>
            <a:ext cx="2743200" cy="365125"/>
          </a:xfrm>
        </p:spPr>
        <p:txBody>
          <a:bodyPr/>
          <a:lstStyle/>
          <a:p>
            <a:fld id="{17DF4567-1C0D-564E-BA68-9AF622E7948C}" type="slidenum">
              <a:rPr lang="en-US" smtClean="0"/>
              <a:t>16</a:t>
            </a:fld>
            <a:endParaRPr lang="en-US"/>
          </a:p>
        </p:txBody>
      </p:sp>
      <p:pic>
        <p:nvPicPr>
          <p:cNvPr id="1026" name="Picture 2" descr="Before and After Kid Lunch Makeovers. Photo inspiration and practical tips for adding great nutrition to kid lunches! Try these easy, healthful ingredient swaps. https://www.superhealthykids.com/before-and-after-kid-lunch-makeover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899098" y="0"/>
            <a:ext cx="4292902" cy="6858000"/>
          </a:xfrm>
          <a:prstGeom prst="rect">
            <a:avLst/>
          </a:prstGeom>
          <a:noFill/>
          <a:extLst>
            <a:ext uri="{909E8E84-426E-40DD-AFC4-6F175D3DCCD1}">
              <a14:hiddenFill xmlns:a14="http://schemas.microsoft.com/office/drawing/2010/main">
                <a:solidFill>
                  <a:srgbClr val="FFFFFF"/>
                </a:solidFill>
              </a14:hiddenFill>
            </a:ext>
          </a:extLst>
        </p:spPr>
      </p:pic>
      <p:sp>
        <p:nvSpPr>
          <p:cNvPr id="6" name="Content Placeholder 5">
            <a:extLst>
              <a:ext uri="{FF2B5EF4-FFF2-40B4-BE49-F238E27FC236}">
                <a16:creationId xmlns:a16="http://schemas.microsoft.com/office/drawing/2014/main" id="{CE035FB8-8154-4B07-B1F1-A076C912E397}"/>
              </a:ext>
            </a:extLst>
          </p:cNvPr>
          <p:cNvSpPr>
            <a:spLocks noGrp="1"/>
          </p:cNvSpPr>
          <p:nvPr>
            <p:ph sz="half" idx="1"/>
          </p:nvPr>
        </p:nvSpPr>
        <p:spPr/>
        <p:txBody>
          <a:bodyPr vert="horz" lIns="91440" tIns="45720" rIns="91440" bIns="45720" rtlCol="0" anchor="t">
            <a:normAutofit/>
          </a:bodyPr>
          <a:lstStyle/>
          <a:p>
            <a:pPr marL="0" indent="0">
              <a:buNone/>
            </a:pPr>
            <a:r>
              <a:rPr lang="en-US">
                <a:cs typeface="Calibri" panose="020F0502020204030204"/>
              </a:rPr>
              <a:t>Consider ways you can make other favorite meals more healthy. </a:t>
            </a:r>
          </a:p>
        </p:txBody>
      </p:sp>
    </p:spTree>
    <p:extLst>
      <p:ext uri="{BB962C8B-B14F-4D97-AF65-F5344CB8AC3E}">
        <p14:creationId xmlns:p14="http://schemas.microsoft.com/office/powerpoint/2010/main" val="90179589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Meal Appeal</a:t>
            </a:r>
          </a:p>
        </p:txBody>
      </p:sp>
      <p:sp>
        <p:nvSpPr>
          <p:cNvPr id="3" name="Slide Number Placeholder 2"/>
          <p:cNvSpPr>
            <a:spLocks noGrp="1"/>
          </p:cNvSpPr>
          <p:nvPr>
            <p:ph type="sldNum" sz="quarter" idx="12"/>
          </p:nvPr>
        </p:nvSpPr>
        <p:spPr/>
        <p:txBody>
          <a:bodyPr/>
          <a:lstStyle/>
          <a:p>
            <a:fld id="{17DF4567-1C0D-564E-BA68-9AF622E7948C}" type="slidenum">
              <a:rPr lang="en-US" smtClean="0"/>
              <a:t>17</a:t>
            </a:fld>
            <a:endParaRPr lang="en-US"/>
          </a:p>
        </p:txBody>
      </p:sp>
      <p:sp>
        <p:nvSpPr>
          <p:cNvPr id="4" name="Text Placeholder 3"/>
          <p:cNvSpPr>
            <a:spLocks noGrp="1"/>
          </p:cNvSpPr>
          <p:nvPr>
            <p:ph type="body" sz="quarter" idx="13"/>
          </p:nvPr>
        </p:nvSpPr>
        <p:spPr>
          <a:xfrm>
            <a:off x="5979319" y="2742672"/>
            <a:ext cx="4872038" cy="1373522"/>
          </a:xfrm>
        </p:spPr>
        <p:txBody>
          <a:bodyPr/>
          <a:lstStyle/>
          <a:p>
            <a:r>
              <a:rPr lang="en-US"/>
              <a:t>Think about your favorite food. What makes it appealing to you? How does your program make food more appealing to children?</a:t>
            </a:r>
          </a:p>
        </p:txBody>
      </p:sp>
      <p:pic>
        <p:nvPicPr>
          <p:cNvPr id="5" name="Picture 4" descr="http://www.twohealthykitchens.com/wp-content/uploads/2013/11/THK-Picky-Eaters3-1.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00200" y="2214563"/>
            <a:ext cx="3658448" cy="2429741"/>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val="372404803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Meal Appeal</a:t>
            </a:r>
          </a:p>
        </p:txBody>
      </p:sp>
      <p:sp>
        <p:nvSpPr>
          <p:cNvPr id="3" name="Slide Number Placeholder 2"/>
          <p:cNvSpPr>
            <a:spLocks noGrp="1"/>
          </p:cNvSpPr>
          <p:nvPr>
            <p:ph type="sldNum" sz="quarter" idx="12"/>
          </p:nvPr>
        </p:nvSpPr>
        <p:spPr/>
        <p:txBody>
          <a:bodyPr/>
          <a:lstStyle/>
          <a:p>
            <a:fld id="{17DF4567-1C0D-564E-BA68-9AF622E7948C}" type="slidenum">
              <a:rPr lang="en-US" smtClean="0"/>
              <a:t>18</a:t>
            </a:fld>
            <a:endParaRPr lang="en-US"/>
          </a:p>
        </p:txBody>
      </p:sp>
      <p:sp>
        <p:nvSpPr>
          <p:cNvPr id="4" name="Text Placeholder 3"/>
          <p:cNvSpPr>
            <a:spLocks noGrp="1"/>
          </p:cNvSpPr>
          <p:nvPr>
            <p:ph type="body" sz="quarter" idx="13"/>
          </p:nvPr>
        </p:nvSpPr>
        <p:spPr>
          <a:xfrm>
            <a:off x="4971298" y="2103021"/>
            <a:ext cx="4110789" cy="2971800"/>
          </a:xfrm>
        </p:spPr>
        <p:txBody>
          <a:bodyPr/>
          <a:lstStyle/>
          <a:p>
            <a:pPr marL="285750" indent="-285750">
              <a:buFont typeface="Wingdings" panose="05000000000000000000" pitchFamily="2" charset="2"/>
              <a:buChar char="§"/>
            </a:pPr>
            <a:r>
              <a:rPr lang="en-US"/>
              <a:t>Appearance</a:t>
            </a:r>
          </a:p>
          <a:p>
            <a:pPr marL="285750" indent="-285750">
              <a:buFont typeface="Wingdings" panose="05000000000000000000" pitchFamily="2" charset="2"/>
              <a:buChar char="§"/>
            </a:pPr>
            <a:r>
              <a:rPr lang="en-US"/>
              <a:t>Flavor</a:t>
            </a:r>
          </a:p>
          <a:p>
            <a:pPr marL="285750" indent="-285750">
              <a:buFont typeface="Wingdings" panose="05000000000000000000" pitchFamily="2" charset="2"/>
              <a:buChar char="§"/>
            </a:pPr>
            <a:r>
              <a:rPr lang="en-US"/>
              <a:t>Smell</a:t>
            </a:r>
          </a:p>
          <a:p>
            <a:pPr marL="285750" indent="-285750">
              <a:buFont typeface="Wingdings" panose="05000000000000000000" pitchFamily="2" charset="2"/>
              <a:buChar char="§"/>
            </a:pPr>
            <a:r>
              <a:rPr lang="en-US"/>
              <a:t>Variety</a:t>
            </a:r>
          </a:p>
          <a:p>
            <a:pPr marL="285750" indent="-285750">
              <a:buFont typeface="Wingdings" panose="05000000000000000000" pitchFamily="2" charset="2"/>
              <a:buChar char="§"/>
            </a:pPr>
            <a:r>
              <a:rPr lang="en-US"/>
              <a:t>Culture significance </a:t>
            </a:r>
          </a:p>
        </p:txBody>
      </p:sp>
      <p:pic>
        <p:nvPicPr>
          <p:cNvPr id="6" name="Picture 2" descr="http://cf.lovefromtheoven.com/wp-content/uploads/2013/08/Fun-Ideas-For-Kids-School-Lunches-5065-650x624.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00200" y="2103021"/>
            <a:ext cx="2841625" cy="2727960"/>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val="3559487836"/>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Cooking in the Curriculum</a:t>
            </a:r>
          </a:p>
        </p:txBody>
      </p:sp>
      <p:sp>
        <p:nvSpPr>
          <p:cNvPr id="3" name="Slide Number Placeholder 2"/>
          <p:cNvSpPr>
            <a:spLocks noGrp="1"/>
          </p:cNvSpPr>
          <p:nvPr>
            <p:ph type="sldNum" sz="quarter" idx="12"/>
          </p:nvPr>
        </p:nvSpPr>
        <p:spPr/>
        <p:txBody>
          <a:bodyPr/>
          <a:lstStyle/>
          <a:p>
            <a:fld id="{17DF4567-1C0D-564E-BA68-9AF622E7948C}" type="slidenum">
              <a:rPr lang="en-US" smtClean="0"/>
              <a:t>19</a:t>
            </a:fld>
            <a:endParaRPr lang="en-US"/>
          </a:p>
        </p:txBody>
      </p:sp>
      <p:sp>
        <p:nvSpPr>
          <p:cNvPr id="4" name="Text Placeholder 3"/>
          <p:cNvSpPr>
            <a:spLocks noGrp="1"/>
          </p:cNvSpPr>
          <p:nvPr>
            <p:ph type="body" sz="quarter" idx="13"/>
          </p:nvPr>
        </p:nvSpPr>
        <p:spPr/>
        <p:txBody>
          <a:bodyPr/>
          <a:lstStyle/>
          <a:p>
            <a:pPr marL="285750" indent="-285750">
              <a:buFont typeface="Wingdings" panose="05000000000000000000" pitchFamily="2" charset="2"/>
              <a:buChar char="§"/>
            </a:pPr>
            <a:r>
              <a:rPr lang="en-US"/>
              <a:t> Food exposure and exploration</a:t>
            </a:r>
          </a:p>
          <a:p>
            <a:pPr marL="285750" indent="-285750">
              <a:buFont typeface="Wingdings" panose="05000000000000000000" pitchFamily="2" charset="2"/>
              <a:buChar char="§"/>
            </a:pPr>
            <a:r>
              <a:rPr lang="en-US"/>
              <a:t> Pro-social and teamwork skills</a:t>
            </a:r>
          </a:p>
          <a:p>
            <a:pPr marL="285750" indent="-285750">
              <a:buFont typeface="Wingdings" panose="05000000000000000000" pitchFamily="2" charset="2"/>
              <a:buChar char="§"/>
            </a:pPr>
            <a:r>
              <a:rPr lang="en-US"/>
              <a:t> Language, science, math and motor skills development</a:t>
            </a:r>
          </a:p>
          <a:p>
            <a:pPr marL="285750" indent="-285750">
              <a:buFont typeface="Wingdings" panose="05000000000000000000" pitchFamily="2" charset="2"/>
              <a:buChar char="§"/>
            </a:pPr>
            <a:r>
              <a:rPr lang="en-US"/>
              <a:t> Self-esteem, industriousness, autonomy</a:t>
            </a:r>
          </a:p>
          <a:p>
            <a:pPr marL="285750" indent="-285750">
              <a:buFont typeface="Wingdings" panose="05000000000000000000" pitchFamily="2" charset="2"/>
              <a:buChar char="§"/>
            </a:pPr>
            <a:r>
              <a:rPr lang="en-US"/>
              <a:t> Children are more likely to try foods they helped make</a:t>
            </a:r>
          </a:p>
          <a:p>
            <a:endParaRPr lang="en-US"/>
          </a:p>
        </p:txBody>
      </p:sp>
      <p:pic>
        <p:nvPicPr>
          <p:cNvPr id="6" name="Picture 6" descr="https://c3.staticflickr.com/3/2336/5751628521_df7123e6b7_b.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996237" y="4046372"/>
            <a:ext cx="3829050" cy="2561425"/>
          </a:xfrm>
          <a:prstGeom prst="rect">
            <a:avLst/>
          </a:prstGeom>
          <a:noFill/>
          <a:extLst>
            <a:ext uri="{909E8E84-426E-40dd-AFC4-6F175D3DCCD1}">
              <a14:hiddenFill xmlns:a14="http://schemas.microsoft.com/office/drawing/2010/main" xmlns="">
                <a:solidFill>
                  <a:srgbClr val="FFFFFF"/>
                </a:solidFill>
              </a14:hiddenFill>
            </a:ext>
          </a:extLst>
        </p:spPr>
      </p:pic>
      <p:pic>
        <p:nvPicPr>
          <p:cNvPr id="2050" name="Picture 2" descr="Image result for cooking kids"/>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996237" y="1111083"/>
            <a:ext cx="3829050" cy="25527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8754779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736566" y="240707"/>
            <a:ext cx="4861532" cy="561460"/>
          </a:xfrm>
        </p:spPr>
        <p:txBody>
          <a:bodyPr>
            <a:normAutofit/>
          </a:bodyPr>
          <a:lstStyle/>
          <a:p>
            <a:r>
              <a:rPr lang="en-US" sz="3200">
                <a:latin typeface="Arial"/>
                <a:cs typeface="Arial"/>
              </a:rPr>
              <a:t>Activity</a:t>
            </a:r>
            <a:endParaRPr lang="en-US" sz="3200"/>
          </a:p>
        </p:txBody>
      </p:sp>
      <p:sp>
        <p:nvSpPr>
          <p:cNvPr id="4" name="Slide Number Placeholder 3"/>
          <p:cNvSpPr>
            <a:spLocks noGrp="1"/>
          </p:cNvSpPr>
          <p:nvPr>
            <p:ph type="sldNum" sz="quarter" idx="12"/>
          </p:nvPr>
        </p:nvSpPr>
        <p:spPr/>
        <p:txBody>
          <a:bodyPr/>
          <a:lstStyle/>
          <a:p>
            <a:fld id="{17DF4567-1C0D-564E-BA68-9AF622E7948C}" type="slidenum">
              <a:rPr lang="en-US" smtClean="0"/>
              <a:t>20</a:t>
            </a:fld>
            <a:endParaRPr lang="en-US"/>
          </a:p>
        </p:txBody>
      </p:sp>
      <p:pic>
        <p:nvPicPr>
          <p:cNvPr id="6" name="Picture Placeholder 5"/>
          <p:cNvPicPr>
            <a:picLocks noGrp="1" noChangeAspect="1"/>
          </p:cNvPicPr>
          <p:nvPr>
            <p:ph type="pic" sz="quarter" idx="13"/>
          </p:nvPr>
        </p:nvPicPr>
        <p:blipFill>
          <a:blip r:embed="rId3" cstate="print">
            <a:extLst>
              <a:ext uri="{28A0092B-C50C-407E-A947-70E740481C1C}">
                <a14:useLocalDpi xmlns:a14="http://schemas.microsoft.com/office/drawing/2010/main" val="0"/>
              </a:ext>
            </a:extLst>
          </a:blip>
          <a:srcRect/>
          <a:stretch>
            <a:fillRect/>
          </a:stretch>
        </p:blipFill>
        <p:spPr/>
      </p:pic>
      <p:pic>
        <p:nvPicPr>
          <p:cNvPr id="5" name="Picture 6" descr="A screenshot of a cell phone&#10;&#10;Description generated with very high confidence">
            <a:extLst>
              <a:ext uri="{FF2B5EF4-FFF2-40B4-BE49-F238E27FC236}">
                <a16:creationId xmlns:a16="http://schemas.microsoft.com/office/drawing/2014/main" id="{7FAB373F-656B-4D3A-81D5-B32ABB7421A2}"/>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457646" y="796221"/>
            <a:ext cx="6740105" cy="6041935"/>
          </a:xfrm>
          <a:prstGeom prst="rect">
            <a:avLst/>
          </a:prstGeom>
        </p:spPr>
      </p:pic>
    </p:spTree>
    <p:extLst>
      <p:ext uri="{BB962C8B-B14F-4D97-AF65-F5344CB8AC3E}">
        <p14:creationId xmlns:p14="http://schemas.microsoft.com/office/powerpoint/2010/main" val="333838397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Age-Appropriate Tasks</a:t>
            </a:r>
          </a:p>
        </p:txBody>
      </p:sp>
      <p:sp>
        <p:nvSpPr>
          <p:cNvPr id="3" name="Text Placeholder 2"/>
          <p:cNvSpPr>
            <a:spLocks noGrp="1"/>
          </p:cNvSpPr>
          <p:nvPr>
            <p:ph type="body" sz="quarter" idx="13"/>
          </p:nvPr>
        </p:nvSpPr>
        <p:spPr>
          <a:xfrm>
            <a:off x="1600200" y="1857903"/>
            <a:ext cx="3741821" cy="2971800"/>
          </a:xfrm>
        </p:spPr>
        <p:txBody>
          <a:bodyPr/>
          <a:lstStyle/>
          <a:p>
            <a:r>
              <a:rPr lang="en-US" b="1"/>
              <a:t>3 years</a:t>
            </a:r>
          </a:p>
          <a:p>
            <a:pPr marL="285750" indent="-285750">
              <a:buFont typeface="Wingdings" panose="05000000000000000000" pitchFamily="2" charset="2"/>
              <a:buChar char="§"/>
            </a:pPr>
            <a:r>
              <a:rPr lang="en-US"/>
              <a:t>Rinse and scrub fresh produce</a:t>
            </a:r>
          </a:p>
          <a:p>
            <a:pPr marL="285750" indent="-285750">
              <a:buFont typeface="Wingdings" panose="05000000000000000000" pitchFamily="2" charset="2"/>
              <a:buChar char="§"/>
            </a:pPr>
            <a:r>
              <a:rPr lang="en-US"/>
              <a:t>Tear, snap or break foods</a:t>
            </a:r>
          </a:p>
          <a:p>
            <a:pPr marL="285750" indent="-285750">
              <a:buFont typeface="Wingdings" panose="05000000000000000000" pitchFamily="2" charset="2"/>
              <a:buChar char="§"/>
            </a:pPr>
            <a:r>
              <a:rPr lang="en-US"/>
              <a:t>Knead, pinch, and shape dough</a:t>
            </a:r>
          </a:p>
          <a:p>
            <a:pPr marL="285750" indent="-285750">
              <a:buFont typeface="Wingdings" panose="05000000000000000000" pitchFamily="2" charset="2"/>
              <a:buChar char="§"/>
            </a:pPr>
            <a:r>
              <a:rPr lang="en-US"/>
              <a:t>Pluck fruits and herbs from stems</a:t>
            </a:r>
          </a:p>
        </p:txBody>
      </p:sp>
      <p:pic>
        <p:nvPicPr>
          <p:cNvPr id="4" name="Picture 6" descr="http://thegourmandmom.files.wordpress.com/2010/10/060.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926759" y="4513984"/>
            <a:ext cx="3088701" cy="2059134"/>
          </a:xfrm>
          <a:prstGeom prst="rect">
            <a:avLst/>
          </a:prstGeom>
          <a:ln>
            <a:noFill/>
          </a:ln>
        </p:spPr>
        <p:style>
          <a:lnRef idx="2">
            <a:schemeClr val="accent1"/>
          </a:lnRef>
          <a:fillRef idx="1">
            <a:schemeClr val="lt1"/>
          </a:fillRef>
          <a:effectRef idx="0">
            <a:schemeClr val="accent1"/>
          </a:effectRef>
          <a:fontRef idx="minor">
            <a:schemeClr val="dk1"/>
          </a:fontRef>
        </p:style>
      </p:pic>
      <p:sp>
        <p:nvSpPr>
          <p:cNvPr id="6" name="Rectangle 5"/>
          <p:cNvSpPr/>
          <p:nvPr/>
        </p:nvSpPr>
        <p:spPr>
          <a:xfrm>
            <a:off x="6440255" y="1412505"/>
            <a:ext cx="4058653" cy="3862596"/>
          </a:xfrm>
          <a:prstGeom prst="rect">
            <a:avLst/>
          </a:prstGeom>
        </p:spPr>
        <p:txBody>
          <a:bodyPr wrap="square">
            <a:spAutoFit/>
          </a:bodyPr>
          <a:lstStyle/>
          <a:p>
            <a:pPr>
              <a:lnSpc>
                <a:spcPts val="2800"/>
              </a:lnSpc>
              <a:spcAft>
                <a:spcPts val="1000"/>
              </a:spcAft>
            </a:pPr>
            <a:r>
              <a:rPr lang="en-US" sz="1600" b="1">
                <a:latin typeface="Arial" panose="020B0604020202020204" pitchFamily="34" charset="0"/>
                <a:cs typeface="Arial" panose="020B0604020202020204" pitchFamily="34" charset="0"/>
              </a:rPr>
              <a:t>4 years</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Measure ingredients</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Cut with a child-sized knife</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Squeeze juice from fruits</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Shake ingredients in small containers</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Stir ingredients in a bowl</a:t>
            </a:r>
          </a:p>
          <a:p>
            <a:pPr marL="285750" indent="-285750">
              <a:lnSpc>
                <a:spcPts val="2800"/>
              </a:lnSpc>
              <a:spcAft>
                <a:spcPts val="1000"/>
              </a:spcAft>
              <a:buFont typeface="Wingdings" panose="05000000000000000000" pitchFamily="2" charset="2"/>
              <a:buChar char="§"/>
            </a:pPr>
            <a:endParaRPr lang="en-US" sz="1600" b="1">
              <a:latin typeface="Arial" panose="020B0604020202020204" pitchFamily="34" charset="0"/>
              <a:cs typeface="Arial" panose="020B0604020202020204" pitchFamily="34" charset="0"/>
            </a:endParaRPr>
          </a:p>
          <a:p>
            <a:pPr>
              <a:lnSpc>
                <a:spcPts val="2800"/>
              </a:lnSpc>
              <a:spcAft>
                <a:spcPts val="1000"/>
              </a:spcAft>
            </a:pPr>
            <a:endParaRPr lang="en-US" sz="1600">
              <a:latin typeface="Arial" panose="020B0604020202020204" pitchFamily="34" charset="0"/>
              <a:cs typeface="Arial" panose="020B0604020202020204" pitchFamily="34" charset="0"/>
            </a:endParaRPr>
          </a:p>
        </p:txBody>
      </p:sp>
      <p:sp>
        <p:nvSpPr>
          <p:cNvPr id="8" name="Rectangle 7"/>
          <p:cNvSpPr/>
          <p:nvPr/>
        </p:nvSpPr>
        <p:spPr>
          <a:xfrm>
            <a:off x="6440255" y="4513984"/>
            <a:ext cx="3850105" cy="1913344"/>
          </a:xfrm>
          <a:prstGeom prst="rect">
            <a:avLst/>
          </a:prstGeom>
        </p:spPr>
        <p:txBody>
          <a:bodyPr wrap="square">
            <a:spAutoFit/>
          </a:bodyPr>
          <a:lstStyle/>
          <a:p>
            <a:pPr>
              <a:lnSpc>
                <a:spcPts val="2800"/>
              </a:lnSpc>
              <a:spcAft>
                <a:spcPts val="1000"/>
              </a:spcAft>
            </a:pPr>
            <a:r>
              <a:rPr lang="en-US" sz="1600" b="1">
                <a:latin typeface="Arial" panose="020B0604020202020204" pitchFamily="34" charset="0"/>
                <a:cs typeface="Arial" panose="020B0604020202020204" pitchFamily="34" charset="0"/>
              </a:rPr>
              <a:t>5 years</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Help grate cheese and produce</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Crack and beat eggs</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Peel oranges</a:t>
            </a:r>
            <a:endParaRPr lang="en-US" sz="1600"/>
          </a:p>
        </p:txBody>
      </p:sp>
    </p:spTree>
    <p:extLst>
      <p:ext uri="{BB962C8B-B14F-4D97-AF65-F5344CB8AC3E}">
        <p14:creationId xmlns:p14="http://schemas.microsoft.com/office/powerpoint/2010/main" val="341775556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00200" y="563602"/>
            <a:ext cx="8758238" cy="941387"/>
          </a:xfrm>
        </p:spPr>
        <p:txBody>
          <a:bodyPr>
            <a:normAutofit/>
          </a:bodyPr>
          <a:lstStyle/>
          <a:p>
            <a:r>
              <a:rPr lang="en-US" sz="2800"/>
              <a:t>Cooking in the Curriculum</a:t>
            </a:r>
          </a:p>
        </p:txBody>
      </p:sp>
      <p:sp>
        <p:nvSpPr>
          <p:cNvPr id="3" name="Slide Number Placeholder 2"/>
          <p:cNvSpPr>
            <a:spLocks noGrp="1"/>
          </p:cNvSpPr>
          <p:nvPr>
            <p:ph type="sldNum" sz="quarter" idx="12"/>
          </p:nvPr>
        </p:nvSpPr>
        <p:spPr/>
        <p:txBody>
          <a:bodyPr/>
          <a:lstStyle/>
          <a:p>
            <a:fld id="{17DF4567-1C0D-564E-BA68-9AF622E7948C}" type="slidenum">
              <a:rPr lang="en-US" smtClean="0"/>
              <a:t>22</a:t>
            </a:fld>
            <a:endParaRPr lang="en-US"/>
          </a:p>
        </p:txBody>
      </p:sp>
      <p:pic>
        <p:nvPicPr>
          <p:cNvPr id="5" name="Picture 2" descr="http://1.bp.blogspot.com/-zDF_iCcibRc/UhRaqdHRguI/AAAAAAAAA5o/-Vf54naztI8/s1600/Apple_Blueberry_Car_Assembly.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2147634" y="1558170"/>
            <a:ext cx="2938205" cy="1957580"/>
          </a:xfrm>
          <a:prstGeom prst="rect">
            <a:avLst/>
          </a:prstGeom>
        </p:spPr>
        <p:style>
          <a:lnRef idx="2">
            <a:schemeClr val="accent1"/>
          </a:lnRef>
          <a:fillRef idx="1">
            <a:schemeClr val="lt1"/>
          </a:fillRef>
          <a:effectRef idx="0">
            <a:schemeClr val="accent1"/>
          </a:effectRef>
          <a:fontRef idx="minor">
            <a:schemeClr val="dk1"/>
          </a:fontRef>
        </p:style>
      </p:pic>
      <p:pic>
        <p:nvPicPr>
          <p:cNvPr id="6" name="Picture 4" descr="http://www.ridgefieldacademy.org/Customized/uploads/News/CookingArticle.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441285" y="1360486"/>
            <a:ext cx="3337512" cy="2352947"/>
          </a:xfrm>
          <a:prstGeom prst="rect">
            <a:avLst/>
          </a:prstGeom>
          <a:ln>
            <a:solidFill>
              <a:schemeClr val="accent1"/>
            </a:solidFill>
          </a:ln>
        </p:spPr>
        <p:style>
          <a:lnRef idx="2">
            <a:schemeClr val="accent1"/>
          </a:lnRef>
          <a:fillRef idx="1">
            <a:schemeClr val="lt1"/>
          </a:fillRef>
          <a:effectRef idx="0">
            <a:schemeClr val="accent1"/>
          </a:effectRef>
          <a:fontRef idx="minor">
            <a:schemeClr val="dk1"/>
          </a:fontRef>
        </p:style>
      </p:pic>
      <p:pic>
        <p:nvPicPr>
          <p:cNvPr id="7" name="Picture 2" descr="English Muffin Pizza Faces&lt;span class='title_artist'&gt; by Alison Kolesar&lt;/span&gt;"/>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3616737" y="4293213"/>
            <a:ext cx="4958525" cy="1859447"/>
          </a:xfrm>
          <a:prstGeom prst="rect">
            <a:avLst/>
          </a:prstGeom>
          <a:ln>
            <a:solidFill>
              <a:schemeClr val="accent1"/>
            </a:solidFill>
          </a:ln>
        </p:spPr>
        <p:style>
          <a:lnRef idx="2">
            <a:schemeClr val="accent1"/>
          </a:lnRef>
          <a:fillRef idx="1">
            <a:schemeClr val="lt1"/>
          </a:fillRef>
          <a:effectRef idx="0">
            <a:schemeClr val="accent1"/>
          </a:effectRef>
          <a:fontRef idx="minor">
            <a:schemeClr val="dk1"/>
          </a:fontRef>
        </p:style>
      </p:pic>
      <p:sp>
        <p:nvSpPr>
          <p:cNvPr id="8" name="Rectangle 7"/>
          <p:cNvSpPr/>
          <p:nvPr/>
        </p:nvSpPr>
        <p:spPr>
          <a:xfrm>
            <a:off x="2373448" y="3568931"/>
            <a:ext cx="2486578" cy="338554"/>
          </a:xfrm>
          <a:prstGeom prst="rect">
            <a:avLst/>
          </a:prstGeom>
        </p:spPr>
        <p:txBody>
          <a:bodyPr wrap="none">
            <a:spAutoFit/>
          </a:bodyPr>
          <a:lstStyle/>
          <a:p>
            <a:r>
              <a:rPr lang="en-US" sz="1600">
                <a:latin typeface="Arial" panose="020B0604020202020204" pitchFamily="34" charset="0"/>
                <a:cs typeface="Arial" panose="020B0604020202020204" pitchFamily="34" charset="0"/>
              </a:rPr>
              <a:t>Basic: No-cook assembly</a:t>
            </a:r>
          </a:p>
        </p:txBody>
      </p:sp>
      <p:sp>
        <p:nvSpPr>
          <p:cNvPr id="10" name="Rectangle 9"/>
          <p:cNvSpPr/>
          <p:nvPr/>
        </p:nvSpPr>
        <p:spPr>
          <a:xfrm>
            <a:off x="6182269" y="3750969"/>
            <a:ext cx="3855543" cy="338554"/>
          </a:xfrm>
          <a:prstGeom prst="rect">
            <a:avLst/>
          </a:prstGeom>
        </p:spPr>
        <p:txBody>
          <a:bodyPr wrap="none">
            <a:spAutoFit/>
          </a:bodyPr>
          <a:lstStyle/>
          <a:p>
            <a:r>
              <a:rPr lang="en-US" sz="1600">
                <a:latin typeface="Arial" panose="020B0604020202020204" pitchFamily="34" charset="0"/>
                <a:cs typeface="Arial" panose="020B0604020202020204" pitchFamily="34" charset="0"/>
              </a:rPr>
              <a:t>Advanced: Large group cooking projects</a:t>
            </a:r>
          </a:p>
        </p:txBody>
      </p:sp>
      <p:sp>
        <p:nvSpPr>
          <p:cNvPr id="11" name="Rectangle 10"/>
          <p:cNvSpPr/>
          <p:nvPr/>
        </p:nvSpPr>
        <p:spPr>
          <a:xfrm>
            <a:off x="4219524" y="6187073"/>
            <a:ext cx="3752950" cy="338554"/>
          </a:xfrm>
          <a:prstGeom prst="rect">
            <a:avLst/>
          </a:prstGeom>
        </p:spPr>
        <p:txBody>
          <a:bodyPr wrap="none">
            <a:spAutoFit/>
          </a:bodyPr>
          <a:lstStyle/>
          <a:p>
            <a:r>
              <a:rPr lang="en-US" sz="1600">
                <a:latin typeface="Arial" panose="020B0604020202020204" pitchFamily="34" charset="0"/>
                <a:cs typeface="Arial" panose="020B0604020202020204" pitchFamily="34" charset="0"/>
              </a:rPr>
              <a:t>Intermediate: Individual portion cooking</a:t>
            </a:r>
          </a:p>
        </p:txBody>
      </p:sp>
    </p:spTree>
    <p:extLst>
      <p:ext uri="{BB962C8B-B14F-4D97-AF65-F5344CB8AC3E}">
        <p14:creationId xmlns:p14="http://schemas.microsoft.com/office/powerpoint/2010/main" val="831137163"/>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Other Food Activities</a:t>
            </a:r>
          </a:p>
        </p:txBody>
      </p:sp>
      <p:sp>
        <p:nvSpPr>
          <p:cNvPr id="3" name="Slide Number Placeholder 2"/>
          <p:cNvSpPr>
            <a:spLocks noGrp="1"/>
          </p:cNvSpPr>
          <p:nvPr>
            <p:ph type="sldNum" sz="quarter" idx="12"/>
          </p:nvPr>
        </p:nvSpPr>
        <p:spPr/>
        <p:txBody>
          <a:bodyPr/>
          <a:lstStyle/>
          <a:p>
            <a:fld id="{17DF4567-1C0D-564E-BA68-9AF622E7948C}" type="slidenum">
              <a:rPr lang="en-US" smtClean="0"/>
              <a:t>23</a:t>
            </a:fld>
            <a:endParaRPr lang="en-US"/>
          </a:p>
        </p:txBody>
      </p:sp>
      <p:sp>
        <p:nvSpPr>
          <p:cNvPr id="4" name="Text Placeholder 3"/>
          <p:cNvSpPr>
            <a:spLocks noGrp="1"/>
          </p:cNvSpPr>
          <p:nvPr>
            <p:ph type="body" sz="quarter" idx="13"/>
          </p:nvPr>
        </p:nvSpPr>
        <p:spPr/>
        <p:txBody>
          <a:bodyPr/>
          <a:lstStyle/>
          <a:p>
            <a:pPr marL="285750" indent="-285750">
              <a:buFont typeface="Wingdings" panose="05000000000000000000" pitchFamily="2" charset="2"/>
              <a:buChar char="§"/>
            </a:pPr>
            <a:r>
              <a:rPr lang="en-US"/>
              <a:t>Taste testing</a:t>
            </a:r>
          </a:p>
          <a:p>
            <a:pPr marL="285750" indent="-285750">
              <a:buFont typeface="Wingdings" panose="05000000000000000000" pitchFamily="2" charset="2"/>
              <a:buChar char="§"/>
            </a:pPr>
            <a:r>
              <a:rPr lang="en-US"/>
              <a:t>Meal planning and shopping</a:t>
            </a:r>
          </a:p>
          <a:p>
            <a:pPr marL="285750" indent="-285750">
              <a:buFont typeface="Wingdings" panose="05000000000000000000" pitchFamily="2" charset="2"/>
              <a:buChar char="§"/>
            </a:pPr>
            <a:r>
              <a:rPr lang="en-US"/>
              <a:t>Farmers markets</a:t>
            </a:r>
          </a:p>
          <a:p>
            <a:pPr marL="285750" indent="-285750">
              <a:buFont typeface="Wingdings" panose="05000000000000000000" pitchFamily="2" charset="2"/>
              <a:buChar char="§"/>
            </a:pPr>
            <a:r>
              <a:rPr lang="en-US"/>
              <a:t>Gardening</a:t>
            </a:r>
          </a:p>
          <a:p>
            <a:pPr marL="285750" indent="-285750">
              <a:buFont typeface="Wingdings" panose="05000000000000000000" pitchFamily="2" charset="2"/>
              <a:buChar char="§"/>
            </a:pPr>
            <a:r>
              <a:rPr lang="en-US"/>
              <a:t>Arranging the table</a:t>
            </a:r>
          </a:p>
          <a:p>
            <a:pPr marL="285750" indent="-285750">
              <a:buFont typeface="Wingdings" panose="05000000000000000000" pitchFamily="2" charset="2"/>
              <a:buChar char="§"/>
            </a:pPr>
            <a:r>
              <a:rPr lang="en-US"/>
              <a:t>Dramatic play</a:t>
            </a:r>
          </a:p>
        </p:txBody>
      </p:sp>
      <p:pic>
        <p:nvPicPr>
          <p:cNvPr id="5" name="Picture 2" descr="http://2.bp.blogspot.com/--opiaD05nhU/UUF57JwPF4I/AAAAAAAAM_0/Q9fgUyHY1Y8/s640/feb+2012+023.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9688512" y="815489"/>
            <a:ext cx="2136775" cy="2590031"/>
          </a:xfrm>
          <a:prstGeom prst="rect">
            <a:avLst/>
          </a:prstGeom>
          <a:noFill/>
          <a:ln>
            <a:noFill/>
          </a:ln>
          <a:extLst>
            <a:ext uri="{909E8E84-426E-40dd-AFC4-6F175D3DCCD1}">
              <a14:hiddenFill xmlns:a14="http://schemas.microsoft.com/office/drawing/2010/main" xmlns="">
                <a:solidFill>
                  <a:srgbClr val="FFFFFF"/>
                </a:solidFill>
              </a14:hiddenFill>
            </a:ext>
          </a:extLst>
        </p:spPr>
      </p:pic>
      <p:pic>
        <p:nvPicPr>
          <p:cNvPr id="6" name="Picture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253287" y="3490912"/>
            <a:ext cx="4572000" cy="3048000"/>
          </a:xfrm>
          <a:prstGeom prst="rect">
            <a:avLst/>
          </a:prstGeom>
          <a:ln>
            <a:noFill/>
          </a:ln>
        </p:spPr>
      </p:pic>
      <p:pic>
        <p:nvPicPr>
          <p:cNvPr id="7" name="Picture 6" descr="http://www.shelbyinfo.com/files/image/article/thumb_8361.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253287" y="1243215"/>
            <a:ext cx="2264192" cy="2162305"/>
          </a:xfrm>
          <a:prstGeom prst="rect">
            <a:avLst/>
          </a:prstGeom>
          <a:noFill/>
          <a:ln>
            <a:noFill/>
          </a:ln>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val="112933236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812077" y="941180"/>
            <a:ext cx="6166248" cy="871076"/>
          </a:xfrm>
        </p:spPr>
        <p:txBody>
          <a:bodyPr>
            <a:noAutofit/>
          </a:bodyPr>
          <a:lstStyle/>
          <a:p>
            <a:pPr>
              <a:lnSpc>
                <a:spcPct val="100000"/>
              </a:lnSpc>
            </a:pPr>
            <a:r>
              <a:rPr lang="en-US" sz="3200">
                <a:latin typeface="Arial"/>
                <a:cs typeface="Arial"/>
              </a:rPr>
              <a:t>Taste Test Success</a:t>
            </a:r>
            <a:br>
              <a:rPr lang="en-US" sz="3200">
                <a:latin typeface="Arial"/>
                <a:cs typeface="Arial"/>
              </a:rPr>
            </a:br>
            <a:r>
              <a:rPr lang="en-US" sz="3200">
                <a:latin typeface="Arial"/>
                <a:cs typeface="Arial"/>
              </a:rPr>
              <a:t/>
            </a:r>
            <a:br>
              <a:rPr lang="en-US" sz="3200">
                <a:latin typeface="Arial"/>
                <a:cs typeface="Arial"/>
              </a:rPr>
            </a:br>
            <a:endParaRPr lang="en-US" sz="1600"/>
          </a:p>
        </p:txBody>
      </p:sp>
      <p:sp>
        <p:nvSpPr>
          <p:cNvPr id="3" name="Content Placeholder 2"/>
          <p:cNvSpPr>
            <a:spLocks noGrp="1"/>
          </p:cNvSpPr>
          <p:nvPr>
            <p:ph sz="half" idx="1"/>
          </p:nvPr>
        </p:nvSpPr>
        <p:spPr>
          <a:xfrm>
            <a:off x="5740190" y="1716853"/>
            <a:ext cx="6288065" cy="4271375"/>
          </a:xfrm>
        </p:spPr>
        <p:txBody>
          <a:bodyPr vert="horz" lIns="91440" tIns="45720" rIns="91440" bIns="45720" rtlCol="0" anchor="t">
            <a:noAutofit/>
          </a:bodyPr>
          <a:lstStyle/>
          <a:p>
            <a:pPr indent="-285750">
              <a:lnSpc>
                <a:spcPct val="100000"/>
              </a:lnSpc>
              <a:spcBef>
                <a:spcPts val="600"/>
              </a:spcBef>
              <a:spcAft>
                <a:spcPts val="600"/>
              </a:spcAft>
              <a:buFont typeface="Arial" panose="020B0604020202020204" pitchFamily="34" charset="0"/>
              <a:buChar char="•"/>
            </a:pPr>
            <a:r>
              <a:rPr lang="en-US" sz="2000">
                <a:latin typeface="Arial"/>
                <a:cs typeface="Arial"/>
              </a:rPr>
              <a:t>Pick a theme. </a:t>
            </a:r>
            <a:endParaRPr lang="en-US" sz="2000"/>
          </a:p>
          <a:p>
            <a:pPr marL="457200" lvl="3" indent="-285750">
              <a:lnSpc>
                <a:spcPct val="100000"/>
              </a:lnSpc>
              <a:spcBef>
                <a:spcPts val="0"/>
              </a:spcBef>
              <a:buFont typeface="Arial" panose="020B0604020202020204" pitchFamily="34" charset="0"/>
              <a:buChar char="•"/>
            </a:pPr>
            <a:r>
              <a:rPr lang="en-US">
                <a:latin typeface="Arial"/>
                <a:cs typeface="Arial"/>
              </a:rPr>
              <a:t>Different variety, same food (ex: apples of different colors)</a:t>
            </a:r>
          </a:p>
          <a:p>
            <a:pPr marL="457200" lvl="3" indent="-285750">
              <a:lnSpc>
                <a:spcPct val="100000"/>
              </a:lnSpc>
              <a:spcBef>
                <a:spcPts val="0"/>
              </a:spcBef>
              <a:buFont typeface="Arial" panose="020B0604020202020204" pitchFamily="34" charset="0"/>
              <a:buChar char="•"/>
            </a:pPr>
            <a:r>
              <a:rPr lang="en-US">
                <a:latin typeface="Arial"/>
                <a:cs typeface="Arial"/>
              </a:rPr>
              <a:t>Different forms, same food (ex: fresh, frozen and canned)</a:t>
            </a:r>
          </a:p>
          <a:p>
            <a:pPr marL="457200" lvl="3" indent="-285750">
              <a:lnSpc>
                <a:spcPct val="100000"/>
              </a:lnSpc>
              <a:spcBef>
                <a:spcPts val="0"/>
              </a:spcBef>
              <a:buFont typeface="Arial" panose="020B0604020202020204" pitchFamily="34" charset="0"/>
              <a:buChar char="•"/>
            </a:pPr>
            <a:r>
              <a:rPr lang="en-US">
                <a:latin typeface="Arial"/>
                <a:cs typeface="Arial"/>
              </a:rPr>
              <a:t>Different foods, similar category (ex: leafy greens)</a:t>
            </a:r>
          </a:p>
          <a:p>
            <a:pPr marL="457200" lvl="3" indent="-285750">
              <a:lnSpc>
                <a:spcPct val="100000"/>
              </a:lnSpc>
              <a:spcBef>
                <a:spcPts val="0"/>
              </a:spcBef>
              <a:buFont typeface="Arial" panose="020B0604020202020204" pitchFamily="34" charset="0"/>
              <a:buChar char="•"/>
            </a:pPr>
            <a:r>
              <a:rPr lang="en-US">
                <a:latin typeface="Arial"/>
                <a:cs typeface="Arial"/>
              </a:rPr>
              <a:t>Different foods, same theme (ex: red foods)</a:t>
            </a:r>
          </a:p>
          <a:p>
            <a:pPr indent="-285750">
              <a:lnSpc>
                <a:spcPct val="100000"/>
              </a:lnSpc>
              <a:spcBef>
                <a:spcPts val="600"/>
              </a:spcBef>
              <a:spcAft>
                <a:spcPts val="600"/>
              </a:spcAft>
              <a:buFont typeface="Arial" panose="020B0604020202020204" pitchFamily="34" charset="0"/>
              <a:buChar char="•"/>
            </a:pPr>
            <a:r>
              <a:rPr lang="en-US" sz="2000">
                <a:latin typeface="Arial"/>
                <a:cs typeface="Arial"/>
              </a:rPr>
              <a:t>Keep it simple – no more than 3 foods.</a:t>
            </a:r>
          </a:p>
          <a:p>
            <a:pPr indent="-285750">
              <a:lnSpc>
                <a:spcPct val="100000"/>
              </a:lnSpc>
              <a:spcBef>
                <a:spcPts val="600"/>
              </a:spcBef>
              <a:spcAft>
                <a:spcPts val="600"/>
              </a:spcAft>
              <a:buFont typeface="Arial" panose="020B0604020202020204" pitchFamily="34" charset="0"/>
              <a:buChar char="•"/>
            </a:pPr>
            <a:r>
              <a:rPr lang="en-US" sz="2000">
                <a:latin typeface="Arial"/>
                <a:cs typeface="Arial"/>
              </a:rPr>
              <a:t>Show the whole food. </a:t>
            </a:r>
            <a:endParaRPr lang="en-US" sz="2000"/>
          </a:p>
          <a:p>
            <a:pPr indent="-285750">
              <a:lnSpc>
                <a:spcPct val="100000"/>
              </a:lnSpc>
              <a:spcBef>
                <a:spcPts val="600"/>
              </a:spcBef>
              <a:spcAft>
                <a:spcPts val="600"/>
              </a:spcAft>
              <a:buFont typeface="Arial" panose="020B0604020202020204" pitchFamily="34" charset="0"/>
              <a:buChar char="•"/>
            </a:pPr>
            <a:r>
              <a:rPr lang="en-US" sz="2000">
                <a:latin typeface="Arial"/>
                <a:cs typeface="Arial"/>
              </a:rPr>
              <a:t>Wash hands. </a:t>
            </a:r>
            <a:endParaRPr lang="en-US" sz="2000"/>
          </a:p>
          <a:p>
            <a:pPr indent="-285750">
              <a:lnSpc>
                <a:spcPct val="100000"/>
              </a:lnSpc>
              <a:spcBef>
                <a:spcPts val="600"/>
              </a:spcBef>
              <a:spcAft>
                <a:spcPts val="600"/>
              </a:spcAft>
              <a:buFont typeface="Arial" panose="020B0604020202020204" pitchFamily="34" charset="0"/>
              <a:buChar char="•"/>
            </a:pPr>
            <a:r>
              <a:rPr lang="en-US" sz="2000">
                <a:latin typeface="Arial"/>
                <a:cs typeface="Arial"/>
              </a:rPr>
              <a:t>Taste and let children explore. </a:t>
            </a:r>
            <a:endParaRPr lang="en-US" sz="2000"/>
          </a:p>
          <a:p>
            <a:pPr marL="285750" indent="-285750">
              <a:lnSpc>
                <a:spcPct val="100000"/>
              </a:lnSpc>
              <a:buFont typeface="Arial" panose="020B0604020202020204" pitchFamily="34" charset="0"/>
              <a:buChar char="•"/>
            </a:pPr>
            <a:endParaRPr lang="en-US"/>
          </a:p>
        </p:txBody>
      </p:sp>
      <p:sp>
        <p:nvSpPr>
          <p:cNvPr id="5" name="Picture Placeholder 4"/>
          <p:cNvSpPr>
            <a:spLocks noGrp="1"/>
          </p:cNvSpPr>
          <p:nvPr>
            <p:ph type="pic" sz="quarter" idx="13"/>
          </p:nvPr>
        </p:nvSpPr>
        <p:spPr/>
      </p:sp>
      <p:pic>
        <p:nvPicPr>
          <p:cNvPr id="7" name="Picture Placeholder 6"/>
          <p:cNvPicPr>
            <a:picLocks noGrp="1" noChangeAspect="1"/>
          </p:cNvPicPr>
          <p:nvPr>
            <p:ph type="pic" sz="quarter" idx="4294967295"/>
          </p:nvPr>
        </p:nvPicPr>
        <p:blipFill>
          <a:blip r:embed="rId3" cstate="print">
            <a:extLst>
              <a:ext uri="{28A0092B-C50C-407E-A947-70E740481C1C}">
                <a14:useLocalDpi xmlns:a14="http://schemas.microsoft.com/office/drawing/2010/main" val="0"/>
              </a:ext>
            </a:extLst>
          </a:blip>
          <a:srcRect/>
          <a:stretch>
            <a:fillRect/>
          </a:stretch>
        </p:blipFill>
        <p:spPr>
          <a:xfrm>
            <a:off x="-896937" y="0"/>
            <a:ext cx="6284912" cy="6858000"/>
          </a:xfrm>
        </p:spPr>
      </p:pic>
    </p:spTree>
    <p:extLst>
      <p:ext uri="{BB962C8B-B14F-4D97-AF65-F5344CB8AC3E}">
        <p14:creationId xmlns:p14="http://schemas.microsoft.com/office/powerpoint/2010/main" val="223534313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816574D-B784-460E-89DE-B5C2CA1EDB85}"/>
              </a:ext>
            </a:extLst>
          </p:cNvPr>
          <p:cNvSpPr>
            <a:spLocks noGrp="1"/>
          </p:cNvSpPr>
          <p:nvPr>
            <p:ph type="title"/>
          </p:nvPr>
        </p:nvSpPr>
        <p:spPr/>
        <p:txBody>
          <a:bodyPr/>
          <a:lstStyle/>
          <a:p>
            <a:r>
              <a:rPr lang="en-US">
                <a:cs typeface="Calibri Light"/>
              </a:rPr>
              <a:t>Group Discussion</a:t>
            </a:r>
            <a:endParaRPr lang="en-US"/>
          </a:p>
        </p:txBody>
      </p:sp>
      <p:sp>
        <p:nvSpPr>
          <p:cNvPr id="3" name="Text Placeholder 2">
            <a:extLst>
              <a:ext uri="{FF2B5EF4-FFF2-40B4-BE49-F238E27FC236}">
                <a16:creationId xmlns:a16="http://schemas.microsoft.com/office/drawing/2014/main" id="{DDF4D2DF-4C83-4088-88F3-3E24426C0640}"/>
              </a:ext>
            </a:extLst>
          </p:cNvPr>
          <p:cNvSpPr>
            <a:spLocks noGrp="1"/>
          </p:cNvSpPr>
          <p:nvPr>
            <p:ph type="body" sz="quarter" idx="13"/>
          </p:nvPr>
        </p:nvSpPr>
        <p:spPr>
          <a:xfrm>
            <a:off x="1419726" y="2094247"/>
            <a:ext cx="7254291" cy="4325352"/>
          </a:xfrm>
        </p:spPr>
        <p:txBody>
          <a:bodyPr vert="horz" lIns="91440" tIns="45720" rIns="91440" bIns="45720" rtlCol="0" anchor="t">
            <a:normAutofit/>
          </a:bodyPr>
          <a:lstStyle/>
          <a:p>
            <a:pPr marL="0" indent="0">
              <a:buNone/>
            </a:pPr>
            <a:r>
              <a:rPr lang="en-US">
                <a:latin typeface="Arial"/>
                <a:cs typeface="Arial"/>
              </a:rPr>
              <a:t>What are some ideas that you learned today that you are excited to try with the kids in your care?</a:t>
            </a:r>
            <a:endParaRPr lang="en-US">
              <a:latin typeface="Arial"/>
              <a:ea typeface="+mn-lt"/>
              <a:cs typeface="Arial"/>
            </a:endParaRPr>
          </a:p>
          <a:p>
            <a:pPr marL="0" indent="0">
              <a:buNone/>
            </a:pPr>
            <a:r>
              <a:rPr lang="en-US">
                <a:latin typeface="Arial"/>
                <a:cs typeface="Arial"/>
              </a:rPr>
              <a:t>Consider:</a:t>
            </a:r>
            <a:endParaRPr lang="en-US">
              <a:ea typeface="+mn-lt"/>
              <a:cs typeface="+mn-lt"/>
            </a:endParaRPr>
          </a:p>
          <a:p>
            <a:pPr>
              <a:lnSpc>
                <a:spcPct val="100000"/>
              </a:lnSpc>
            </a:pPr>
            <a:r>
              <a:rPr lang="en-US">
                <a:latin typeface="Arial"/>
                <a:ea typeface="+mn-lt"/>
                <a:cs typeface="Arial"/>
              </a:rPr>
              <a:t>How can I prepare healthy foods to make them more appealing to kids?</a:t>
            </a:r>
          </a:p>
          <a:p>
            <a:pPr>
              <a:lnSpc>
                <a:spcPct val="100000"/>
              </a:lnSpc>
            </a:pPr>
            <a:r>
              <a:rPr lang="en-US">
                <a:latin typeface="Arial"/>
                <a:ea typeface="+mn-lt"/>
                <a:cs typeface="Arial"/>
              </a:rPr>
              <a:t>How can I serve healthy foods in a way that's fun for kids?</a:t>
            </a:r>
          </a:p>
          <a:p>
            <a:pPr>
              <a:lnSpc>
                <a:spcPct val="100000"/>
              </a:lnSpc>
            </a:pPr>
            <a:r>
              <a:rPr lang="en-US">
                <a:latin typeface="Arial"/>
                <a:ea typeface="+mn-lt"/>
                <a:cs typeface="Arial"/>
              </a:rPr>
              <a:t>What activities can I do with the kids to get them excited about new foods?</a:t>
            </a:r>
          </a:p>
          <a:p>
            <a:pPr marL="0" indent="0">
              <a:buNone/>
            </a:pPr>
            <a:endParaRPr lang="en-US" b="1">
              <a:latin typeface="Arial"/>
              <a:cs typeface="Arial"/>
            </a:endParaRPr>
          </a:p>
          <a:p>
            <a:pPr marL="0" indent="0">
              <a:buNone/>
            </a:pPr>
            <a:r>
              <a:rPr lang="en-US" b="1">
                <a:latin typeface="Arial"/>
                <a:cs typeface="Arial"/>
              </a:rPr>
              <a:t>Break out rooms:</a:t>
            </a:r>
            <a:endParaRPr lang="en-US">
              <a:ea typeface="+mn-lt"/>
              <a:cs typeface="+mn-lt"/>
            </a:endParaRPr>
          </a:p>
          <a:p>
            <a:pPr marL="0" indent="0">
              <a:buNone/>
            </a:pPr>
            <a:r>
              <a:rPr lang="en-US">
                <a:latin typeface="Arial"/>
                <a:cs typeface="Arial"/>
              </a:rPr>
              <a:t>We will take 5 to 7 minutes discussing and sharing ideas in your groups. Please nominate one person to share back with the group when we return. </a:t>
            </a:r>
            <a:endParaRPr lang="en-US">
              <a:cs typeface="Calibri" panose="020F0502020204030204"/>
            </a:endParaRPr>
          </a:p>
        </p:txBody>
      </p:sp>
      <p:pic>
        <p:nvPicPr>
          <p:cNvPr id="1026" name="Picture 2" descr="http://co.cookingmatters.org/sites/default/files/recipes/Callaway_YogurtParfait.jpg"/>
          <p:cNvPicPr>
            <a:picLocks noChangeAspect="1" noChangeArrowheads="1"/>
          </p:cNvPicPr>
          <p:nvPr/>
        </p:nvPicPr>
        <p:blipFill rotWithShape="1">
          <a:blip r:embed="rId3" cstate="print">
            <a:extLst>
              <a:ext uri="{28A0092B-C50C-407E-A947-70E740481C1C}">
                <a14:useLocalDpi xmlns:a14="http://schemas.microsoft.com/office/drawing/2010/main" val="0"/>
              </a:ext>
            </a:extLst>
          </a:blip>
          <a:srcRect/>
          <a:stretch/>
        </p:blipFill>
        <p:spPr bwMode="auto">
          <a:xfrm>
            <a:off x="8569733" y="3548542"/>
            <a:ext cx="3636249" cy="321767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09005004"/>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a:t>Questions?</a:t>
            </a:r>
          </a:p>
        </p:txBody>
      </p:sp>
      <p:sp>
        <p:nvSpPr>
          <p:cNvPr id="3" name="Slide Number Placeholder 2"/>
          <p:cNvSpPr>
            <a:spLocks noGrp="1"/>
          </p:cNvSpPr>
          <p:nvPr>
            <p:ph type="sldNum" sz="quarter" idx="4294967295"/>
          </p:nvPr>
        </p:nvSpPr>
        <p:spPr>
          <a:xfrm>
            <a:off x="9448800" y="6356350"/>
            <a:ext cx="2743200" cy="365125"/>
          </a:xfrm>
        </p:spPr>
        <p:txBody>
          <a:bodyPr/>
          <a:lstStyle/>
          <a:p>
            <a:fld id="{17DF4567-1C0D-564E-BA68-9AF622E7948C}" type="slidenum">
              <a:rPr lang="en-US" dirty="0" smtClean="0"/>
              <a:t>26</a:t>
            </a:fld>
            <a:endParaRPr lang="en-US"/>
          </a:p>
        </p:txBody>
      </p:sp>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213001" y="1569340"/>
            <a:ext cx="3451917" cy="4233212"/>
          </a:xfrm>
          <a:prstGeom prst="rect">
            <a:avLst/>
          </a:prstGeom>
        </p:spPr>
      </p:pic>
    </p:spTree>
    <p:extLst>
      <p:ext uri="{BB962C8B-B14F-4D97-AF65-F5344CB8AC3E}">
        <p14:creationId xmlns:p14="http://schemas.microsoft.com/office/powerpoint/2010/main" val="197985643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p:cNvSpPr>
            <a:spLocks noGrp="1"/>
          </p:cNvSpPr>
          <p:nvPr>
            <p:ph type="sldNum" sz="quarter" idx="12"/>
          </p:nvPr>
        </p:nvSpPr>
        <p:spPr/>
        <p:txBody>
          <a:bodyPr/>
          <a:lstStyle/>
          <a:p>
            <a:fld id="{17DF4567-1C0D-564E-BA68-9AF622E7948C}" type="slidenum">
              <a:rPr lang="en-US" smtClean="0"/>
              <a:t>27</a:t>
            </a:fld>
            <a:endParaRPr lang="en-US"/>
          </a:p>
        </p:txBody>
      </p:sp>
      <p:sp>
        <p:nvSpPr>
          <p:cNvPr id="4" name="Text Placeholder 3"/>
          <p:cNvSpPr>
            <a:spLocks noGrp="1"/>
          </p:cNvSpPr>
          <p:nvPr>
            <p:ph type="body" sz="quarter" idx="13"/>
          </p:nvPr>
        </p:nvSpPr>
        <p:spPr>
          <a:xfrm>
            <a:off x="1416756" y="865976"/>
            <a:ext cx="7937106" cy="5562163"/>
          </a:xfrm>
        </p:spPr>
        <p:txBody>
          <a:bodyPr vert="horz" lIns="91440" tIns="45720" rIns="91440" bIns="45720" rtlCol="0" anchor="t">
            <a:normAutofit/>
          </a:bodyPr>
          <a:lstStyle/>
          <a:p>
            <a:pPr marL="0" indent="0">
              <a:buNone/>
            </a:pPr>
            <a:r>
              <a:rPr lang="en-US" sz="2400" dirty="0">
                <a:solidFill>
                  <a:schemeClr val="accent6"/>
                </a:solidFill>
                <a:latin typeface="Arial"/>
                <a:cs typeface="Arial"/>
              </a:rPr>
              <a:t>Food Related Activities for the classroom (or at home!)</a:t>
            </a:r>
          </a:p>
          <a:p>
            <a:pPr marL="342900" indent="-342900">
              <a:buChar char="•"/>
            </a:pPr>
            <a:r>
              <a:rPr lang="en-US" sz="2000" dirty="0" err="1">
                <a:latin typeface="Arial"/>
                <a:cs typeface="Arial"/>
              </a:rPr>
              <a:t>MyPlate</a:t>
            </a:r>
            <a:r>
              <a:rPr lang="en-US" sz="2000" dirty="0">
                <a:latin typeface="Arial"/>
                <a:cs typeface="Arial"/>
              </a:rPr>
              <a:t> for Preschoolers - choosemyplate.gov</a:t>
            </a:r>
            <a:endParaRPr lang="en-US" sz="2000" dirty="0"/>
          </a:p>
          <a:p>
            <a:pPr marL="342900" indent="-342900">
              <a:buChar char="•"/>
            </a:pPr>
            <a:r>
              <a:rPr lang="en-US" sz="2000" dirty="0">
                <a:latin typeface="Arial"/>
                <a:cs typeface="Arial"/>
              </a:rPr>
              <a:t>Nibbles for Health Newsletter - fns.usda.gov/</a:t>
            </a:r>
            <a:r>
              <a:rPr lang="en-US" sz="2000" dirty="0" err="1">
                <a:latin typeface="Arial"/>
                <a:cs typeface="Arial"/>
              </a:rPr>
              <a:t>tn</a:t>
            </a:r>
            <a:r>
              <a:rPr lang="en-US" sz="2000" dirty="0">
                <a:latin typeface="Arial"/>
                <a:cs typeface="Arial"/>
              </a:rPr>
              <a:t>/nibbles</a:t>
            </a:r>
            <a:endParaRPr lang="en-US" sz="2000" dirty="0"/>
          </a:p>
          <a:p>
            <a:pPr marL="342900" indent="-342900">
              <a:buChar char="•"/>
            </a:pPr>
            <a:r>
              <a:rPr lang="en-US" sz="2000" dirty="0">
                <a:latin typeface="Arial"/>
                <a:cs typeface="Arial"/>
              </a:rPr>
              <a:t>Exploring Foods Together Toolkit – </a:t>
            </a:r>
            <a:r>
              <a:rPr lang="en-US" sz="2000" dirty="0" smtClean="0">
                <a:latin typeface="Arial"/>
                <a:cs typeface="Arial"/>
              </a:rPr>
              <a:t>cookingmatters.org</a:t>
            </a:r>
            <a:endParaRPr lang="en-US" sz="2000" dirty="0">
              <a:solidFill>
                <a:schemeClr val="accent6"/>
              </a:solidFill>
              <a:latin typeface="Arial"/>
              <a:cs typeface="Arial"/>
            </a:endParaRPr>
          </a:p>
          <a:p>
            <a:pPr marL="0" indent="0">
              <a:buNone/>
            </a:pPr>
            <a:endParaRPr lang="en-US" sz="2400" dirty="0" smtClean="0">
              <a:solidFill>
                <a:schemeClr val="accent6"/>
              </a:solidFill>
              <a:latin typeface="Arial"/>
              <a:cs typeface="Arial"/>
            </a:endParaRPr>
          </a:p>
          <a:p>
            <a:pPr marL="0" indent="0">
              <a:buNone/>
            </a:pPr>
            <a:r>
              <a:rPr lang="en-US" sz="2400" dirty="0" smtClean="0">
                <a:solidFill>
                  <a:schemeClr val="accent6"/>
                </a:solidFill>
                <a:latin typeface="Arial"/>
                <a:cs typeface="Arial"/>
              </a:rPr>
              <a:t>COVID-19 </a:t>
            </a:r>
            <a:r>
              <a:rPr lang="en-US" sz="2400" dirty="0">
                <a:solidFill>
                  <a:schemeClr val="accent6"/>
                </a:solidFill>
                <a:latin typeface="Arial"/>
                <a:cs typeface="Arial"/>
              </a:rPr>
              <a:t>Related Resources:</a:t>
            </a:r>
            <a:endParaRPr lang="en-US" sz="2000" dirty="0">
              <a:solidFill>
                <a:schemeClr val="accent6"/>
              </a:solidFill>
            </a:endParaRPr>
          </a:p>
          <a:p>
            <a:pPr marL="285750" indent="-285750">
              <a:buChar char="•"/>
            </a:pPr>
            <a:r>
              <a:rPr lang="en-US" sz="2000" dirty="0">
                <a:latin typeface="Arial"/>
                <a:cs typeface="Arial"/>
              </a:rPr>
              <a:t>Cooking Matters Stretching Food Resources : COVID19 -</a:t>
            </a:r>
            <a:r>
              <a:rPr lang="en-US" sz="2000" dirty="0">
                <a:latin typeface="Arial"/>
                <a:cs typeface="Arial"/>
                <a:hlinkClick r:id="rId3"/>
              </a:rPr>
              <a:t>https://co.cookingmatters.org/stretching-food-resources-covid19</a:t>
            </a:r>
            <a:endParaRPr lang="en-US" sz="2000" dirty="0">
              <a:latin typeface="Arial"/>
              <a:cs typeface="Arial"/>
            </a:endParaRPr>
          </a:p>
          <a:p>
            <a:pPr marL="0" indent="0">
              <a:buNone/>
            </a:pPr>
            <a:endParaRPr lang="en-US" b="1" dirty="0"/>
          </a:p>
          <a:p>
            <a:pPr marL="285750" indent="-285750">
              <a:buFont typeface="Wingdings" panose="05000000000000000000" pitchFamily="2" charset="2"/>
              <a:buChar char="§"/>
            </a:pPr>
            <a:endParaRPr lang="en-US" dirty="0"/>
          </a:p>
        </p:txBody>
      </p:sp>
      <p:pic>
        <p:nvPicPr>
          <p:cNvPr id="8" name="Picture 7"/>
          <p:cNvPicPr>
            <a:picLocks noChangeAspect="1"/>
          </p:cNvPicPr>
          <p:nvPr/>
        </p:nvPicPr>
        <p:blipFill rotWithShape="1">
          <a:blip r:embed="rId4" cstate="print">
            <a:extLst>
              <a:ext uri="{28A0092B-C50C-407E-A947-70E740481C1C}">
                <a14:useLocalDpi xmlns:a14="http://schemas.microsoft.com/office/drawing/2010/main" val="0"/>
              </a:ext>
            </a:extLst>
          </a:blip>
          <a:srcRect/>
          <a:stretch/>
        </p:blipFill>
        <p:spPr>
          <a:xfrm>
            <a:off x="9518434" y="4987330"/>
            <a:ext cx="2557831" cy="1303091"/>
          </a:xfrm>
          <a:prstGeom prst="rect">
            <a:avLst/>
          </a:prstGeom>
        </p:spPr>
      </p:pic>
    </p:spTree>
    <p:extLst>
      <p:ext uri="{BB962C8B-B14F-4D97-AF65-F5344CB8AC3E}">
        <p14:creationId xmlns:p14="http://schemas.microsoft.com/office/powerpoint/2010/main" val="84791289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8524568" y="0"/>
            <a:ext cx="3667432" cy="6858000"/>
          </a:xfrm>
          <a:prstGeom prst="rect">
            <a:avLst/>
          </a:prstGeom>
          <a:solidFill>
            <a:srgbClr val="6FBE4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itle 2"/>
          <p:cNvSpPr>
            <a:spLocks noGrp="1"/>
          </p:cNvSpPr>
          <p:nvPr>
            <p:ph type="title"/>
          </p:nvPr>
        </p:nvSpPr>
        <p:spPr>
          <a:xfrm>
            <a:off x="1409700" y="1057275"/>
            <a:ext cx="6688394" cy="941387"/>
          </a:xfrm>
        </p:spPr>
        <p:txBody>
          <a:bodyPr/>
          <a:lstStyle/>
          <a:p>
            <a:r>
              <a:rPr lang="en-US" b="0">
                <a:solidFill>
                  <a:srgbClr val="6FBE44"/>
                </a:solidFill>
                <a:latin typeface="Arial" panose="020B0604020202020204" pitchFamily="34" charset="0"/>
                <a:cs typeface="Arial" panose="020B0604020202020204" pitchFamily="34" charset="0"/>
              </a:rPr>
              <a:t>SURVEY</a:t>
            </a:r>
          </a:p>
        </p:txBody>
      </p:sp>
      <p:sp>
        <p:nvSpPr>
          <p:cNvPr id="5" name="Text Placeholder 4"/>
          <p:cNvSpPr>
            <a:spLocks noGrp="1"/>
          </p:cNvSpPr>
          <p:nvPr>
            <p:ph type="body" sz="quarter" idx="13"/>
          </p:nvPr>
        </p:nvSpPr>
        <p:spPr>
          <a:xfrm>
            <a:off x="1409700" y="1998662"/>
            <a:ext cx="6878894" cy="4575401"/>
          </a:xfrm>
        </p:spPr>
        <p:txBody>
          <a:bodyPr vert="horz" lIns="91440" tIns="45720" rIns="91440" bIns="45720" rtlCol="0" anchor="t">
            <a:normAutofit/>
          </a:bodyPr>
          <a:lstStyle/>
          <a:p>
            <a:pPr marL="0" indent="0">
              <a:buNone/>
            </a:pPr>
            <a:r>
              <a:rPr lang="en-US" sz="1800" dirty="0">
                <a:latin typeface="Arial"/>
                <a:cs typeface="Arial"/>
              </a:rPr>
              <a:t>Thank you for taking a quick survey that helps inform our future trainings. </a:t>
            </a:r>
          </a:p>
          <a:p>
            <a:pPr marL="0" indent="0">
              <a:buNone/>
            </a:pPr>
            <a:r>
              <a:rPr lang="en-US" sz="1800" dirty="0">
                <a:latin typeface="Arial"/>
                <a:cs typeface="Arial"/>
              </a:rPr>
              <a:t>Use the following, when prompted:</a:t>
            </a:r>
          </a:p>
          <a:p>
            <a:pPr marL="0" indent="0">
              <a:buNone/>
            </a:pPr>
            <a:r>
              <a:rPr lang="en-US" sz="1800" b="1" dirty="0">
                <a:latin typeface="Arial"/>
                <a:cs typeface="Arial"/>
              </a:rPr>
              <a:t>Program Code:</a:t>
            </a:r>
            <a:r>
              <a:rPr lang="en-US" sz="2400" b="1" dirty="0">
                <a:latin typeface="Arial"/>
                <a:cs typeface="Arial"/>
              </a:rPr>
              <a:t> </a:t>
            </a:r>
            <a:r>
              <a:rPr lang="en-US" sz="2400" dirty="0" smtClean="0">
                <a:latin typeface="Arial"/>
                <a:ea typeface="+mn-lt"/>
                <a:cs typeface="Arial"/>
              </a:rPr>
              <a:t>EXXXXXX</a:t>
            </a:r>
            <a:endParaRPr lang="en-US" sz="2000" dirty="0">
              <a:latin typeface="Arial"/>
              <a:ea typeface="+mn-lt"/>
              <a:cs typeface="Arial"/>
            </a:endParaRPr>
          </a:p>
          <a:p>
            <a:pPr marL="0" indent="0">
              <a:buNone/>
            </a:pPr>
            <a:r>
              <a:rPr lang="en-US" sz="1800" smtClean="0">
                <a:latin typeface="Arial"/>
                <a:ea typeface="+mn-lt"/>
                <a:cs typeface="Arial"/>
              </a:rPr>
              <a:t>	Letter</a:t>
            </a:r>
            <a:r>
              <a:rPr lang="en-US" sz="1800" smtClean="0">
                <a:latin typeface="Arial"/>
                <a:cs typeface="Arial"/>
              </a:rPr>
              <a:t> </a:t>
            </a:r>
            <a:r>
              <a:rPr lang="en-US" sz="1800" dirty="0">
                <a:latin typeface="Arial"/>
                <a:cs typeface="Arial"/>
              </a:rPr>
              <a:t>“E” followed by </a:t>
            </a:r>
            <a:r>
              <a:rPr lang="en-US" sz="1800" dirty="0" smtClean="0">
                <a:latin typeface="Arial"/>
                <a:cs typeface="Arial"/>
              </a:rPr>
              <a:t>six numbers</a:t>
            </a:r>
            <a:endParaRPr lang="en-US" sz="2000" dirty="0">
              <a:latin typeface="Arial"/>
              <a:cs typeface="Arial"/>
            </a:endParaRPr>
          </a:p>
          <a:p>
            <a:pPr marL="0" indent="0">
              <a:buNone/>
            </a:pPr>
            <a:endParaRPr lang="en-US" sz="1800" dirty="0">
              <a:latin typeface="Arial"/>
              <a:cs typeface="Arial"/>
            </a:endParaRPr>
          </a:p>
        </p:txBody>
      </p:sp>
      <p:sp>
        <p:nvSpPr>
          <p:cNvPr id="2" name="Text Placeholder 1"/>
          <p:cNvSpPr>
            <a:spLocks noGrp="1"/>
          </p:cNvSpPr>
          <p:nvPr>
            <p:ph type="body" sz="quarter" idx="4294967295"/>
          </p:nvPr>
        </p:nvSpPr>
        <p:spPr>
          <a:xfrm>
            <a:off x="8767259" y="3344239"/>
            <a:ext cx="3269843" cy="2771748"/>
          </a:xfrm>
        </p:spPr>
        <p:txBody>
          <a:bodyPr vert="horz" lIns="91440" tIns="45720" rIns="91440" bIns="45720" rtlCol="0" anchor="t">
            <a:noAutofit/>
          </a:bodyPr>
          <a:lstStyle/>
          <a:p>
            <a:pPr marL="0" indent="0">
              <a:lnSpc>
                <a:spcPct val="100000"/>
              </a:lnSpc>
              <a:spcAft>
                <a:spcPts val="0"/>
              </a:spcAft>
              <a:buNone/>
            </a:pPr>
            <a:endParaRPr lang="en-US" sz="1600" dirty="0">
              <a:solidFill>
                <a:schemeClr val="bg1"/>
              </a:solidFill>
            </a:endParaRPr>
          </a:p>
        </p:txBody>
      </p:sp>
      <p:sp>
        <p:nvSpPr>
          <p:cNvPr id="4" name="TextBox 3"/>
          <p:cNvSpPr txBox="1"/>
          <p:nvPr/>
        </p:nvSpPr>
        <p:spPr>
          <a:xfrm>
            <a:off x="8796959" y="2530815"/>
            <a:ext cx="3395041" cy="523220"/>
          </a:xfrm>
          <a:prstGeom prst="rect">
            <a:avLst/>
          </a:prstGeom>
          <a:noFill/>
        </p:spPr>
        <p:txBody>
          <a:bodyPr wrap="square" rtlCol="0">
            <a:spAutoFit/>
          </a:bodyPr>
          <a:lstStyle/>
          <a:p>
            <a:r>
              <a:rPr lang="en-US" sz="2800">
                <a:solidFill>
                  <a:schemeClr val="bg1"/>
                </a:solidFill>
                <a:latin typeface="Arial" panose="020B0604020202020204" pitchFamily="34" charset="0"/>
                <a:cs typeface="Arial" panose="020B0604020202020204" pitchFamily="34" charset="0"/>
              </a:rPr>
              <a:t>THANK YOU!</a:t>
            </a:r>
          </a:p>
        </p:txBody>
      </p:sp>
    </p:spTree>
    <p:extLst>
      <p:ext uri="{BB962C8B-B14F-4D97-AF65-F5344CB8AC3E}">
        <p14:creationId xmlns:p14="http://schemas.microsoft.com/office/powerpoint/2010/main" val="1929426848"/>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nnual Report cover photo.png"/>
          <p:cNvPicPr>
            <a:picLocks noChangeAspect="1"/>
          </p:cNvPicPr>
          <p:nvPr/>
        </p:nvPicPr>
        <p:blipFill rotWithShape="1">
          <a:blip r:embed="rId3" cstate="print">
            <a:extLst>
              <a:ext uri="{28A0092B-C50C-407E-A947-70E740481C1C}">
                <a14:useLocalDpi xmlns:a14="http://schemas.microsoft.com/office/drawing/2010/main" val="0"/>
              </a:ext>
            </a:extLst>
          </a:blip>
          <a:srcRect/>
          <a:stretch/>
        </p:blipFill>
        <p:spPr>
          <a:xfrm>
            <a:off x="0" y="0"/>
            <a:ext cx="12192001" cy="7014207"/>
          </a:xfrm>
          <a:prstGeom prst="rect">
            <a:avLst/>
          </a:prstGeom>
        </p:spPr>
      </p:pic>
      <p:sp>
        <p:nvSpPr>
          <p:cNvPr id="14" name="Rectangle 13"/>
          <p:cNvSpPr/>
          <p:nvPr/>
        </p:nvSpPr>
        <p:spPr>
          <a:xfrm>
            <a:off x="635049" y="3857531"/>
            <a:ext cx="11039007" cy="2498819"/>
          </a:xfrm>
          <a:prstGeom prst="rect">
            <a:avLst/>
          </a:prstGeom>
          <a:solidFill>
            <a:srgbClr val="FFFFFF">
              <a:alpha val="86000"/>
            </a:srgb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TextBox 5"/>
          <p:cNvSpPr txBox="1"/>
          <p:nvPr/>
        </p:nvSpPr>
        <p:spPr>
          <a:xfrm>
            <a:off x="1128787" y="3986306"/>
            <a:ext cx="10171711" cy="400110"/>
          </a:xfrm>
          <a:prstGeom prst="rect">
            <a:avLst/>
          </a:prstGeom>
          <a:noFill/>
        </p:spPr>
        <p:txBody>
          <a:bodyPr wrap="square" rtlCol="0">
            <a:spAutoFit/>
          </a:bodyPr>
          <a:lstStyle/>
          <a:p>
            <a:r>
              <a:rPr lang="en-US" sz="2000" dirty="0">
                <a:latin typeface="Arial"/>
                <a:cs typeface="Arial"/>
              </a:rPr>
              <a:t>Cooking Matters </a:t>
            </a:r>
            <a:r>
              <a:rPr lang="en-US" sz="2000" dirty="0" smtClean="0">
                <a:latin typeface="Arial"/>
                <a:cs typeface="Arial"/>
              </a:rPr>
              <a:t>Maine </a:t>
            </a:r>
            <a:r>
              <a:rPr lang="en-US" sz="2000" dirty="0">
                <a:latin typeface="Arial"/>
                <a:cs typeface="Arial"/>
              </a:rPr>
              <a:t>is generously supported by:</a:t>
            </a:r>
          </a:p>
        </p:txBody>
      </p:sp>
      <p:pic>
        <p:nvPicPr>
          <p:cNvPr id="2" name="Picture 1"/>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178292" y="4537241"/>
            <a:ext cx="2742729" cy="1641261"/>
          </a:xfrm>
          <a:prstGeom prst="rect">
            <a:avLst/>
          </a:prstGeom>
        </p:spPr>
      </p:pic>
      <p:pic>
        <p:nvPicPr>
          <p:cNvPr id="4" name="Picture 3"/>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082323" y="4515191"/>
            <a:ext cx="2597417" cy="1663311"/>
          </a:xfrm>
          <a:prstGeom prst="rect">
            <a:avLst/>
          </a:prstGeom>
        </p:spPr>
      </p:pic>
    </p:spTree>
    <p:extLst>
      <p:ext uri="{BB962C8B-B14F-4D97-AF65-F5344CB8AC3E}">
        <p14:creationId xmlns:p14="http://schemas.microsoft.com/office/powerpoint/2010/main" val="4056589979"/>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3960</Words>
  <Application>Microsoft Office PowerPoint</Application>
  <PresentationFormat>Widescreen</PresentationFormat>
  <Paragraphs>384</Paragraphs>
  <Slides>29</Slides>
  <Notes>29</Notes>
  <HiddenSlides>0</HiddenSlides>
  <MMClips>1</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29</vt:i4>
      </vt:variant>
    </vt:vector>
  </HeadingPairs>
  <TitlesOfParts>
    <vt:vector size="35" baseType="lpstr">
      <vt:lpstr>Arial</vt:lpstr>
      <vt:lpstr>Arial,Sans-Serif</vt:lpstr>
      <vt:lpstr>Calibri</vt:lpstr>
      <vt:lpstr>Calibri Light</vt:lpstr>
      <vt:lpstr>Wingdings</vt:lpstr>
      <vt:lpstr>Office Theme</vt:lpstr>
      <vt:lpstr>  Cooking Matters for Child Care Professionals</vt:lpstr>
      <vt:lpstr>Welcome!</vt:lpstr>
      <vt:lpstr>Objectives</vt:lpstr>
      <vt:lpstr>PowerPoint Presentation</vt:lpstr>
      <vt:lpstr>Repeated Exposure and Variety</vt:lpstr>
      <vt:lpstr>Healthier Meals for Kids</vt:lpstr>
      <vt:lpstr>Roadmap to Healthier Meals</vt:lpstr>
      <vt:lpstr>Roadmap to Healthier Meals</vt:lpstr>
      <vt:lpstr>PowerPoint Presentation</vt:lpstr>
      <vt:lpstr>Roadmap to Healthier Meals</vt:lpstr>
      <vt:lpstr>Roadmap to Healthier Meals</vt:lpstr>
      <vt:lpstr>Broccoli Three Ways</vt:lpstr>
      <vt:lpstr>Roadmap to Healthier Meals</vt:lpstr>
      <vt:lpstr>Recipe Makeover: Tacos</vt:lpstr>
      <vt:lpstr>Recipe Makeover: Tacos</vt:lpstr>
      <vt:lpstr>Recipe Makeover! </vt:lpstr>
      <vt:lpstr>Meal Appeal</vt:lpstr>
      <vt:lpstr>Meal Appeal</vt:lpstr>
      <vt:lpstr>Cooking in the Curriculum</vt:lpstr>
      <vt:lpstr>Activity</vt:lpstr>
      <vt:lpstr>Age-Appropriate Tasks</vt:lpstr>
      <vt:lpstr>Cooking in the Curriculum</vt:lpstr>
      <vt:lpstr>Other Food Activities</vt:lpstr>
      <vt:lpstr>Taste Test Success  </vt:lpstr>
      <vt:lpstr>Group Discussion</vt:lpstr>
      <vt:lpstr>Questions?</vt:lpstr>
      <vt:lpstr>PowerPoint Presentation</vt:lpstr>
      <vt:lpstr>SURVEY</vt:lpstr>
      <vt:lpstr>PowerPoint Presentation</vt:lpstr>
    </vt:vector>
  </TitlesOfParts>
  <Company>Windows User</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Cooking Matters for Child Care Professionals</dc:title>
  <dc:creator>Denise Gaudette</dc:creator>
  <cp:lastModifiedBy>Denise Gaudette</cp:lastModifiedBy>
  <cp:revision>2</cp:revision>
  <dcterms:created xsi:type="dcterms:W3CDTF">2021-06-28T15:33:26Z</dcterms:created>
  <dcterms:modified xsi:type="dcterms:W3CDTF">2021-06-28T16:06:38Z</dcterms:modified>
</cp:coreProperties>
</file>