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6"/>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3D35282-8B0B-4B47-AF0B-10E37C943957}" type="doc">
      <dgm:prSet loTypeId="urn:microsoft.com/office/officeart/2005/8/layout/process2" loCatId="process" qsTypeId="urn:microsoft.com/office/officeart/2005/8/quickstyle/simple1" qsCatId="simple" csTypeId="urn:microsoft.com/office/officeart/2005/8/colors/colorful5" csCatId="colorful" phldr="1"/>
      <dgm:spPr/>
    </dgm:pt>
    <dgm:pt modelId="{1C093AAB-6A61-4D2D-9124-72D08051A539}">
      <dgm:prSet phldrT="[Text]" phldr="0"/>
      <dgm:spPr/>
      <dgm:t>
        <a:bodyPr/>
        <a:lstStyle/>
        <a:p>
          <a:pPr rtl="0"/>
          <a:r>
            <a:rPr lang="en-US">
              <a:latin typeface="Calibri Light" panose="020F0302020204030204"/>
            </a:rPr>
            <a:t> </a:t>
          </a:r>
          <a:r>
            <a:rPr lang="en-US" b="0" i="0" u="none" strike="noStrike" cap="none" baseline="0" noProof="0">
              <a:latin typeface="Calibri Light"/>
              <a:cs typeface="Calibri Light"/>
            </a:rPr>
            <a:t>EXPLORING</a:t>
          </a:r>
          <a:endParaRPr lang="en-US"/>
        </a:p>
      </dgm:t>
    </dgm:pt>
    <dgm:pt modelId="{4E3A7DB2-56D9-4877-AABB-7A3DA9898A05}" type="parTrans" cxnId="{0ED871FC-E9F6-4F25-B3E9-3B960F84C382}">
      <dgm:prSet/>
      <dgm:spPr/>
    </dgm:pt>
    <dgm:pt modelId="{05C6CB8B-ECF5-407E-BED7-A413C0641B87}" type="sibTrans" cxnId="{0ED871FC-E9F6-4F25-B3E9-3B960F84C382}">
      <dgm:prSet/>
      <dgm:spPr/>
      <dgm:t>
        <a:bodyPr/>
        <a:lstStyle/>
        <a:p>
          <a:endParaRPr lang="en-US"/>
        </a:p>
      </dgm:t>
    </dgm:pt>
    <dgm:pt modelId="{3F075E36-9E4F-4272-97A9-258E032B0C85}">
      <dgm:prSet phldrT="[Text]" phldr="0"/>
      <dgm:spPr/>
      <dgm:t>
        <a:bodyPr/>
        <a:lstStyle/>
        <a:p>
          <a:r>
            <a:rPr lang="en-US">
              <a:latin typeface="Calibri Light" panose="020F0302020204030204"/>
            </a:rPr>
            <a:t>FAMILIARITY</a:t>
          </a:r>
          <a:endParaRPr lang="en-US"/>
        </a:p>
      </dgm:t>
    </dgm:pt>
    <dgm:pt modelId="{EF835535-2F89-4197-8E39-6BA53E407D22}" type="parTrans" cxnId="{8544DBB4-AAC6-4188-8188-69C175ED936A}">
      <dgm:prSet/>
      <dgm:spPr/>
    </dgm:pt>
    <dgm:pt modelId="{DA828D3E-9893-49FE-B702-4CCC548F632E}" type="sibTrans" cxnId="{8544DBB4-AAC6-4188-8188-69C175ED936A}">
      <dgm:prSet/>
      <dgm:spPr/>
      <dgm:t>
        <a:bodyPr/>
        <a:lstStyle/>
        <a:p>
          <a:endParaRPr lang="en-US"/>
        </a:p>
      </dgm:t>
    </dgm:pt>
    <dgm:pt modelId="{3D1EBD4F-7B97-4B39-8AC4-3D1C38A49695}">
      <dgm:prSet phldrT="[Text]" phldr="0"/>
      <dgm:spPr/>
      <dgm:t>
        <a:bodyPr/>
        <a:lstStyle/>
        <a:p>
          <a:r>
            <a:rPr lang="en-US">
              <a:latin typeface="Calibri Light" panose="020F0302020204030204"/>
            </a:rPr>
            <a:t>INTAKE</a:t>
          </a:r>
          <a:endParaRPr lang="en-US"/>
        </a:p>
      </dgm:t>
    </dgm:pt>
    <dgm:pt modelId="{F03A5541-580D-46B7-8B57-38CC9D861843}" type="parTrans" cxnId="{A664037D-7462-41B6-A1CB-9342EA887C8A}">
      <dgm:prSet/>
      <dgm:spPr/>
    </dgm:pt>
    <dgm:pt modelId="{FB6469DC-FCC8-4537-BF5C-00A6F057BD35}" type="sibTrans" cxnId="{A664037D-7462-41B6-A1CB-9342EA887C8A}">
      <dgm:prSet/>
      <dgm:spPr/>
      <dgm:t>
        <a:bodyPr/>
        <a:lstStyle/>
        <a:p>
          <a:endParaRPr lang="en-US"/>
        </a:p>
      </dgm:t>
    </dgm:pt>
    <dgm:pt modelId="{140B00B0-F322-4633-BBD7-AB7443CD78A9}">
      <dgm:prSet phldr="0"/>
      <dgm:spPr/>
      <dgm:t>
        <a:bodyPr/>
        <a:lstStyle/>
        <a:p>
          <a:r>
            <a:rPr lang="en-US">
              <a:latin typeface="Calibri Light" panose="020F0302020204030204"/>
            </a:rPr>
            <a:t>PREFERENCE</a:t>
          </a:r>
        </a:p>
      </dgm:t>
    </dgm:pt>
    <dgm:pt modelId="{33B4C1BC-EDBF-4877-80E9-842391051238}" type="parTrans" cxnId="{29FDD42B-2B76-4144-B8DD-0D1D29838382}">
      <dgm:prSet/>
      <dgm:spPr/>
    </dgm:pt>
    <dgm:pt modelId="{07541460-B8C6-46CE-BCDD-014369C057AA}" type="sibTrans" cxnId="{29FDD42B-2B76-4144-B8DD-0D1D29838382}">
      <dgm:prSet/>
      <dgm:spPr/>
    </dgm:pt>
    <dgm:pt modelId="{23479973-78F9-4B00-9F4A-F78FAB769D4D}" type="pres">
      <dgm:prSet presAssocID="{53D35282-8B0B-4B47-AF0B-10E37C943957}" presName="linearFlow" presStyleCnt="0">
        <dgm:presLayoutVars>
          <dgm:resizeHandles val="exact"/>
        </dgm:presLayoutVars>
      </dgm:prSet>
      <dgm:spPr/>
    </dgm:pt>
    <dgm:pt modelId="{56276394-63D1-419B-A7C9-BBC906861A68}" type="pres">
      <dgm:prSet presAssocID="{1C093AAB-6A61-4D2D-9124-72D08051A539}" presName="node" presStyleLbl="node1" presStyleIdx="0" presStyleCnt="4">
        <dgm:presLayoutVars>
          <dgm:bulletEnabled val="1"/>
        </dgm:presLayoutVars>
      </dgm:prSet>
      <dgm:spPr/>
      <dgm:t>
        <a:bodyPr/>
        <a:lstStyle/>
        <a:p>
          <a:endParaRPr lang="en-US"/>
        </a:p>
      </dgm:t>
    </dgm:pt>
    <dgm:pt modelId="{1F9A8D96-9322-4972-90A4-0B03F415171A}" type="pres">
      <dgm:prSet presAssocID="{05C6CB8B-ECF5-407E-BED7-A413C0641B87}" presName="sibTrans" presStyleLbl="sibTrans2D1" presStyleIdx="0" presStyleCnt="3"/>
      <dgm:spPr/>
      <dgm:t>
        <a:bodyPr/>
        <a:lstStyle/>
        <a:p>
          <a:endParaRPr lang="en-US"/>
        </a:p>
      </dgm:t>
    </dgm:pt>
    <dgm:pt modelId="{388CB84C-8B9E-467C-BE90-CB153FA9262E}" type="pres">
      <dgm:prSet presAssocID="{05C6CB8B-ECF5-407E-BED7-A413C0641B87}" presName="connectorText" presStyleLbl="sibTrans2D1" presStyleIdx="0" presStyleCnt="3"/>
      <dgm:spPr/>
      <dgm:t>
        <a:bodyPr/>
        <a:lstStyle/>
        <a:p>
          <a:endParaRPr lang="en-US"/>
        </a:p>
      </dgm:t>
    </dgm:pt>
    <dgm:pt modelId="{E42CACE6-B39D-46FF-9C5B-F996AAFE38BB}" type="pres">
      <dgm:prSet presAssocID="{3F075E36-9E4F-4272-97A9-258E032B0C85}" presName="node" presStyleLbl="node1" presStyleIdx="1" presStyleCnt="4">
        <dgm:presLayoutVars>
          <dgm:bulletEnabled val="1"/>
        </dgm:presLayoutVars>
      </dgm:prSet>
      <dgm:spPr/>
      <dgm:t>
        <a:bodyPr/>
        <a:lstStyle/>
        <a:p>
          <a:endParaRPr lang="en-US"/>
        </a:p>
      </dgm:t>
    </dgm:pt>
    <dgm:pt modelId="{D7F12FD3-F5F4-4367-AF2A-55585532E89F}" type="pres">
      <dgm:prSet presAssocID="{DA828D3E-9893-49FE-B702-4CCC548F632E}" presName="sibTrans" presStyleLbl="sibTrans2D1" presStyleIdx="1" presStyleCnt="3"/>
      <dgm:spPr/>
      <dgm:t>
        <a:bodyPr/>
        <a:lstStyle/>
        <a:p>
          <a:endParaRPr lang="en-US"/>
        </a:p>
      </dgm:t>
    </dgm:pt>
    <dgm:pt modelId="{FCF7C97E-CE98-436E-8542-D1B2075E4269}" type="pres">
      <dgm:prSet presAssocID="{DA828D3E-9893-49FE-B702-4CCC548F632E}" presName="connectorText" presStyleLbl="sibTrans2D1" presStyleIdx="1" presStyleCnt="3"/>
      <dgm:spPr/>
      <dgm:t>
        <a:bodyPr/>
        <a:lstStyle/>
        <a:p>
          <a:endParaRPr lang="en-US"/>
        </a:p>
      </dgm:t>
    </dgm:pt>
    <dgm:pt modelId="{30CA6209-B67B-4B9F-ADA9-6A9838471D5C}" type="pres">
      <dgm:prSet presAssocID="{3D1EBD4F-7B97-4B39-8AC4-3D1C38A49695}" presName="node" presStyleLbl="node1" presStyleIdx="2" presStyleCnt="4">
        <dgm:presLayoutVars>
          <dgm:bulletEnabled val="1"/>
        </dgm:presLayoutVars>
      </dgm:prSet>
      <dgm:spPr/>
      <dgm:t>
        <a:bodyPr/>
        <a:lstStyle/>
        <a:p>
          <a:endParaRPr lang="en-US"/>
        </a:p>
      </dgm:t>
    </dgm:pt>
    <dgm:pt modelId="{A6EDA593-77AF-4FA5-9C38-C75E388C8086}" type="pres">
      <dgm:prSet presAssocID="{FB6469DC-FCC8-4537-BF5C-00A6F057BD35}" presName="sibTrans" presStyleLbl="sibTrans2D1" presStyleIdx="2" presStyleCnt="3"/>
      <dgm:spPr/>
      <dgm:t>
        <a:bodyPr/>
        <a:lstStyle/>
        <a:p>
          <a:endParaRPr lang="en-US"/>
        </a:p>
      </dgm:t>
    </dgm:pt>
    <dgm:pt modelId="{301E6E21-DCA1-4EDC-B151-B330B19D42B5}" type="pres">
      <dgm:prSet presAssocID="{FB6469DC-FCC8-4537-BF5C-00A6F057BD35}" presName="connectorText" presStyleLbl="sibTrans2D1" presStyleIdx="2" presStyleCnt="3"/>
      <dgm:spPr/>
      <dgm:t>
        <a:bodyPr/>
        <a:lstStyle/>
        <a:p>
          <a:endParaRPr lang="en-US"/>
        </a:p>
      </dgm:t>
    </dgm:pt>
    <dgm:pt modelId="{A369A5C7-78BB-496B-AC44-4E583971E23A}" type="pres">
      <dgm:prSet presAssocID="{140B00B0-F322-4633-BBD7-AB7443CD78A9}" presName="node" presStyleLbl="node1" presStyleIdx="3" presStyleCnt="4">
        <dgm:presLayoutVars>
          <dgm:bulletEnabled val="1"/>
        </dgm:presLayoutVars>
      </dgm:prSet>
      <dgm:spPr/>
      <dgm:t>
        <a:bodyPr/>
        <a:lstStyle/>
        <a:p>
          <a:endParaRPr lang="en-US"/>
        </a:p>
      </dgm:t>
    </dgm:pt>
  </dgm:ptLst>
  <dgm:cxnLst>
    <dgm:cxn modelId="{FE371E5C-C7F7-40A5-990D-34EAB6025B28}" type="presOf" srcId="{53D35282-8B0B-4B47-AF0B-10E37C943957}" destId="{23479973-78F9-4B00-9F4A-F78FAB769D4D}" srcOrd="0" destOrd="0" presId="urn:microsoft.com/office/officeart/2005/8/layout/process2"/>
    <dgm:cxn modelId="{0ED871FC-E9F6-4F25-B3E9-3B960F84C382}" srcId="{53D35282-8B0B-4B47-AF0B-10E37C943957}" destId="{1C093AAB-6A61-4D2D-9124-72D08051A539}" srcOrd="0" destOrd="0" parTransId="{4E3A7DB2-56D9-4877-AABB-7A3DA9898A05}" sibTransId="{05C6CB8B-ECF5-407E-BED7-A413C0641B87}"/>
    <dgm:cxn modelId="{85D5A6E1-8EAE-4CCC-ADF6-ED2DA25F1098}" type="presOf" srcId="{05C6CB8B-ECF5-407E-BED7-A413C0641B87}" destId="{1F9A8D96-9322-4972-90A4-0B03F415171A}" srcOrd="0" destOrd="0" presId="urn:microsoft.com/office/officeart/2005/8/layout/process2"/>
    <dgm:cxn modelId="{AE58FB8E-483F-413B-95F6-9E2ED47B9E51}" type="presOf" srcId="{3D1EBD4F-7B97-4B39-8AC4-3D1C38A49695}" destId="{30CA6209-B67B-4B9F-ADA9-6A9838471D5C}" srcOrd="0" destOrd="0" presId="urn:microsoft.com/office/officeart/2005/8/layout/process2"/>
    <dgm:cxn modelId="{A664037D-7462-41B6-A1CB-9342EA887C8A}" srcId="{53D35282-8B0B-4B47-AF0B-10E37C943957}" destId="{3D1EBD4F-7B97-4B39-8AC4-3D1C38A49695}" srcOrd="2" destOrd="0" parTransId="{F03A5541-580D-46B7-8B57-38CC9D861843}" sibTransId="{FB6469DC-FCC8-4537-BF5C-00A6F057BD35}"/>
    <dgm:cxn modelId="{600A6A8A-642D-476D-93B2-228504168382}" type="presOf" srcId="{1C093AAB-6A61-4D2D-9124-72D08051A539}" destId="{56276394-63D1-419B-A7C9-BBC906861A68}" srcOrd="0" destOrd="0" presId="urn:microsoft.com/office/officeart/2005/8/layout/process2"/>
    <dgm:cxn modelId="{811C1D32-A8CD-4054-AD5C-CCD4B376FD6D}" type="presOf" srcId="{DA828D3E-9893-49FE-B702-4CCC548F632E}" destId="{FCF7C97E-CE98-436E-8542-D1B2075E4269}" srcOrd="1" destOrd="0" presId="urn:microsoft.com/office/officeart/2005/8/layout/process2"/>
    <dgm:cxn modelId="{29FDD42B-2B76-4144-B8DD-0D1D29838382}" srcId="{53D35282-8B0B-4B47-AF0B-10E37C943957}" destId="{140B00B0-F322-4633-BBD7-AB7443CD78A9}" srcOrd="3" destOrd="0" parTransId="{33B4C1BC-EDBF-4877-80E9-842391051238}" sibTransId="{07541460-B8C6-46CE-BCDD-014369C057AA}"/>
    <dgm:cxn modelId="{3559326D-22D9-4462-ACF8-0484FF7E85F1}" type="presOf" srcId="{FB6469DC-FCC8-4537-BF5C-00A6F057BD35}" destId="{301E6E21-DCA1-4EDC-B151-B330B19D42B5}" srcOrd="1" destOrd="0" presId="urn:microsoft.com/office/officeart/2005/8/layout/process2"/>
    <dgm:cxn modelId="{F394D1B2-47F0-4BE7-9243-8EEAF6281528}" type="presOf" srcId="{FB6469DC-FCC8-4537-BF5C-00A6F057BD35}" destId="{A6EDA593-77AF-4FA5-9C38-C75E388C8086}" srcOrd="0" destOrd="0" presId="urn:microsoft.com/office/officeart/2005/8/layout/process2"/>
    <dgm:cxn modelId="{5A9D35C1-9EE8-4CC4-8CBC-3EF19E76ECB3}" type="presOf" srcId="{3F075E36-9E4F-4272-97A9-258E032B0C85}" destId="{E42CACE6-B39D-46FF-9C5B-F996AAFE38BB}" srcOrd="0" destOrd="0" presId="urn:microsoft.com/office/officeart/2005/8/layout/process2"/>
    <dgm:cxn modelId="{3D22A951-8C1F-4572-BB0F-91F1761C16C5}" type="presOf" srcId="{DA828D3E-9893-49FE-B702-4CCC548F632E}" destId="{D7F12FD3-F5F4-4367-AF2A-55585532E89F}" srcOrd="0" destOrd="0" presId="urn:microsoft.com/office/officeart/2005/8/layout/process2"/>
    <dgm:cxn modelId="{8544DBB4-AAC6-4188-8188-69C175ED936A}" srcId="{53D35282-8B0B-4B47-AF0B-10E37C943957}" destId="{3F075E36-9E4F-4272-97A9-258E032B0C85}" srcOrd="1" destOrd="0" parTransId="{EF835535-2F89-4197-8E39-6BA53E407D22}" sibTransId="{DA828D3E-9893-49FE-B702-4CCC548F632E}"/>
    <dgm:cxn modelId="{1340BC40-1A80-4DA5-8A09-A82541F89A40}" type="presOf" srcId="{05C6CB8B-ECF5-407E-BED7-A413C0641B87}" destId="{388CB84C-8B9E-467C-BE90-CB153FA9262E}" srcOrd="1" destOrd="0" presId="urn:microsoft.com/office/officeart/2005/8/layout/process2"/>
    <dgm:cxn modelId="{23159FD9-7334-4A83-A2D8-DF854ACA4944}" type="presOf" srcId="{140B00B0-F322-4633-BBD7-AB7443CD78A9}" destId="{A369A5C7-78BB-496B-AC44-4E583971E23A}" srcOrd="0" destOrd="0" presId="urn:microsoft.com/office/officeart/2005/8/layout/process2"/>
    <dgm:cxn modelId="{DC456F6D-30CA-42BE-825C-E015C290784D}" type="presParOf" srcId="{23479973-78F9-4B00-9F4A-F78FAB769D4D}" destId="{56276394-63D1-419B-A7C9-BBC906861A68}" srcOrd="0" destOrd="0" presId="urn:microsoft.com/office/officeart/2005/8/layout/process2"/>
    <dgm:cxn modelId="{8D43E4F7-2F14-4E35-B523-B95E756E9C04}" type="presParOf" srcId="{23479973-78F9-4B00-9F4A-F78FAB769D4D}" destId="{1F9A8D96-9322-4972-90A4-0B03F415171A}" srcOrd="1" destOrd="0" presId="urn:microsoft.com/office/officeart/2005/8/layout/process2"/>
    <dgm:cxn modelId="{DA6D880B-48C4-4981-8836-4E0A8D3CEEEB}" type="presParOf" srcId="{1F9A8D96-9322-4972-90A4-0B03F415171A}" destId="{388CB84C-8B9E-467C-BE90-CB153FA9262E}" srcOrd="0" destOrd="0" presId="urn:microsoft.com/office/officeart/2005/8/layout/process2"/>
    <dgm:cxn modelId="{0D2FDD33-022E-4D7B-89E3-71E101FAA55B}" type="presParOf" srcId="{23479973-78F9-4B00-9F4A-F78FAB769D4D}" destId="{E42CACE6-B39D-46FF-9C5B-F996AAFE38BB}" srcOrd="2" destOrd="0" presId="urn:microsoft.com/office/officeart/2005/8/layout/process2"/>
    <dgm:cxn modelId="{C8223B45-F333-4AF0-AAA2-4807D1CCBE58}" type="presParOf" srcId="{23479973-78F9-4B00-9F4A-F78FAB769D4D}" destId="{D7F12FD3-F5F4-4367-AF2A-55585532E89F}" srcOrd="3" destOrd="0" presId="urn:microsoft.com/office/officeart/2005/8/layout/process2"/>
    <dgm:cxn modelId="{9ED0B0DD-4228-4881-9818-262B9B6E62C2}" type="presParOf" srcId="{D7F12FD3-F5F4-4367-AF2A-55585532E89F}" destId="{FCF7C97E-CE98-436E-8542-D1B2075E4269}" srcOrd="0" destOrd="0" presId="urn:microsoft.com/office/officeart/2005/8/layout/process2"/>
    <dgm:cxn modelId="{1A97EC98-E7D0-4BB0-BC7C-DAF69DB2B2F1}" type="presParOf" srcId="{23479973-78F9-4B00-9F4A-F78FAB769D4D}" destId="{30CA6209-B67B-4B9F-ADA9-6A9838471D5C}" srcOrd="4" destOrd="0" presId="urn:microsoft.com/office/officeart/2005/8/layout/process2"/>
    <dgm:cxn modelId="{B11D8123-B820-4EC6-ACB0-BA90FD229599}" type="presParOf" srcId="{23479973-78F9-4B00-9F4A-F78FAB769D4D}" destId="{A6EDA593-77AF-4FA5-9C38-C75E388C8086}" srcOrd="5" destOrd="0" presId="urn:microsoft.com/office/officeart/2005/8/layout/process2"/>
    <dgm:cxn modelId="{DEBD0406-68EC-4457-98B4-86F22899D099}" type="presParOf" srcId="{A6EDA593-77AF-4FA5-9C38-C75E388C8086}" destId="{301E6E21-DCA1-4EDC-B151-B330B19D42B5}" srcOrd="0" destOrd="0" presId="urn:microsoft.com/office/officeart/2005/8/layout/process2"/>
    <dgm:cxn modelId="{87C54680-832F-403E-8D3F-BE97FFDC47C4}" type="presParOf" srcId="{23479973-78F9-4B00-9F4A-F78FAB769D4D}" destId="{A369A5C7-78BB-496B-AC44-4E583971E23A}" srcOrd="6" destOrd="0" presId="urn:microsoft.com/office/officeart/2005/8/layout/process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276394-63D1-419B-A7C9-BBC906861A68}">
      <dsp:nvSpPr>
        <dsp:cNvPr id="0" name=""/>
        <dsp:cNvSpPr/>
      </dsp:nvSpPr>
      <dsp:spPr>
        <a:xfrm>
          <a:off x="3022319" y="2412"/>
          <a:ext cx="1615464" cy="897480"/>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rtl="0">
            <a:lnSpc>
              <a:spcPct val="90000"/>
            </a:lnSpc>
            <a:spcBef>
              <a:spcPct val="0"/>
            </a:spcBef>
            <a:spcAft>
              <a:spcPct val="35000"/>
            </a:spcAft>
          </a:pPr>
          <a:r>
            <a:rPr lang="en-US" sz="2100" kern="1200">
              <a:latin typeface="Calibri Light" panose="020F0302020204030204"/>
            </a:rPr>
            <a:t> </a:t>
          </a:r>
          <a:r>
            <a:rPr lang="en-US" sz="2100" b="0" i="0" u="none" strike="noStrike" kern="1200" cap="none" baseline="0" noProof="0">
              <a:latin typeface="Calibri Light"/>
              <a:cs typeface="Calibri Light"/>
            </a:rPr>
            <a:t>EXPLORING</a:t>
          </a:r>
          <a:endParaRPr lang="en-US" sz="2100" kern="1200"/>
        </a:p>
      </dsp:txBody>
      <dsp:txXfrm>
        <a:off x="3048605" y="28698"/>
        <a:ext cx="1562892" cy="844908"/>
      </dsp:txXfrm>
    </dsp:sp>
    <dsp:sp modelId="{1F9A8D96-9322-4972-90A4-0B03F415171A}">
      <dsp:nvSpPr>
        <dsp:cNvPr id="0" name=""/>
        <dsp:cNvSpPr/>
      </dsp:nvSpPr>
      <dsp:spPr>
        <a:xfrm rot="5400000">
          <a:off x="3661774" y="922329"/>
          <a:ext cx="336555" cy="403866"/>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955984"/>
        <a:ext cx="242320" cy="235589"/>
      </dsp:txXfrm>
    </dsp:sp>
    <dsp:sp modelId="{E42CACE6-B39D-46FF-9C5B-F996AAFE38BB}">
      <dsp:nvSpPr>
        <dsp:cNvPr id="0" name=""/>
        <dsp:cNvSpPr/>
      </dsp:nvSpPr>
      <dsp:spPr>
        <a:xfrm>
          <a:off x="3022319" y="1348633"/>
          <a:ext cx="1615464" cy="897480"/>
        </a:xfrm>
        <a:prstGeom prst="roundRect">
          <a:avLst>
            <a:gd name="adj" fmla="val 10000"/>
          </a:avLst>
        </a:prstGeom>
        <a:solidFill>
          <a:schemeClr val="accent5">
            <a:hueOff val="-2451115"/>
            <a:satOff val="-3409"/>
            <a:lumOff val="-13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FAMILIARITY</a:t>
          </a:r>
          <a:endParaRPr lang="en-US" sz="2100" kern="1200"/>
        </a:p>
      </dsp:txBody>
      <dsp:txXfrm>
        <a:off x="3048605" y="1374919"/>
        <a:ext cx="1562892" cy="844908"/>
      </dsp:txXfrm>
    </dsp:sp>
    <dsp:sp modelId="{D7F12FD3-F5F4-4367-AF2A-55585532E89F}">
      <dsp:nvSpPr>
        <dsp:cNvPr id="0" name=""/>
        <dsp:cNvSpPr/>
      </dsp:nvSpPr>
      <dsp:spPr>
        <a:xfrm rot="5400000">
          <a:off x="3661774" y="2268550"/>
          <a:ext cx="336555" cy="403866"/>
        </a:xfrm>
        <a:prstGeom prst="rightArrow">
          <a:avLst>
            <a:gd name="adj1" fmla="val 60000"/>
            <a:gd name="adj2" fmla="val 50000"/>
          </a:avLst>
        </a:prstGeom>
        <a:solidFill>
          <a:schemeClr val="accent5">
            <a:hueOff val="-3676672"/>
            <a:satOff val="-5114"/>
            <a:lumOff val="-196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2302205"/>
        <a:ext cx="242320" cy="235589"/>
      </dsp:txXfrm>
    </dsp:sp>
    <dsp:sp modelId="{30CA6209-B67B-4B9F-ADA9-6A9838471D5C}">
      <dsp:nvSpPr>
        <dsp:cNvPr id="0" name=""/>
        <dsp:cNvSpPr/>
      </dsp:nvSpPr>
      <dsp:spPr>
        <a:xfrm>
          <a:off x="3022319" y="2694853"/>
          <a:ext cx="1615464" cy="897480"/>
        </a:xfrm>
        <a:prstGeom prst="roundRect">
          <a:avLst>
            <a:gd name="adj" fmla="val 10000"/>
          </a:avLst>
        </a:prstGeom>
        <a:solidFill>
          <a:schemeClr val="accent5">
            <a:hueOff val="-4902230"/>
            <a:satOff val="-6819"/>
            <a:lumOff val="-261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INTAKE</a:t>
          </a:r>
          <a:endParaRPr lang="en-US" sz="2100" kern="1200"/>
        </a:p>
      </dsp:txBody>
      <dsp:txXfrm>
        <a:off x="3048605" y="2721139"/>
        <a:ext cx="1562892" cy="844908"/>
      </dsp:txXfrm>
    </dsp:sp>
    <dsp:sp modelId="{A6EDA593-77AF-4FA5-9C38-C75E388C8086}">
      <dsp:nvSpPr>
        <dsp:cNvPr id="0" name=""/>
        <dsp:cNvSpPr/>
      </dsp:nvSpPr>
      <dsp:spPr>
        <a:xfrm rot="5400000">
          <a:off x="3661774" y="3614770"/>
          <a:ext cx="336555" cy="403866"/>
        </a:xfrm>
        <a:prstGeom prst="rightArrow">
          <a:avLst>
            <a:gd name="adj1" fmla="val 60000"/>
            <a:gd name="adj2" fmla="val 50000"/>
          </a:avLst>
        </a:prstGeom>
        <a:solidFill>
          <a:schemeClr val="accent5">
            <a:hueOff val="-7353344"/>
            <a:satOff val="-10228"/>
            <a:lumOff val="-3922"/>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3648425"/>
        <a:ext cx="242320" cy="235589"/>
      </dsp:txXfrm>
    </dsp:sp>
    <dsp:sp modelId="{A369A5C7-78BB-496B-AC44-4E583971E23A}">
      <dsp:nvSpPr>
        <dsp:cNvPr id="0" name=""/>
        <dsp:cNvSpPr/>
      </dsp:nvSpPr>
      <dsp:spPr>
        <a:xfrm>
          <a:off x="3022319" y="4041074"/>
          <a:ext cx="1615464" cy="897480"/>
        </a:xfrm>
        <a:prstGeom prst="roundRect">
          <a:avLst>
            <a:gd name="adj" fmla="val 10000"/>
          </a:avLst>
        </a:prstGeom>
        <a:solidFill>
          <a:schemeClr val="accent5">
            <a:hueOff val="-7353344"/>
            <a:satOff val="-10228"/>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PREFERENCE</a:t>
          </a:r>
        </a:p>
      </dsp:txBody>
      <dsp:txXfrm>
        <a:off x="3048605" y="4067360"/>
        <a:ext cx="1562892" cy="844908"/>
      </dsp:txXfrm>
    </dsp:sp>
  </dsp:spTree>
</dsp:drawing>
</file>

<file path=ppt/diagrams/layout1.xml><?xml version="1.0" encoding="utf-8"?>
<dgm:layoutDef xmlns:dgm="http://schemas.openxmlformats.org/drawingml/2006/diagram" xmlns:a="http://schemas.openxmlformats.org/drawingml/2006/main" uniqueId="urn:microsoft.com/office/officeart/2005/8/layout/process2">
  <dgm:title val=""/>
  <dgm:desc val=""/>
  <dgm:catLst>
    <dgm:cat type="process"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resizeHandles val="exact"/>
    </dgm:varLst>
    <dgm:alg type="lin">
      <dgm:param type="linDir" val="fromT"/>
    </dgm:alg>
    <dgm:shape xmlns:r="http://schemas.openxmlformats.org/officeDocument/2006/relationships" r:blip="">
      <dgm:adjLst/>
    </dgm:shape>
    <dgm:presOf/>
    <dgm:constrLst>
      <dgm:constr type="h" for="ch" ptType="node" refType="h"/>
      <dgm:constr type="h" for="ch" ptType="sibTrans" refType="h" refFor="ch" refPtType="node" fact="0.5"/>
      <dgm:constr type="w" for="ch" ptType="node" op="equ"/>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choose name="Name0">
          <dgm:if name="Name1" axis="root des" ptType="all node" func="maxDepth" op="gt" val="1">
            <dgm:alg type="tx">
              <dgm:param type="parTxLTRAlign" val="l"/>
              <dgm:param type="parTxRTLAlign" val="r"/>
              <dgm:param type="txAnchorVertCh" val="mid"/>
            </dgm:alg>
          </dgm:if>
          <dgm:else name="Name2">
            <dgm:alg type="tx"/>
          </dgm:else>
        </dgm:choose>
        <dgm:shape xmlns:r="http://schemas.openxmlformats.org/officeDocument/2006/relationships" type="roundRect" r:blip="">
          <dgm:adjLst>
            <dgm:adj idx="1" val="0.1"/>
          </dgm:adjLst>
        </dgm:shape>
        <dgm:presOf axis="desOrSelf" ptType="node"/>
        <dgm:constrLst>
          <dgm:constr type="w" refType="h" fact="1.8"/>
          <dgm:constr type="tMarg" refType="primFontSz" fact="0.3"/>
          <dgm:constr type="bMarg" refType="primFontSz" fact="0.3"/>
          <dgm:constr type="lMarg" refType="primFontSz" fact="0.3"/>
          <dgm:constr type="rMarg" refType="primFontSz" fact="0.3"/>
        </dgm:constrLst>
        <dgm:ruleLst>
          <dgm:rule type="primFontSz" val="18" fact="NaN" max="NaN"/>
          <dgm:rule type="w" val="NaN" fact="4" max="NaN"/>
          <dgm:rule type="primFontSz" val="5"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w" refType="h" fact="0.9"/>
            <dgm:constr type="connDist"/>
            <dgm:constr type="wArH" refType="w" fact="0.5"/>
            <dgm:constr type="hArH" refType="w"/>
            <dgm:constr type="stemThick" refType="w" fact="0.6"/>
            <dgm:constr type="begPad" refType="connDist" fact="0.125"/>
            <dgm:constr type="endPad" refType="connDist" fact="0.125"/>
          </dgm:constrLst>
          <dgm:ruleLst/>
          <dgm:layoutNode name="connectorText">
            <dgm:alg type="tx">
              <dgm:param type="autoTxRot" val="upr"/>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3C4BDAE-90DF-4693-BB27-84C9AF71900A}" type="datetimeFigureOut">
              <a:rPr lang="en-US" smtClean="0"/>
              <a:t>6/28/2021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0485A13-36D5-490D-ACC0-2AA370EE1C2A}" type="slidenum">
              <a:rPr lang="en-US" smtClean="0"/>
              <a:t>‹#›</a:t>
            </a:fld>
            <a:endParaRPr lang="en-US"/>
          </a:p>
        </p:txBody>
      </p:sp>
    </p:spTree>
    <p:extLst>
      <p:ext uri="{BB962C8B-B14F-4D97-AF65-F5344CB8AC3E}">
        <p14:creationId xmlns:p14="http://schemas.microsoft.com/office/powerpoint/2010/main" val="354945224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www.youtube.com/channel/UC4Q2dNW_z5sGPXlNrnVGCWA/videos" TargetMode="External"/><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Menu Management Handouts;</a:t>
            </a:r>
            <a:endParaRPr lang="en-US"/>
          </a:p>
          <a:p>
            <a:pPr>
              <a:defRPr/>
            </a:pPr>
            <a:r>
              <a:rPr lang="en-US"/>
              <a:t>Stretching Your Ingredients (</a:t>
            </a:r>
            <a:r>
              <a:rPr lang="en-US" err="1"/>
              <a:t>pg</a:t>
            </a:r>
            <a:r>
              <a:rPr lang="en-US"/>
              <a:t> 44) </a:t>
            </a:r>
          </a:p>
          <a:p>
            <a:pPr>
              <a:defRPr/>
            </a:pPr>
            <a:r>
              <a:rPr lang="en-US"/>
              <a:t>Stocking Your Pantry (</a:t>
            </a:r>
            <a:r>
              <a:rPr lang="en-US" err="1"/>
              <a:t>pg</a:t>
            </a:r>
            <a:r>
              <a:rPr lang="en-US"/>
              <a:t> 45) </a:t>
            </a:r>
          </a:p>
          <a:p>
            <a:pPr>
              <a:defRPr/>
            </a:pPr>
            <a:r>
              <a:rPr lang="en-US"/>
              <a:t>Storing Fresh Fruits and Veggies (47-49)</a:t>
            </a:r>
          </a:p>
          <a:p>
            <a:pPr>
              <a:defRPr/>
            </a:pPr>
            <a:r>
              <a:rPr lang="en-US"/>
              <a:t>Freezing Fruits and Veggies (50-51)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a:t>Snacks in a Snap (</a:t>
            </a:r>
            <a:r>
              <a:rPr lang="en-US" err="1"/>
              <a:t>pg</a:t>
            </a:r>
            <a:r>
              <a:rPr lang="en-US"/>
              <a:t> 2) </a:t>
            </a:r>
          </a:p>
          <a:p>
            <a:pPr>
              <a:defRPr/>
            </a:pPr>
            <a:r>
              <a:rPr lang="en-US"/>
              <a:t>GOAL setting (</a:t>
            </a:r>
            <a:r>
              <a:rPr lang="en-US" err="1"/>
              <a:t>pg</a:t>
            </a:r>
            <a:r>
              <a:rPr lang="en-US"/>
              <a:t> 54) </a:t>
            </a:r>
          </a:p>
          <a:p>
            <a:pPr marL="0" marR="0" indent="0" algn="l" defTabSz="914400" rtl="0" eaLnBrk="1" fontAlgn="auto" latinLnBrk="0" hangingPunct="1">
              <a:lnSpc>
                <a:spcPct val="100000"/>
              </a:lnSpc>
              <a:spcBef>
                <a:spcPts val="0"/>
              </a:spcBef>
              <a:spcAft>
                <a:spcPts val="0"/>
              </a:spcAft>
              <a:buClrTx/>
              <a:buSzTx/>
              <a:buFontTx/>
              <a:buNone/>
              <a:tabLst/>
              <a:defRPr/>
            </a:pP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91307620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a:t>Introduction (5 minutes):</a:t>
            </a:r>
          </a:p>
          <a:p>
            <a:pPr rtl="0" fontAlgn="base"/>
            <a:r>
              <a:rPr lang="en-US" sz="1200" b="1" i="0" kern="1200">
                <a:solidFill>
                  <a:srgbClr val="FF0000"/>
                </a:solidFill>
                <a:effectLst/>
                <a:latin typeface="+mn-lt"/>
                <a:ea typeface="+mn-ea"/>
                <a:cs typeface="+mn-cs"/>
              </a:rPr>
              <a:t>Share if this session will be recorded or not!</a:t>
            </a:r>
            <a:endParaRPr lang="en-US" sz="1200" b="1" i="0" kern="1200">
              <a:solidFill>
                <a:srgbClr val="FF0000"/>
              </a:solidFill>
              <a:effectLst/>
              <a:latin typeface="+mn-lt"/>
              <a:cs typeface="Calibri"/>
            </a:endParaRPr>
          </a:p>
          <a:p>
            <a:pPr rtl="0" fontAlgn="base"/>
            <a:r>
              <a:rPr lang="en-US" sz="1200" b="1" i="0" kern="1200">
                <a:solidFill>
                  <a:schemeClr val="tx1"/>
                </a:solidFill>
                <a:effectLst/>
                <a:latin typeface="+mn-lt"/>
                <a:ea typeface="+mn-ea"/>
                <a:cs typeface="+mn-cs"/>
              </a:rPr>
              <a:t>Welcome caregivers. </a:t>
            </a:r>
            <a:r>
              <a:rPr lang="en-US" sz="1200" b="0" i="0" kern="1200">
                <a:solidFill>
                  <a:schemeClr val="tx1"/>
                </a:solidFill>
                <a:effectLst/>
                <a:latin typeface="+mn-lt"/>
                <a:ea typeface="+mn-ea"/>
                <a:cs typeface="+mn-cs"/>
              </a:rPr>
              <a:t>Introduce instructors and any other volunteers or helpers. </a:t>
            </a:r>
            <a:endParaRPr lang="en-US" sz="1200" b="0" i="0" kern="120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 </a:t>
            </a:r>
            <a:r>
              <a:rPr lang="en-US" b="0" i="0" kern="1200">
                <a:effectLst/>
              </a:rPr>
              <a:t>Explain that caregivers will learn how to </a:t>
            </a:r>
            <a:r>
              <a:rPr lang="en-US"/>
              <a:t>prepare quick and healthy snacks at home with </a:t>
            </a:r>
            <a:r>
              <a:rPr lang="en-US" b="0" i="0" kern="1200">
                <a:effectLst/>
              </a:rPr>
              <a:t>their kids, </a:t>
            </a:r>
            <a:r>
              <a:rPr lang="en-US"/>
              <a:t>and get some tips on </a:t>
            </a:r>
            <a:r>
              <a:rPr lang="en-US" b="0" i="0" kern="1200">
                <a:effectLst/>
              </a:rPr>
              <a:t>saving time and money.</a:t>
            </a:r>
            <a:endParaRPr lang="en-US" b="0" i="0" kern="1200">
              <a:effectLst/>
              <a:cs typeface="Calibri"/>
            </a:endParaRPr>
          </a:p>
          <a:p>
            <a:pPr rtl="0" fontAlgn="base"/>
            <a:r>
              <a:rPr lang="en-US" sz="1200" b="1" i="0" kern="1200">
                <a:solidFill>
                  <a:schemeClr val="tx1"/>
                </a:solidFill>
                <a:effectLst/>
                <a:latin typeface="+mn-lt"/>
                <a:ea typeface="+mn-ea"/>
                <a:cs typeface="+mn-cs"/>
              </a:rPr>
              <a:t>Virtual logistics. </a:t>
            </a:r>
            <a:r>
              <a:rPr lang="en-US" sz="1200" b="0" i="0" kern="1200">
                <a:solidFill>
                  <a:schemeClr val="tx1"/>
                </a:solidFill>
                <a:effectLst/>
                <a:latin typeface="+mn-lt"/>
                <a:ea typeface="+mn-ea"/>
                <a:cs typeface="+mn-cs"/>
              </a:rPr>
              <a:t>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Be respectful of presenters and other attendees. Try not to interrupt others when they’re speaking.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a:solidFill>
                <a:schemeClr val="tx1"/>
              </a:solidFill>
              <a:effectLst/>
              <a:latin typeface="+mn-lt"/>
              <a:cs typeface="Calibri"/>
            </a:endParaRPr>
          </a:p>
          <a:p>
            <a:pPr fontAlgn="base"/>
            <a:r>
              <a:rPr lang="en-US" sz="1200" b="0" i="0" kern="1200">
                <a:solidFill>
                  <a:schemeClr val="tx1"/>
                </a:solidFill>
                <a:effectLst/>
                <a:latin typeface="+mn-lt"/>
                <a:ea typeface="+mn-ea"/>
                <a:cs typeface="+mn-cs"/>
              </a:rPr>
              <a:t> </a:t>
            </a:r>
            <a:r>
              <a:rPr lang="en-US" b="1"/>
              <a:t>Get to know each other</a:t>
            </a:r>
            <a:endParaRPr lang="en-US" sz="1200" b="0" i="0" kern="120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a:t>ASK: </a:t>
            </a:r>
            <a:r>
              <a:rPr lang="en-US" sz="1200" b="0" i="1">
                <a:solidFill>
                  <a:srgbClr val="414141"/>
                </a:solidFill>
                <a:latin typeface="Arial"/>
                <a:cs typeface="Arial"/>
              </a:rPr>
              <a:t>C</a:t>
            </a:r>
            <a:r>
              <a:rPr lang="en-US" sz="1200" i="1">
                <a:solidFill>
                  <a:srgbClr val="414141"/>
                </a:solidFill>
                <a:latin typeface="Arial"/>
                <a:cs typeface="Arial"/>
              </a:rPr>
              <a:t>hallenges of meal planning?</a:t>
            </a: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249168781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In this course, we will discuss ways that we can make the most of our food resources in order to provide tasty and nutritious meals within a budget. </a:t>
            </a:r>
            <a:endParaRPr lang="en-US" baseline="0">
              <a:cs typeface="Calibri"/>
            </a:endParaRPr>
          </a:p>
          <a:p>
            <a:endParaRPr lang="en-US" baseline="0"/>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214342944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 Before those healthy meals get on to the table, we have to plan, shop, and prepare. </a:t>
            </a:r>
          </a:p>
          <a:p>
            <a:endParaRPr lang="en-US">
              <a:cs typeface="Calibri"/>
            </a:endParaRPr>
          </a:p>
          <a:p>
            <a:endParaRPr lang="en-US" b="1">
              <a:cs typeface="Calibri"/>
            </a:endParaRPr>
          </a:p>
        </p:txBody>
      </p:sp>
      <p:sp>
        <p:nvSpPr>
          <p:cNvPr id="4" name="Slide Number Placeholder 3"/>
          <p:cNvSpPr>
            <a:spLocks noGrp="1"/>
          </p:cNvSpPr>
          <p:nvPr>
            <p:ph type="sldNum" sz="quarter" idx="5"/>
          </p:nvPr>
        </p:nvSpPr>
        <p:spPr/>
        <p:txBody>
          <a:bodyPr/>
          <a:lstStyle/>
          <a:p>
            <a:fld id="{F94B55CC-3A50-4783-B78F-84587E948BD4}" type="slidenum">
              <a:rPr lang="en-US" smtClean="0"/>
              <a:t>4</a:t>
            </a:fld>
            <a:endParaRPr lang="en-US"/>
          </a:p>
        </p:txBody>
      </p:sp>
    </p:spTree>
    <p:extLst>
      <p:ext uri="{BB962C8B-B14F-4D97-AF65-F5344CB8AC3E}">
        <p14:creationId xmlns:p14="http://schemas.microsoft.com/office/powerpoint/2010/main" val="87930096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acceptance of new foods is a slow process, but persistence is essential. It is important to continue introducing a variety of foods throughout early childhood – the variety of foods they accept is actually greater now (2-5 y.) than in later childhood. Children establish food preferences and dietary habits through age 6. Children may need to be offered a new food a dozen or more times before the will accept it.</a:t>
            </a:r>
          </a:p>
        </p:txBody>
      </p:sp>
      <p:sp>
        <p:nvSpPr>
          <p:cNvPr id="4" name="Slide Number Placeholder 3"/>
          <p:cNvSpPr>
            <a:spLocks noGrp="1"/>
          </p:cNvSpPr>
          <p:nvPr>
            <p:ph type="sldNum" sz="quarter" idx="5"/>
          </p:nvPr>
        </p:nvSpPr>
        <p:spPr/>
        <p:txBody>
          <a:bodyPr/>
          <a:lstStyle/>
          <a:p>
            <a:fld id="{F94B55CC-3A50-4783-B78F-84587E948BD4}" type="slidenum">
              <a:rPr lang="en-US" smtClean="0"/>
              <a:t>5</a:t>
            </a:fld>
            <a:endParaRPr lang="en-US"/>
          </a:p>
        </p:txBody>
      </p:sp>
    </p:spTree>
    <p:extLst>
      <p:ext uri="{BB962C8B-B14F-4D97-AF65-F5344CB8AC3E}">
        <p14:creationId xmlns:p14="http://schemas.microsoft.com/office/powerpoint/2010/main" val="271889758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0" u="none" strike="noStrike" kern="1200" baseline="0">
                <a:solidFill>
                  <a:schemeClr val="tx1"/>
                </a:solidFill>
                <a:latin typeface="+mn-lt"/>
                <a:ea typeface="+mn-ea"/>
                <a:cs typeface="+mn-cs"/>
              </a:rPr>
              <a:t>Ask: </a:t>
            </a:r>
            <a:r>
              <a:rPr lang="en-US" sz="1200" b="0" i="0" u="none" strike="noStrike" kern="1200" baseline="0">
                <a:solidFill>
                  <a:schemeClr val="tx1"/>
                </a:solidFill>
                <a:latin typeface="+mn-lt"/>
                <a:ea typeface="+mn-ea"/>
                <a:cs typeface="+mn-cs"/>
              </a:rPr>
              <a:t>Why do you think establishing and sticking to a food budget is important?  </a:t>
            </a:r>
          </a:p>
          <a:p>
            <a:endParaRPr kumimoji="0" lang="en-US" sz="1200" b="0" i="0" u="none" strike="noStrike" kern="1200" cap="none" spc="0" normalizeH="0" baseline="0" noProof="0">
              <a:ln>
                <a:noFill/>
              </a:ln>
              <a:solidFill>
                <a:schemeClr val="tx1"/>
              </a:solidFill>
              <a:effectLst/>
              <a:uLnTx/>
              <a:uFillTx/>
              <a:latin typeface="+mn-lt"/>
              <a:ea typeface="+mn-ea"/>
              <a:cs typeface="+mn-cs"/>
            </a:endParaRPr>
          </a:p>
          <a:p>
            <a:r>
              <a:rPr lang="en-US" sz="1200" b="0" i="0" u="none" strike="noStrike" kern="1200" baseline="0">
                <a:solidFill>
                  <a:schemeClr val="tx1"/>
                </a:solidFill>
                <a:latin typeface="+mn-lt"/>
                <a:ea typeface="+mn-ea"/>
                <a:cs typeface="+mn-cs"/>
              </a:rPr>
              <a:t>TIP: If time and interest allow, ask participants for their ideas on ways to develop a food budget. Suggestions might include saving and adding up food receipts from previous weeks or months and calculating the amount of CACFP reimbursement</a:t>
            </a:r>
          </a:p>
          <a:p>
            <a:r>
              <a:rPr lang="en-US" sz="1200" b="0" i="0" u="none" strike="noStrike" kern="1200" baseline="0">
                <a:solidFill>
                  <a:schemeClr val="tx1"/>
                </a:solidFill>
                <a:latin typeface="+mn-lt"/>
                <a:ea typeface="+mn-ea"/>
                <a:cs typeface="+mn-cs"/>
              </a:rPr>
              <a:t>based on tier and number of children.</a:t>
            </a:r>
            <a:endParaRPr kumimoji="0" lang="en-US" sz="1200" b="0" i="0" u="none" strike="noStrike" kern="1200" cap="none" spc="0" normalizeH="0" baseline="0" noProof="0">
              <a:ln>
                <a:noFill/>
              </a:ln>
              <a:solidFill>
                <a:schemeClr val="tx1"/>
              </a:solidFill>
              <a:effectLst/>
              <a:uLnTx/>
              <a:uFillTx/>
              <a:latin typeface="+mn-lt"/>
              <a:ea typeface="+mn-ea"/>
              <a:cs typeface="+mn-cs"/>
            </a:endParaRPr>
          </a:p>
          <a:p>
            <a:endParaRPr lang="en-US" sz="1200" b="0" i="0" u="none" strike="noStrike" kern="1200" baseline="0">
              <a:solidFill>
                <a:schemeClr val="tx1"/>
              </a:solidFill>
              <a:latin typeface="+mn-lt"/>
              <a:ea typeface="+mn-ea"/>
              <a:cs typeface="+mn-cs"/>
            </a:endParaRPr>
          </a:p>
          <a:p>
            <a:r>
              <a:rPr lang="en-US" sz="1200" b="1" i="0" u="none" strike="noStrike" kern="1200" baseline="0">
                <a:solidFill>
                  <a:schemeClr val="tx1"/>
                </a:solidFill>
                <a:latin typeface="+mn-lt"/>
                <a:ea typeface="+mn-ea"/>
                <a:cs typeface="+mn-cs"/>
              </a:rPr>
              <a:t>Share: </a:t>
            </a:r>
            <a:r>
              <a:rPr lang="en-US" sz="1200" b="0" i="0" u="none" strike="noStrike" kern="1200" baseline="0">
                <a:solidFill>
                  <a:schemeClr val="tx1"/>
                </a:solidFill>
                <a:latin typeface="+mn-lt"/>
                <a:ea typeface="+mn-ea"/>
                <a:cs typeface="+mn-cs"/>
              </a:rPr>
              <a:t>Once you’ve created a dedicated budget for food expenses, you can focus on maximizing those budgeted resources. Menu planning is a crucial step in maximizing food resources. </a:t>
            </a:r>
          </a:p>
          <a:p>
            <a:endParaRPr lang="en-US" sz="1200" b="0" i="0" u="none" strike="noStrike" kern="1200" baseline="0">
              <a:solidFill>
                <a:schemeClr val="tx1"/>
              </a:solidFill>
              <a:latin typeface="+mn-lt"/>
              <a:ea typeface="+mn-ea"/>
              <a:cs typeface="+mn-cs"/>
            </a:endParaRPr>
          </a:p>
          <a:p>
            <a:r>
              <a:rPr lang="en-US" sz="1200" b="1" i="0" u="none" strike="noStrike" kern="1200" baseline="0">
                <a:solidFill>
                  <a:schemeClr val="tx1"/>
                </a:solidFill>
                <a:latin typeface="+mn-lt"/>
                <a:ea typeface="+mn-ea"/>
                <a:cs typeface="+mn-cs"/>
              </a:rPr>
              <a:t>Ask</a:t>
            </a:r>
            <a:r>
              <a:rPr lang="en-US" sz="1200" b="0" i="0" u="none" strike="noStrike" kern="1200" baseline="0">
                <a:solidFill>
                  <a:schemeClr val="tx1"/>
                </a:solidFill>
                <a:latin typeface="+mn-lt"/>
                <a:ea typeface="+mn-ea"/>
                <a:cs typeface="+mn-cs"/>
              </a:rPr>
              <a:t>: What are the benefits of planning menus in advance? What strategies do you use?</a:t>
            </a:r>
          </a:p>
          <a:p>
            <a:endParaRPr lang="en-US" sz="1200" b="0" i="0" u="none" strike="noStrike" kern="1200" baseline="0">
              <a:solidFill>
                <a:schemeClr val="tx1"/>
              </a:solidFill>
              <a:latin typeface="+mn-lt"/>
              <a:ea typeface="+mn-ea"/>
              <a:cs typeface="+mn-cs"/>
            </a:endParaRPr>
          </a:p>
          <a:p>
            <a:endParaRPr kumimoji="0" lang="en-US" sz="1200" b="0" i="0" u="sng" strike="noStrike" kern="1200" cap="none" spc="0" normalizeH="0" baseline="0" noProof="0">
              <a:ln>
                <a:noFill/>
              </a:ln>
              <a:solidFill>
                <a:prstClr val="black"/>
              </a:solidFill>
              <a:effectLst/>
              <a:uLnTx/>
              <a:uFillTx/>
              <a:latin typeface="+mn-lt"/>
              <a:ea typeface="+mn-ea"/>
              <a:cs typeface="+mn-cs"/>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209970145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Play Meal Planning video</a:t>
            </a:r>
          </a:p>
        </p:txBody>
      </p:sp>
      <p:sp>
        <p:nvSpPr>
          <p:cNvPr id="4" name="Slide Number Placeholder 3"/>
          <p:cNvSpPr>
            <a:spLocks noGrp="1"/>
          </p:cNvSpPr>
          <p:nvPr>
            <p:ph type="sldNum" sz="quarter" idx="5"/>
          </p:nvPr>
        </p:nvSpPr>
        <p:spPr/>
        <p:txBody>
          <a:bodyPr/>
          <a:lstStyle/>
          <a:p>
            <a:fld id="{F94B55CC-3A50-4783-B78F-84587E948BD4}" type="slidenum">
              <a:rPr lang="en-US" smtClean="0"/>
              <a:t>7</a:t>
            </a:fld>
            <a:endParaRPr lang="en-US"/>
          </a:p>
        </p:txBody>
      </p:sp>
    </p:spTree>
    <p:extLst>
      <p:ext uri="{BB962C8B-B14F-4D97-AF65-F5344CB8AC3E}">
        <p14:creationId xmlns:p14="http://schemas.microsoft.com/office/powerpoint/2010/main" val="7062645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0" u="none" strike="noStrike" kern="1200" baseline="0" dirty="0">
                <a:solidFill>
                  <a:schemeClr val="tx1"/>
                </a:solidFill>
                <a:latin typeface="+mn-lt"/>
                <a:ea typeface="+mn-ea"/>
                <a:cs typeface="+mn-cs"/>
              </a:rPr>
              <a:t>Share:</a:t>
            </a:r>
            <a:r>
              <a:rPr lang="en-US" b="1" dirty="0"/>
              <a:t> </a:t>
            </a:r>
            <a:endParaRPr lang="en-US" dirty="0"/>
          </a:p>
          <a:p>
            <a:r>
              <a:rPr lang="en-US" dirty="0">
                <a:cs typeface="Calibri"/>
              </a:rPr>
              <a:t>Before we dive into some specific tips for menu planning, it’s important to gather what you need in advance. </a:t>
            </a:r>
          </a:p>
          <a:p>
            <a:endParaRPr lang="en-US" dirty="0">
              <a:cs typeface="Calibri"/>
            </a:endParaRPr>
          </a:p>
          <a:p>
            <a:r>
              <a:rPr lang="en-US" dirty="0">
                <a:cs typeface="Calibri"/>
              </a:rPr>
              <a:t>Remind providers that if they participate in the CACFP program, they will need to follow certain guidelines in order to be reimbursed.  Their website has great meal and snack ideas that are all creditable, as well as all of the Cooking Matters recipes in the CMCCP curricula. </a:t>
            </a:r>
          </a:p>
        </p:txBody>
      </p:sp>
      <p:sp>
        <p:nvSpPr>
          <p:cNvPr id="4" name="Slide Number Placeholder 3"/>
          <p:cNvSpPr>
            <a:spLocks noGrp="1"/>
          </p:cNvSpPr>
          <p:nvPr>
            <p:ph type="sldNum" sz="quarter" idx="10"/>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5231353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Play Shopping List video</a:t>
            </a:r>
          </a:p>
        </p:txBody>
      </p:sp>
      <p:sp>
        <p:nvSpPr>
          <p:cNvPr id="4" name="Slide Number Placeholder 3"/>
          <p:cNvSpPr>
            <a:spLocks noGrp="1"/>
          </p:cNvSpPr>
          <p:nvPr>
            <p:ph type="sldNum" sz="quarter" idx="5"/>
          </p:nvPr>
        </p:nvSpPr>
        <p:spPr/>
        <p:txBody>
          <a:bodyPr/>
          <a:lstStyle/>
          <a:p>
            <a:fld id="{F94B55CC-3A50-4783-B78F-84587E948BD4}" type="slidenum">
              <a:rPr lang="en-US" smtClean="0"/>
              <a:t>9</a:t>
            </a:fld>
            <a:endParaRPr lang="en-US"/>
          </a:p>
        </p:txBody>
      </p:sp>
    </p:spTree>
    <p:extLst>
      <p:ext uri="{BB962C8B-B14F-4D97-AF65-F5344CB8AC3E}">
        <p14:creationId xmlns:p14="http://schemas.microsoft.com/office/powerpoint/2010/main" val="5419721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0" u="none" strike="noStrike" kern="1200" baseline="0" dirty="0">
                <a:solidFill>
                  <a:schemeClr val="tx1"/>
                </a:solidFill>
                <a:latin typeface="+mn-lt"/>
                <a:ea typeface="+mn-ea"/>
                <a:cs typeface="+mn-cs"/>
              </a:rPr>
              <a:t>Share:</a:t>
            </a:r>
            <a:r>
              <a:rPr lang="en-US" b="1" dirty="0"/>
              <a:t> </a:t>
            </a:r>
            <a:r>
              <a:rPr lang="en-US" b="0" dirty="0"/>
              <a:t>We will touch on all of these points in this session;</a:t>
            </a:r>
          </a:p>
          <a:p>
            <a:pPr marL="171450" indent="-171450">
              <a:buFont typeface="Arial" panose="020B0604020202020204" pitchFamily="34" charset="0"/>
              <a:buChar char="•"/>
            </a:pPr>
            <a:r>
              <a:rPr lang="en-US" sz="1200" b="1" i="0" u="none" strike="noStrike" kern="1200" baseline="0" dirty="0">
                <a:solidFill>
                  <a:schemeClr val="tx1"/>
                </a:solidFill>
                <a:latin typeface="+mn-lt"/>
                <a:ea typeface="+mn-ea"/>
                <a:cs typeface="+mn-cs"/>
              </a:rPr>
              <a:t>Choose recipes with similar ingredients. </a:t>
            </a:r>
          </a:p>
          <a:p>
            <a:pPr marL="171450" indent="-171450">
              <a:buFont typeface="Arial" panose="020B0604020202020204" pitchFamily="34" charset="0"/>
              <a:buChar char="•"/>
            </a:pPr>
            <a:r>
              <a:rPr lang="en-US" sz="1200" b="1" i="0" u="none" strike="noStrike" kern="1200" baseline="0" dirty="0">
                <a:solidFill>
                  <a:schemeClr val="tx1"/>
                </a:solidFill>
                <a:latin typeface="+mn-lt"/>
                <a:ea typeface="+mn-ea"/>
                <a:cs typeface="+mn-cs"/>
              </a:rPr>
              <a:t>Modify recipes to use ingredients that are in season, on sale, or on hand</a:t>
            </a:r>
            <a:r>
              <a:rPr lang="en-US" sz="1200" b="0" i="0" u="none" strike="noStrike" kern="1200" baseline="0" dirty="0">
                <a:solidFill>
                  <a:schemeClr val="tx1"/>
                </a:solidFill>
                <a:latin typeface="+mn-lt"/>
                <a:ea typeface="+mn-ea"/>
                <a:cs typeface="+mn-cs"/>
              </a:rPr>
              <a:t>. Recommend that participants check weekly flyers and store circulars, or special pricing from their vendors, to identify lower-cost items they could substitute into the meals they serve.</a:t>
            </a:r>
            <a:r>
              <a:rPr lang="en-US" dirty="0"/>
              <a:t> </a:t>
            </a:r>
            <a:r>
              <a:rPr lang="en-US" sz="1200" b="0" i="0" u="none" strike="noStrike" kern="1200" baseline="0" dirty="0">
                <a:solidFill>
                  <a:schemeClr val="tx1"/>
                </a:solidFill>
                <a:latin typeface="+mn-lt"/>
                <a:ea typeface="+mn-ea"/>
                <a:cs typeface="+mn-cs"/>
              </a:rPr>
              <a:t> </a:t>
            </a:r>
          </a:p>
          <a:p>
            <a:pPr marL="171450" indent="-171450">
              <a:buFont typeface="Arial" panose="020B0604020202020204" pitchFamily="34" charset="0"/>
              <a:buChar char="•"/>
            </a:pPr>
            <a:r>
              <a:rPr lang="en-US" sz="1200" b="1" i="0" u="none" strike="noStrike" kern="1200" baseline="0" dirty="0">
                <a:solidFill>
                  <a:schemeClr val="tx1"/>
                </a:solidFill>
                <a:latin typeface="+mn-lt"/>
                <a:ea typeface="+mn-ea"/>
                <a:cs typeface="+mn-cs"/>
              </a:rPr>
              <a:t>Create a shopping list. </a:t>
            </a:r>
            <a:r>
              <a:rPr lang="en-US" sz="1200" b="0" i="0" u="none" strike="noStrike" kern="1200" baseline="0" dirty="0">
                <a:solidFill>
                  <a:schemeClr val="tx1"/>
                </a:solidFill>
                <a:latin typeface="+mn-lt"/>
                <a:ea typeface="+mn-ea"/>
                <a:cs typeface="+mn-cs"/>
              </a:rPr>
              <a:t>Explain that this will help participants avoid impulse buys, spend less time and money at the store, and account for what is already on hand.</a:t>
            </a:r>
          </a:p>
          <a:p>
            <a:pPr marL="171450" indent="-171450">
              <a:buFont typeface="Arial" panose="020B0604020202020204" pitchFamily="34" charset="0"/>
              <a:buChar char="•"/>
            </a:pPr>
            <a:r>
              <a:rPr lang="en-US" sz="1200" b="1" i="0" u="none" strike="noStrike" kern="1200" baseline="0" dirty="0">
                <a:solidFill>
                  <a:schemeClr val="tx1"/>
                </a:solidFill>
                <a:latin typeface="+mn-lt"/>
                <a:ea typeface="+mn-ea"/>
                <a:cs typeface="+mn-cs"/>
              </a:rPr>
              <a:t>Compare prices</a:t>
            </a:r>
          </a:p>
          <a:p>
            <a:pPr marL="171450" indent="-171450">
              <a:buFont typeface="Arial" panose="020B0604020202020204" pitchFamily="34" charset="0"/>
              <a:buChar char="•"/>
            </a:pPr>
            <a:r>
              <a:rPr lang="en-US" sz="1200" b="1" i="0" u="none" strike="noStrike" kern="1200" baseline="0" dirty="0">
                <a:solidFill>
                  <a:schemeClr val="tx1"/>
                </a:solidFill>
                <a:latin typeface="+mn-lt"/>
                <a:ea typeface="+mn-ea"/>
                <a:cs typeface="+mn-cs"/>
              </a:rPr>
              <a:t>Plan meals that are appealing to children.</a:t>
            </a:r>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398338233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a:t>
            </a:r>
            <a:r>
              <a:rPr lang="en-US" dirty="0"/>
              <a:t>: Keep a stocked pantry with ingredients that can be used in several nutritious recipes. </a:t>
            </a:r>
          </a:p>
          <a:p>
            <a:r>
              <a:rPr lang="en-US" b="1" dirty="0"/>
              <a:t>ASK</a:t>
            </a:r>
            <a:r>
              <a:rPr lang="en-US" dirty="0"/>
              <a:t>: What items do you keep in your pantry?</a:t>
            </a:r>
            <a:endParaRPr lang="en-US" dirty="0">
              <a:cs typeface="Calibri"/>
            </a:endParaRPr>
          </a:p>
        </p:txBody>
      </p:sp>
      <p:sp>
        <p:nvSpPr>
          <p:cNvPr id="4" name="Slide Number Placeholder 3"/>
          <p:cNvSpPr>
            <a:spLocks noGrp="1"/>
          </p:cNvSpPr>
          <p:nvPr>
            <p:ph type="sldNum" sz="quarter" idx="5"/>
          </p:nvPr>
        </p:nvSpPr>
        <p:spPr/>
        <p:txBody>
          <a:bodyPr/>
          <a:lstStyle/>
          <a:p>
            <a:fld id="{F94B55CC-3A50-4783-B78F-84587E948BD4}" type="slidenum">
              <a:rPr lang="en-US" smtClean="0"/>
              <a:t>11</a:t>
            </a:fld>
            <a:endParaRPr lang="en-US"/>
          </a:p>
        </p:txBody>
      </p:sp>
    </p:spTree>
    <p:extLst>
      <p:ext uri="{BB962C8B-B14F-4D97-AF65-F5344CB8AC3E}">
        <p14:creationId xmlns:p14="http://schemas.microsoft.com/office/powerpoint/2010/main" val="393619979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Modify recipes to use ingredients that are in season, on sale, or on hand. Remind providers to make simple recipe adjustments to make recipes work better for them. Encourage them to think about potential recipe substitutions based on sale or seasonal items.</a:t>
            </a:r>
          </a:p>
        </p:txBody>
      </p:sp>
      <p:sp>
        <p:nvSpPr>
          <p:cNvPr id="4" name="Slide Number Placeholder 3"/>
          <p:cNvSpPr>
            <a:spLocks noGrp="1"/>
          </p:cNvSpPr>
          <p:nvPr>
            <p:ph type="sldNum" sz="quarter" idx="5"/>
          </p:nvPr>
        </p:nvSpPr>
        <p:spPr/>
        <p:txBody>
          <a:bodyPr/>
          <a:lstStyle/>
          <a:p>
            <a:fld id="{F94B55CC-3A50-4783-B78F-84587E948BD4}" type="slidenum">
              <a:rPr lang="en-US" smtClean="0"/>
              <a:t>12</a:t>
            </a:fld>
            <a:endParaRPr lang="en-US"/>
          </a:p>
        </p:txBody>
      </p:sp>
    </p:spTree>
    <p:extLst>
      <p:ext uri="{BB962C8B-B14F-4D97-AF65-F5344CB8AC3E}">
        <p14:creationId xmlns:p14="http://schemas.microsoft.com/office/powerpoint/2010/main" val="88295804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Choose recipes with similar ingredients. </a:t>
            </a:r>
            <a:r>
              <a:rPr lang="en-US" dirty="0"/>
              <a:t>This ensures that leftovers don’t go to waste. It also makes your shopping list shorter and allows you to buy in bulk. </a:t>
            </a:r>
          </a:p>
          <a:p>
            <a:r>
              <a:rPr lang="en-US" b="1" dirty="0"/>
              <a:t>Ask: </a:t>
            </a:r>
            <a:r>
              <a:rPr lang="en-US" dirty="0"/>
              <a:t>What are examples of foods that you can use in several recipes? </a:t>
            </a:r>
            <a:endParaRPr lang="en-US" dirty="0" smtClean="0"/>
          </a:p>
          <a:p>
            <a:pPr marL="171450" indent="-171450">
              <a:buFontTx/>
              <a:buChar char="-"/>
            </a:pPr>
            <a:r>
              <a:rPr lang="en-US" dirty="0" smtClean="0"/>
              <a:t>Roasted chicken</a:t>
            </a:r>
          </a:p>
          <a:p>
            <a:pPr marL="171450" indent="-171450">
              <a:buFontTx/>
              <a:buChar char="-"/>
            </a:pPr>
            <a:r>
              <a:rPr lang="en-US" dirty="0" smtClean="0"/>
              <a:t>Vegetables various ways</a:t>
            </a:r>
          </a:p>
          <a:p>
            <a:pPr marL="171450" indent="-171450">
              <a:buFontTx/>
              <a:buChar char="-"/>
            </a:pPr>
            <a:endParaRPr lang="en-US" dirty="0"/>
          </a:p>
        </p:txBody>
      </p:sp>
      <p:sp>
        <p:nvSpPr>
          <p:cNvPr id="4" name="Slide Number Placeholder 3"/>
          <p:cNvSpPr>
            <a:spLocks noGrp="1"/>
          </p:cNvSpPr>
          <p:nvPr>
            <p:ph type="sldNum" sz="quarter" idx="5"/>
          </p:nvPr>
        </p:nvSpPr>
        <p:spPr/>
        <p:txBody>
          <a:bodyPr/>
          <a:lstStyle/>
          <a:p>
            <a:fld id="{F94B55CC-3A50-4783-B78F-84587E948BD4}" type="slidenum">
              <a:rPr lang="en-US" smtClean="0"/>
              <a:t>13</a:t>
            </a:fld>
            <a:endParaRPr lang="en-US"/>
          </a:p>
        </p:txBody>
      </p:sp>
    </p:spTree>
    <p:extLst>
      <p:ext uri="{BB962C8B-B14F-4D97-AF65-F5344CB8AC3E}">
        <p14:creationId xmlns:p14="http://schemas.microsoft.com/office/powerpoint/2010/main" val="260234182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Money-Saving Tip #1: Purchase fresh produce in season. </a:t>
            </a:r>
          </a:p>
          <a:p>
            <a:endParaRPr lang="en-US" dirty="0"/>
          </a:p>
          <a:p>
            <a:r>
              <a:rPr lang="en-US" b="1" dirty="0"/>
              <a:t>SHARE</a:t>
            </a:r>
            <a:r>
              <a:rPr lang="en-US" dirty="0"/>
              <a:t>: Most fresh fruits and vegetables are priced lower when they are in season</a:t>
            </a:r>
            <a:r>
              <a:rPr lang="en-US" dirty="0" smtClean="0"/>
              <a:t>.</a:t>
            </a:r>
          </a:p>
          <a:p>
            <a:endParaRPr lang="en-US" dirty="0" smtClean="0"/>
          </a:p>
          <a:p>
            <a:r>
              <a:rPr lang="en-US" dirty="0" smtClean="0"/>
              <a:t>Source: https://www.getrealmaine.com/maine-products/maine-produce-whats-in-season/</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14</a:t>
            </a:fld>
            <a:endParaRPr lang="en-US"/>
          </a:p>
        </p:txBody>
      </p:sp>
    </p:spTree>
    <p:extLst>
      <p:ext uri="{BB962C8B-B14F-4D97-AF65-F5344CB8AC3E}">
        <p14:creationId xmlns:p14="http://schemas.microsoft.com/office/powerpoint/2010/main" val="356703684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dirty="0"/>
              <a:t>Stock up on fresh produce when it’s in season and store it if you have the space!</a:t>
            </a:r>
          </a:p>
          <a:p>
            <a:endParaRPr lang="en-US" dirty="0">
              <a:cs typeface="Calibri"/>
            </a:endParaRPr>
          </a:p>
          <a:p>
            <a:r>
              <a:rPr lang="en-US" dirty="0"/>
              <a:t>A </a:t>
            </a:r>
            <a:r>
              <a:rPr lang="en-US" dirty="0" smtClean="0"/>
              <a:t>second </a:t>
            </a:r>
            <a:r>
              <a:rPr lang="en-US" dirty="0"/>
              <a:t>page of this resource is found in your handout packet, which describes specific fruits/veggies and their prep steps, cook time, etc</a:t>
            </a:r>
            <a:r>
              <a:rPr lang="en-US" dirty="0" smtClean="0"/>
              <a:t>.</a:t>
            </a:r>
          </a:p>
          <a:p>
            <a:endParaRPr lang="en-US" dirty="0" smtClean="0">
              <a:cs typeface="Calibri" panose="020F0502020204030204"/>
            </a:endParaRPr>
          </a:p>
          <a:p>
            <a:r>
              <a:rPr lang="en-US" dirty="0" smtClean="0">
                <a:cs typeface="Calibri" panose="020F0502020204030204"/>
              </a:rPr>
              <a:t>Freeze bananas for bread</a:t>
            </a:r>
            <a:r>
              <a:rPr lang="en-US" baseline="0" dirty="0" smtClean="0">
                <a:cs typeface="Calibri" panose="020F0502020204030204"/>
              </a:rPr>
              <a:t>, smoothie, “ice cream”</a:t>
            </a:r>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F94B55CC-3A50-4783-B78F-84587E948BD4}" type="slidenum">
              <a:rPr lang="en-US" smtClean="0"/>
              <a:t>15</a:t>
            </a:fld>
            <a:endParaRPr lang="en-US"/>
          </a:p>
        </p:txBody>
      </p:sp>
    </p:spTree>
    <p:extLst>
      <p:ext uri="{BB962C8B-B14F-4D97-AF65-F5344CB8AC3E}">
        <p14:creationId xmlns:p14="http://schemas.microsoft.com/office/powerpoint/2010/main" val="191027774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smtClean="0"/>
              <a:t>ASK</a:t>
            </a:r>
            <a:r>
              <a:rPr lang="en-US" dirty="0" smtClean="0"/>
              <a:t>: what do you know about unit pricing; do</a:t>
            </a:r>
            <a:r>
              <a:rPr lang="en-US" baseline="0" dirty="0" smtClean="0"/>
              <a:t> you use unit pricing when shopping?</a:t>
            </a:r>
            <a:endParaRPr lang="en-US" dirty="0" smtClean="0"/>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Show </a:t>
            </a:r>
            <a:r>
              <a:rPr lang="en-US" dirty="0"/>
              <a:t>participants how to compare unit prices. </a:t>
            </a:r>
          </a:p>
          <a:p>
            <a:endParaRPr lang="en-US" dirty="0"/>
          </a:p>
          <a:p>
            <a:r>
              <a:rPr lang="en-US" dirty="0"/>
              <a:t>Key Point #1: Often the unit price is found right on the shelf tag, listed separately from the retail price (the price you pay). </a:t>
            </a:r>
          </a:p>
          <a:p>
            <a:r>
              <a:rPr lang="en-US" dirty="0"/>
              <a:t>Key Point #2: Use unit price to compare foods of different sizes or brands. </a:t>
            </a:r>
          </a:p>
          <a:p>
            <a:endParaRPr lang="en-US" dirty="0"/>
          </a:p>
          <a:p>
            <a:r>
              <a:rPr lang="en-US" dirty="0"/>
              <a:t>Your total cost for the item. $1.99 /15 oz. Retail price Number of units In this example, unit price = = $0.13 per ounce</a:t>
            </a:r>
          </a:p>
        </p:txBody>
      </p:sp>
      <p:sp>
        <p:nvSpPr>
          <p:cNvPr id="4" name="Slide Number Placeholder 3"/>
          <p:cNvSpPr>
            <a:spLocks noGrp="1"/>
          </p:cNvSpPr>
          <p:nvPr>
            <p:ph type="sldNum" sz="quarter" idx="10"/>
          </p:nvPr>
        </p:nvSpPr>
        <p:spPr/>
        <p:txBody>
          <a:bodyPr/>
          <a:lstStyle/>
          <a:p>
            <a:fld id="{22B9EED9-D10A-47C7-91D5-64360128522A}" type="slidenum">
              <a:rPr lang="en-US" smtClean="0"/>
              <a:t>16</a:t>
            </a:fld>
            <a:endParaRPr lang="en-US"/>
          </a:p>
        </p:txBody>
      </p:sp>
    </p:spTree>
    <p:extLst>
      <p:ext uri="{BB962C8B-B14F-4D97-AF65-F5344CB8AC3E}">
        <p14:creationId xmlns:p14="http://schemas.microsoft.com/office/powerpoint/2010/main" val="381368247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Sometimes the unit price is </a:t>
            </a:r>
            <a:r>
              <a:rPr lang="en-US" b="1" dirty="0"/>
              <a:t>not</a:t>
            </a:r>
            <a:r>
              <a:rPr lang="en-US" dirty="0"/>
              <a:t> shown. In this case, you’ll need to find two numbers: the retail price (or “price you pay”) and the number of units the food is sold in.</a:t>
            </a:r>
          </a:p>
          <a:p>
            <a:endParaRPr lang="en-US" dirty="0"/>
          </a:p>
          <a:p>
            <a:endParaRPr lang="en-US" dirty="0">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17</a:t>
            </a:fld>
            <a:endParaRPr lang="en-US"/>
          </a:p>
        </p:txBody>
      </p:sp>
    </p:spTree>
    <p:extLst>
      <p:ext uri="{BB962C8B-B14F-4D97-AF65-F5344CB8AC3E}">
        <p14:creationId xmlns:p14="http://schemas.microsoft.com/office/powerpoint/2010/main" val="396725951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Prepackaged and other “convenience” forms of produce (like bagged salad or pre-cut carrots) can cost more than the whole forms (like a head of lettuce or whole carrots). </a:t>
            </a:r>
            <a:endParaRPr lang="en-US" dirty="0">
              <a:cs typeface="Calibri"/>
            </a:endParaRPr>
          </a:p>
          <a:p>
            <a:r>
              <a:rPr lang="en-US" dirty="0"/>
              <a:t>Money-Saving Tip #3: Buy fresh produce in bulk. </a:t>
            </a:r>
          </a:p>
          <a:p>
            <a:r>
              <a:rPr lang="en-US" b="1" dirty="0"/>
              <a:t>SHARE</a:t>
            </a:r>
            <a:r>
              <a:rPr lang="en-US" dirty="0"/>
              <a:t>: Bulk produce (like a 5 pound bag of apples) often has a better unit price than loose produce (like individual apples). </a:t>
            </a:r>
          </a:p>
          <a:p>
            <a:r>
              <a:rPr lang="en-US" b="1" dirty="0"/>
              <a:t>SHARE</a:t>
            </a:r>
            <a:r>
              <a:rPr lang="en-US" dirty="0"/>
              <a:t>: Only purchase in bulk if you can use up or freeze the food before it goes bad! </a:t>
            </a:r>
          </a:p>
          <a:p>
            <a:endParaRPr lang="en-US" dirty="0"/>
          </a:p>
          <a:p>
            <a:r>
              <a:rPr lang="en-US" dirty="0" smtClean="0"/>
              <a:t>** individual</a:t>
            </a:r>
            <a:r>
              <a:rPr lang="en-US" baseline="0" dirty="0" smtClean="0"/>
              <a:t> carrots are likely closer to $0.79 per pound compared to the example in the middle here</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18</a:t>
            </a:fld>
            <a:endParaRPr lang="en-US"/>
          </a:p>
        </p:txBody>
      </p:sp>
    </p:spTree>
    <p:extLst>
      <p:ext uri="{BB962C8B-B14F-4D97-AF65-F5344CB8AC3E}">
        <p14:creationId xmlns:p14="http://schemas.microsoft.com/office/powerpoint/2010/main" val="96652605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To make the most of your food dollars, try these strategies before, while and after you shop.</a:t>
            </a:r>
          </a:p>
        </p:txBody>
      </p:sp>
      <p:sp>
        <p:nvSpPr>
          <p:cNvPr id="4" name="Slide Number Placeholder 3"/>
          <p:cNvSpPr>
            <a:spLocks noGrp="1"/>
          </p:cNvSpPr>
          <p:nvPr>
            <p:ph type="sldNum" sz="quarter" idx="5"/>
          </p:nvPr>
        </p:nvSpPr>
        <p:spPr/>
        <p:txBody>
          <a:bodyPr/>
          <a:lstStyle/>
          <a:p>
            <a:fld id="{F94B55CC-3A50-4783-B78F-84587E948BD4}" type="slidenum">
              <a:rPr lang="en-US" smtClean="0"/>
              <a:t>19</a:t>
            </a:fld>
            <a:endParaRPr lang="en-US"/>
          </a:p>
        </p:txBody>
      </p:sp>
    </p:spTree>
    <p:extLst>
      <p:ext uri="{BB962C8B-B14F-4D97-AF65-F5344CB8AC3E}">
        <p14:creationId xmlns:p14="http://schemas.microsoft.com/office/powerpoint/2010/main" val="314635912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Let's take some time to discuss some of the things we've learned about this session. In your small groups share one idea from class today you heard about saving money and which one might work for your center or home.</a:t>
            </a:r>
          </a:p>
          <a:p>
            <a:r>
              <a:rPr lang="en-US">
                <a:cs typeface="Calibri"/>
              </a:rPr>
              <a:t>Again, we'll take 5 to 7 minutes to discuss and then plan to share back with the group when we return. </a:t>
            </a:r>
          </a:p>
        </p:txBody>
      </p:sp>
      <p:sp>
        <p:nvSpPr>
          <p:cNvPr id="4" name="Slide Number Placeholder 3"/>
          <p:cNvSpPr>
            <a:spLocks noGrp="1"/>
          </p:cNvSpPr>
          <p:nvPr>
            <p:ph type="sldNum" sz="quarter" idx="5"/>
          </p:nvPr>
        </p:nvSpPr>
        <p:spPr/>
        <p:txBody>
          <a:bodyPr/>
          <a:lstStyle/>
          <a:p>
            <a:fld id="{39B9FBFF-E2A6-4318-878B-CDA5F043C3CE}" type="slidenum">
              <a:rPr lang="en-US" smtClean="0"/>
              <a:t>20</a:t>
            </a:fld>
            <a:endParaRPr lang="en-US"/>
          </a:p>
        </p:txBody>
      </p:sp>
    </p:spTree>
    <p:extLst>
      <p:ext uri="{BB962C8B-B14F-4D97-AF65-F5344CB8AC3E}">
        <p14:creationId xmlns:p14="http://schemas.microsoft.com/office/powerpoint/2010/main" val="74701704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cs typeface="Calibri"/>
              </a:rPr>
              <a:t>We also encourage you to use the </a:t>
            </a:r>
            <a:r>
              <a:rPr lang="en-US" b="1">
                <a:cs typeface="Calibri"/>
              </a:rPr>
              <a:t>Goal Setting Handout </a:t>
            </a:r>
            <a:r>
              <a:rPr lang="en-US" b="0">
                <a:cs typeface="Calibri"/>
              </a:rPr>
              <a:t>in your packet to fill out potential goals or continue conversations with colleagues about menu planning.</a:t>
            </a: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203281381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hlinkClick r:id="rId3"/>
              </a:rPr>
              <a:t>https://www.youtube.com/channel/UC4Q2dNW_z5sGPXlNrnVGCWA/videos</a:t>
            </a:r>
            <a:r>
              <a:rPr lang="en-US" dirty="0"/>
              <a:t> </a:t>
            </a:r>
            <a:endParaRPr lang="en-US" dirty="0" smtClean="0"/>
          </a:p>
          <a:p>
            <a:endParaRPr lang="en-US" dirty="0" smtClean="0">
              <a:cs typeface="Calibri"/>
            </a:endParaRPr>
          </a:p>
          <a:p>
            <a:r>
              <a:rPr lang="en-US" dirty="0" smtClean="0">
                <a:cs typeface="Calibri"/>
              </a:rPr>
              <a:t>Exploring Foods Together is a free resource on the Cooking Matters website.</a:t>
            </a:r>
            <a:r>
              <a:rPr lang="en-US" baseline="0" dirty="0" smtClean="0">
                <a:cs typeface="Calibri"/>
              </a:rPr>
              <a:t> </a:t>
            </a:r>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364274678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order to be</a:t>
            </a:r>
            <a:r>
              <a:rPr lang="en-US" baseline="0" dirty="0"/>
              <a:t> able to continue to offer these trainings for free to child care providers, we need to be able to provide some information to our generous funders. Please use the link provided in the chat to fill out this survey within 30 minutes of the end of this session.</a:t>
            </a:r>
            <a:r>
              <a:rPr lang="en-US" dirty="0"/>
              <a:t> </a:t>
            </a:r>
            <a:endParaRPr lang="en-US" dirty="0">
              <a:cs typeface="Calibri"/>
            </a:endParaRPr>
          </a:p>
          <a:p>
            <a:endParaRPr lang="en-US" baseline="0" dirty="0"/>
          </a:p>
          <a:p>
            <a:r>
              <a:rPr lang="en-US" baseline="0" dirty="0"/>
              <a:t>You will need the program code to fill this out properly. </a:t>
            </a:r>
            <a:r>
              <a:rPr lang="en-US" dirty="0"/>
              <a:t>Also, please use your own initials so that we can match your survey to your name in PDIS. Please </a:t>
            </a:r>
            <a:r>
              <a:rPr lang="en-US" baseline="0" dirty="0"/>
              <a:t>note that it starts with the letter “E” followed by numbers. That is a zero, not at a letter.</a:t>
            </a:r>
            <a:r>
              <a:rPr lang="en-US" dirty="0"/>
              <a:t> </a:t>
            </a:r>
            <a:endParaRPr lang="en-US" baseline="0" dirty="0">
              <a:cs typeface="Calibri"/>
            </a:endParaRPr>
          </a:p>
          <a:p>
            <a:endParaRPr lang="en-US" baseline="0" dirty="0"/>
          </a:p>
          <a:p>
            <a:r>
              <a:rPr lang="en-US" baseline="0" dirty="0"/>
              <a:t>Once we receive the survey, we will enter your attendance into PDIS and you will receive your 2 hours of continuing education. </a:t>
            </a:r>
          </a:p>
          <a:p>
            <a:endParaRPr lang="en-US" baseline="0" dirty="0"/>
          </a:p>
          <a:p>
            <a:r>
              <a:rPr lang="en-US" baseline="0" dirty="0"/>
              <a:t>Please also note that this survey was created for SNAP-eligible participants enrolled in our families and parents courses—but please answer these questions from the perspective of a child care provider and answer regarding what you will practice at your place of work. </a:t>
            </a:r>
          </a:p>
          <a:p>
            <a:endParaRPr lang="en-US" baseline="0" dirty="0"/>
          </a:p>
          <a:p>
            <a:r>
              <a:rPr lang="en-US" baseline="0" dirty="0" smtClean="0"/>
              <a:t>Thank </a:t>
            </a:r>
            <a:r>
              <a:rPr lang="en-US" baseline="0" dirty="0"/>
              <a:t>you so much for joining us today!</a:t>
            </a:r>
          </a:p>
          <a:p>
            <a:endParaRPr lang="en-US" dirty="0"/>
          </a:p>
          <a:p>
            <a:r>
              <a:rPr lang="en-US" dirty="0"/>
              <a:t>Text for chat:</a:t>
            </a:r>
          </a:p>
          <a:p>
            <a:r>
              <a:rPr lang="en-US" dirty="0"/>
              <a:t> </a:t>
            </a:r>
          </a:p>
          <a:p>
            <a:r>
              <a:rPr lang="en-US" dirty="0"/>
              <a:t>Please copy and paste this link into your browser and complete the survey within 30 minutes of this webinar. </a:t>
            </a:r>
          </a:p>
          <a:p>
            <a:r>
              <a:rPr lang="en-US" u="sng" dirty="0">
                <a:hlinkClick r:id="rId3"/>
              </a:rPr>
              <a:t>https://shareourstrength.az1.qualtrics.com/jfe/form/SV_bKrHXjTwPhQWMkZ</a:t>
            </a:r>
            <a:endParaRPr lang="en-US" dirty="0"/>
          </a:p>
          <a:p>
            <a:r>
              <a:rPr lang="en-US" dirty="0"/>
              <a:t> </a:t>
            </a:r>
          </a:p>
          <a:p>
            <a:r>
              <a:rPr lang="en-US" dirty="0"/>
              <a:t>Program code: </a:t>
            </a:r>
            <a:r>
              <a:rPr lang="en-US" dirty="0" smtClean="0"/>
              <a:t>E######</a:t>
            </a:r>
            <a:r>
              <a:rPr lang="en-US" dirty="0"/>
              <a:t> </a:t>
            </a:r>
            <a:endParaRPr lang="en-US" dirty="0">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385339348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333754948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268EBA47-0AA9-41E2-BE50-CE313FABBF4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47175223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68EBA47-0AA9-41E2-BE50-CE313FABBF4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161781952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268EBA47-0AA9-41E2-BE50-CE313FABBF4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10821093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268EBA47-0AA9-41E2-BE50-CE313FABBF43}"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139418246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268EBA47-0AA9-41E2-BE50-CE313FABBF43}" type="datetimeFigureOut">
              <a:rPr lang="en-US" smtClean="0"/>
              <a:t>6/28/2021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424652800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268EBA47-0AA9-41E2-BE50-CE313FABBF43}" type="datetimeFigureOut">
              <a:rPr lang="en-US" smtClean="0"/>
              <a:t>6/28/2021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80481473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68EBA47-0AA9-41E2-BE50-CE313FABBF43}" type="datetimeFigureOut">
              <a:rPr lang="en-US" smtClean="0"/>
              <a:t>6/28/2021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333212122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268EBA47-0AA9-41E2-BE50-CE313FABBF43}"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304001598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268EBA47-0AA9-41E2-BE50-CE313FABBF43}"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11148852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68EBA47-0AA9-41E2-BE50-CE313FABBF4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34106838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68EBA47-0AA9-41E2-BE50-CE313FABBF4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02D4D4-A571-4923-8D20-AD0662F671BD}" type="slidenum">
              <a:rPr lang="en-US" smtClean="0"/>
              <a:t>‹#›</a:t>
            </a:fld>
            <a:endParaRPr lang="en-US"/>
          </a:p>
        </p:txBody>
      </p:sp>
    </p:spTree>
    <p:extLst>
      <p:ext uri="{BB962C8B-B14F-4D97-AF65-F5344CB8AC3E}">
        <p14:creationId xmlns:p14="http://schemas.microsoft.com/office/powerpoint/2010/main" val="227163221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08630" y="5659991"/>
            <a:ext cx="2138428" cy="705114"/>
          </a:xfrm>
          <a:prstGeom prst="rect">
            <a:avLst/>
          </a:prstGeom>
        </p:spPr>
      </p:pic>
    </p:spTree>
    <p:extLst>
      <p:ext uri="{BB962C8B-B14F-4D97-AF65-F5344CB8AC3E}">
        <p14:creationId xmlns:p14="http://schemas.microsoft.com/office/powerpoint/2010/main" val="76834678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138322819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0522386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19287528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68EBA47-0AA9-41E2-BE50-CE313FABBF43}" type="datetimeFigureOut">
              <a:rPr lang="en-US" smtClean="0"/>
              <a:t>6/28/2021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302D4D4-A571-4923-8D20-AD0662F671BD}" type="slidenum">
              <a:rPr lang="en-US" smtClean="0"/>
              <a:t>‹#›</a:t>
            </a:fld>
            <a:endParaRPr lang="en-US"/>
          </a:p>
        </p:txBody>
      </p:sp>
    </p:spTree>
    <p:extLst>
      <p:ext uri="{BB962C8B-B14F-4D97-AF65-F5344CB8AC3E}">
        <p14:creationId xmlns:p14="http://schemas.microsoft.com/office/powerpoint/2010/main" val="155787219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13.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13.xml"/><Relationship Id="rId1" Type="http://schemas.openxmlformats.org/officeDocument/2006/relationships/video" Target="https://www.youtube.com/embed/PuGLaGj5yqQ?feature=oembed" TargetMode="External"/><Relationship Id="rId4" Type="http://schemas.openxmlformats.org/officeDocument/2006/relationships/image" Target="../media/image8.jpeg"/></Relationships>
</file>

<file path=ppt/slides/_rels/slide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13.xml"/><Relationship Id="rId1" Type="http://schemas.openxmlformats.org/officeDocument/2006/relationships/video" Target="https://www.youtube.com/embed/8nS2g3u4jA4?feature=oembed" TargetMode="External"/><Relationship Id="rId4" Type="http://schemas.openxmlformats.org/officeDocument/2006/relationships/image" Target="../media/image10.jpe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1.xml"/><Relationship Id="rId1" Type="http://schemas.openxmlformats.org/officeDocument/2006/relationships/slideLayout" Target="../slideLayouts/slideLayout13.xml"/><Relationship Id="rId4" Type="http://schemas.openxmlformats.org/officeDocument/2006/relationships/image" Target="../media/image12.png"/></Relationships>
</file>

<file path=ppt/slides/_rels/slide1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2.xml"/><Relationship Id="rId1" Type="http://schemas.openxmlformats.org/officeDocument/2006/relationships/slideLayout" Target="../slideLayouts/slideLayout13.xml"/><Relationship Id="rId4" Type="http://schemas.openxmlformats.org/officeDocument/2006/relationships/image" Target="../media/image14.png"/></Relationships>
</file>

<file path=ppt/slides/_rels/slide13.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3.xml"/><Relationship Id="rId1" Type="http://schemas.openxmlformats.org/officeDocument/2006/relationships/slideLayout" Target="../slideLayouts/slideLayout13.xml"/><Relationship Id="rId4" Type="http://schemas.openxmlformats.org/officeDocument/2006/relationships/image" Target="../media/image16.png"/></Relationships>
</file>

<file path=ppt/slides/_rels/slide1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4.xml"/><Relationship Id="rId1" Type="http://schemas.openxmlformats.org/officeDocument/2006/relationships/slideLayout" Target="../slideLayouts/slideLayout13.xml"/><Relationship Id="rId5" Type="http://schemas.openxmlformats.org/officeDocument/2006/relationships/image" Target="../media/image19.png"/><Relationship Id="rId4" Type="http://schemas.openxmlformats.org/officeDocument/2006/relationships/image" Target="../media/image18.png"/></Relationships>
</file>

<file path=ppt/slides/_rels/slide1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5.xml"/><Relationship Id="rId1" Type="http://schemas.openxmlformats.org/officeDocument/2006/relationships/slideLayout" Target="../slideLayouts/slideLayout13.xml"/><Relationship Id="rId5" Type="http://schemas.openxmlformats.org/officeDocument/2006/relationships/image" Target="../media/image22.png"/><Relationship Id="rId4" Type="http://schemas.openxmlformats.org/officeDocument/2006/relationships/image" Target="../media/image21.png"/></Relationships>
</file>

<file path=ppt/slides/_rels/slide16.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7.xml"/><Relationship Id="rId1" Type="http://schemas.openxmlformats.org/officeDocument/2006/relationships/slideLayout" Target="../slideLayouts/slideLayout13.xml"/><Relationship Id="rId4" Type="http://schemas.openxmlformats.org/officeDocument/2006/relationships/image" Target="../media/image25.png"/></Relationships>
</file>

<file path=ppt/slides/_rels/slide18.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8.xml"/><Relationship Id="rId1" Type="http://schemas.openxmlformats.org/officeDocument/2006/relationships/slideLayout" Target="../slideLayouts/slideLayout13.xml"/><Relationship Id="rId5" Type="http://schemas.openxmlformats.org/officeDocument/2006/relationships/image" Target="../media/image28.png"/><Relationship Id="rId4" Type="http://schemas.openxmlformats.org/officeDocument/2006/relationships/image" Target="../media/image27.png"/></Relationships>
</file>

<file path=ppt/slides/_rels/slide19.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1.xml"/><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22.xml"/><Relationship Id="rId1" Type="http://schemas.openxmlformats.org/officeDocument/2006/relationships/slideLayout" Target="../slideLayouts/slideLayout13.xml"/><Relationship Id="rId4" Type="http://schemas.openxmlformats.org/officeDocument/2006/relationships/image" Target="../media/image32.jpe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4.xml"/><Relationship Id="rId1" Type="http://schemas.openxmlformats.org/officeDocument/2006/relationships/slideLayout" Target="../slideLayouts/slideLayout15.xml"/><Relationship Id="rId5" Type="http://schemas.openxmlformats.org/officeDocument/2006/relationships/image" Target="../media/image35.jpeg"/><Relationship Id="rId4" Type="http://schemas.openxmlformats.org/officeDocument/2006/relationships/image" Target="../media/image3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A06F6F0E-040E-4A79-828D-67E652F9EAF0}"/>
              </a:ext>
            </a:extLst>
          </p:cNvPr>
          <p:cNvSpPr/>
          <p:nvPr/>
        </p:nvSpPr>
        <p:spPr>
          <a:xfrm>
            <a:off x="9250532" y="5513162"/>
            <a:ext cx="2743200" cy="121611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5" descr="https://www.nokidhungry.org/sites/default/files/2020-04/cookingmatters2020-eSig.png">
            <a:extLst>
              <a:ext uri="{FF2B5EF4-FFF2-40B4-BE49-F238E27FC236}">
                <a16:creationId xmlns:a16="http://schemas.microsoft.com/office/drawing/2014/main" id="{B667EAB0-471B-4A96-AB48-B28059A9415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85129" y="5593392"/>
            <a:ext cx="3581970" cy="10556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itle 1">
            <a:extLst>
              <a:ext uri="{FF2B5EF4-FFF2-40B4-BE49-F238E27FC236}">
                <a16:creationId xmlns:a16="http://schemas.microsoft.com/office/drawing/2014/main" id="{F81F78C6-7626-4A18-9F98-AC96DF0AB7BD}"/>
              </a:ext>
            </a:extLst>
          </p:cNvPr>
          <p:cNvSpPr txBox="1">
            <a:spLocks/>
          </p:cNvSpPr>
          <p:nvPr/>
        </p:nvSpPr>
        <p:spPr>
          <a:xfrm>
            <a:off x="1098654" y="858253"/>
            <a:ext cx="3759095" cy="1258223"/>
          </a:xfrm>
          <a:prstGeom prst="rect">
            <a:avLst/>
          </a:prstGeom>
        </p:spPr>
        <p:txBody>
          <a:bodyPr vert="horz" lIns="91440" tIns="45720" rIns="91440" bIns="45720" rtlCol="0" anchor="b">
            <a:normAutofit fontScale="45000" lnSpcReduction="20000"/>
          </a:bodyPr>
          <a:lstStyle>
            <a:lvl1pPr algn="l" defTabSz="914400" rtl="0" eaLnBrk="1" latinLnBrk="0" hangingPunct="1">
              <a:lnSpc>
                <a:spcPct val="100000"/>
              </a:lnSpc>
              <a:spcBef>
                <a:spcPct val="0"/>
              </a:spcBef>
              <a:buNone/>
              <a:defRPr sz="2800" b="1" kern="1200">
                <a:solidFill>
                  <a:schemeClr val="bg1"/>
                </a:solidFill>
                <a:latin typeface="+mj-lt"/>
                <a:ea typeface="+mj-ea"/>
                <a:cs typeface="+mj-cs"/>
              </a:defRPr>
            </a:lvl1pPr>
          </a:lstStyle>
          <a:p>
            <a:pPr algn="ctr"/>
            <a:r>
              <a:rPr lang="en-US"/>
              <a:t/>
            </a:r>
            <a:br>
              <a:rPr lang="en-US"/>
            </a:br>
            <a:r>
              <a:rPr lang="en-US"/>
              <a:t/>
            </a:r>
            <a:br>
              <a:rPr lang="en-US"/>
            </a:br>
            <a:r>
              <a:rPr lang="en-US" sz="5300" b="0">
                <a:latin typeface="Arial"/>
                <a:cs typeface="Arial"/>
              </a:rPr>
              <a:t>Cooking Matters for Child Care Professionals</a:t>
            </a:r>
          </a:p>
        </p:txBody>
      </p:sp>
      <p:sp>
        <p:nvSpPr>
          <p:cNvPr id="8" name="Subtitle 7">
            <a:extLst>
              <a:ext uri="{FF2B5EF4-FFF2-40B4-BE49-F238E27FC236}">
                <a16:creationId xmlns:a16="http://schemas.microsoft.com/office/drawing/2014/main" id="{33F277DE-22B9-4E3E-AF6B-A553DB84FE38}"/>
              </a:ext>
            </a:extLst>
          </p:cNvPr>
          <p:cNvSpPr>
            <a:spLocks noGrp="1"/>
          </p:cNvSpPr>
          <p:nvPr>
            <p:ph type="subTitle" idx="1"/>
          </p:nvPr>
        </p:nvSpPr>
        <p:spPr>
          <a:xfrm>
            <a:off x="1215440" y="2866816"/>
            <a:ext cx="3452261" cy="1124368"/>
          </a:xfrm>
        </p:spPr>
        <p:txBody>
          <a:bodyPr vert="horz" lIns="91440" tIns="45720" rIns="91440" bIns="45720" rtlCol="0" anchor="t">
            <a:noAutofit/>
          </a:bodyPr>
          <a:lstStyle/>
          <a:p>
            <a:pPr algn="ctr"/>
            <a:r>
              <a:rPr lang="en-US" sz="4000">
                <a:latin typeface="Arial"/>
                <a:cs typeface="Arial"/>
              </a:rPr>
              <a:t>Menu Management</a:t>
            </a:r>
            <a:r>
              <a:rPr lang="en-US" sz="4000"/>
              <a:t> </a:t>
            </a:r>
          </a:p>
        </p:txBody>
      </p:sp>
    </p:spTree>
    <p:extLst>
      <p:ext uri="{BB962C8B-B14F-4D97-AF65-F5344CB8AC3E}">
        <p14:creationId xmlns:p14="http://schemas.microsoft.com/office/powerpoint/2010/main" val="229352200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challenge(s) do you face when meal planning?</a:t>
            </a:r>
          </a:p>
        </p:txBody>
      </p:sp>
    </p:spTree>
    <p:extLst>
      <p:ext uri="{BB962C8B-B14F-4D97-AF65-F5344CB8AC3E}">
        <p14:creationId xmlns:p14="http://schemas.microsoft.com/office/powerpoint/2010/main" val="247407656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solidFill>
                  <a:srgbClr val="6FBE44"/>
                </a:solidFill>
                <a:latin typeface="Arial" panose="020B0604020202020204" pitchFamily="34" charset="0"/>
                <a:cs typeface="Arial" panose="020B0604020202020204" pitchFamily="34" charset="0"/>
              </a:rPr>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a:lstStyle/>
          <a:p>
            <a:pPr marL="171450" indent="-171450"/>
            <a:r>
              <a:rPr lang="en-US" sz="1800">
                <a:latin typeface="Arial" panose="020B0604020202020204" pitchFamily="34" charset="0"/>
                <a:cs typeface="Arial" panose="020B0604020202020204" pitchFamily="34" charset="0"/>
              </a:rPr>
              <a:t>Discuss the benefits of planning menus in advance</a:t>
            </a:r>
          </a:p>
          <a:p>
            <a:pPr marL="171450" indent="-171450"/>
            <a:r>
              <a:rPr lang="en-US" sz="1800">
                <a:latin typeface="Arial" panose="020B0604020202020204" pitchFamily="34" charset="0"/>
                <a:cs typeface="Arial" panose="020B0604020202020204" pitchFamily="34" charset="0"/>
              </a:rPr>
              <a:t>Practice strategies to save money when food shopping</a:t>
            </a:r>
          </a:p>
          <a:p>
            <a:pPr marL="0" indent="0">
              <a:buNone/>
            </a:pPr>
            <a:endParaRPr lang="en-US"/>
          </a:p>
        </p:txBody>
      </p:sp>
    </p:spTree>
    <p:extLst>
      <p:ext uri="{BB962C8B-B14F-4D97-AF65-F5344CB8AC3E}">
        <p14:creationId xmlns:p14="http://schemas.microsoft.com/office/powerpoint/2010/main" val="284520231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0E723785-9B9B-4FDC-9B31-EBC68A87F31F}"/>
              </a:ext>
            </a:extLst>
          </p:cNvPr>
          <p:cNvSpPr>
            <a:spLocks noGrp="1"/>
          </p:cNvSpPr>
          <p:nvPr/>
        </p:nvSpPr>
        <p:spPr>
          <a:xfrm>
            <a:off x="1459832" y="1892968"/>
            <a:ext cx="3801980" cy="1524000"/>
          </a:xfrm>
          <a:prstGeom prst="rect">
            <a:avLst/>
          </a:prstGeom>
        </p:spPr>
        <p:txBody>
          <a:bodyPr vert="horz" lIns="91440" tIns="45720" rIns="91440" bIns="45720" rtlCol="0" anchor="t">
            <a:normAutofit fontScale="67500" lnSpcReduction="20000"/>
          </a:bodyPr>
          <a:lstStyle>
            <a:lvl1pPr algn="l" defTabSz="914400" rtl="0" eaLnBrk="1" latinLnBrk="0" hangingPunct="1">
              <a:lnSpc>
                <a:spcPts val="3600"/>
              </a:lnSpc>
              <a:spcBef>
                <a:spcPct val="0"/>
              </a:spcBef>
              <a:buNone/>
              <a:defRPr sz="2600" b="1" kern="1200">
                <a:solidFill>
                  <a:schemeClr val="accent1"/>
                </a:solidFill>
                <a:latin typeface="Arial" charset="0"/>
                <a:ea typeface="Arial" charset="0"/>
                <a:cs typeface="Arial" charset="0"/>
              </a:defRPr>
            </a:lvl1pPr>
          </a:lstStyle>
          <a:p>
            <a:r>
              <a:rPr lang="en-US" sz="3100">
                <a:solidFill>
                  <a:srgbClr val="6FBE44"/>
                </a:solidFill>
                <a:latin typeface="Arial"/>
                <a:ea typeface="+mj-ea"/>
                <a:cs typeface="Arial"/>
              </a:rPr>
              <a:t>The early years of a child’s life are key for later health and development.</a:t>
            </a:r>
            <a:r>
              <a:rPr lang="en-US" b="0">
                <a:latin typeface="Arial"/>
                <a:cs typeface="Arial"/>
              </a:rPr>
              <a:t> </a:t>
            </a:r>
            <a:endParaRPr lang="en-US">
              <a:latin typeface="Arial"/>
              <a:cs typeface="Arial"/>
            </a:endParaRPr>
          </a:p>
        </p:txBody>
      </p:sp>
      <p:pic>
        <p:nvPicPr>
          <p:cNvPr id="5" name="Picture 4" descr="A group of people sitting at a table eating food&#10;&#10;Description generated with very high confidence">
            <a:extLst>
              <a:ext uri="{FF2B5EF4-FFF2-40B4-BE49-F238E27FC236}">
                <a16:creationId xmlns:a16="http://schemas.microsoft.com/office/drawing/2014/main" id="{43BE2BD4-DE1E-4766-831F-72BBEA80903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70536" y="1172774"/>
            <a:ext cx="6424047" cy="4279980"/>
          </a:xfrm>
          <a:prstGeom prst="rect">
            <a:avLst/>
          </a:prstGeom>
        </p:spPr>
      </p:pic>
    </p:spTree>
    <p:extLst>
      <p:ext uri="{BB962C8B-B14F-4D97-AF65-F5344CB8AC3E}">
        <p14:creationId xmlns:p14="http://schemas.microsoft.com/office/powerpoint/2010/main" val="106210294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6CDA9CA2-F93C-4B43-8D7F-36462478164F}"/>
              </a:ext>
            </a:extLst>
          </p:cNvPr>
          <p:cNvSpPr>
            <a:spLocks noGrp="1"/>
          </p:cNvSpPr>
          <p:nvPr/>
        </p:nvSpPr>
        <p:spPr>
          <a:xfrm>
            <a:off x="1506621" y="982830"/>
            <a:ext cx="8758238" cy="941387"/>
          </a:xfrm>
          <a:prstGeom prst="rect">
            <a:avLst/>
          </a:prstGeom>
        </p:spPr>
        <p:txBody>
          <a:bodyPr vert="horz" lIns="91440" tIns="45720" rIns="91440" bIns="45720" rtlCol="0" anchor="ctr">
            <a:normAutofit/>
          </a:bodyPr>
          <a:lstStyle>
            <a:lvl1pPr algn="l" defTabSz="914400" rtl="0" eaLnBrk="1" latinLnBrk="0" hangingPunct="1">
              <a:lnSpc>
                <a:spcPts val="4000"/>
              </a:lnSpc>
              <a:spcBef>
                <a:spcPct val="0"/>
              </a:spcBef>
              <a:buNone/>
              <a:defRPr sz="2800" kern="1200">
                <a:solidFill>
                  <a:schemeClr val="accent6"/>
                </a:solidFill>
                <a:latin typeface="Arial" panose="020B0604020202020204" pitchFamily="34" charset="0"/>
                <a:ea typeface="+mj-ea"/>
                <a:cs typeface="Arial" panose="020B0604020202020204" pitchFamily="34" charset="0"/>
              </a:defRPr>
            </a:lvl1pPr>
          </a:lstStyle>
          <a:p>
            <a:r>
              <a:rPr lang="en-US">
                <a:latin typeface="Arial"/>
                <a:cs typeface="Arial"/>
              </a:rPr>
              <a:t>Repeated Exposure and Variety</a:t>
            </a:r>
            <a:endParaRPr lang="en-US"/>
          </a:p>
        </p:txBody>
      </p:sp>
      <p:sp>
        <p:nvSpPr>
          <p:cNvPr id="5" name="Text Placeholder 2">
            <a:extLst>
              <a:ext uri="{FF2B5EF4-FFF2-40B4-BE49-F238E27FC236}">
                <a16:creationId xmlns:a16="http://schemas.microsoft.com/office/drawing/2014/main" id="{808610E6-6107-4967-AEA9-557B1559537A}"/>
              </a:ext>
            </a:extLst>
          </p:cNvPr>
          <p:cNvSpPr>
            <a:spLocks noGrp="1"/>
          </p:cNvSpPr>
          <p:nvPr/>
        </p:nvSpPr>
        <p:spPr>
          <a:xfrm>
            <a:off x="1372937" y="2027405"/>
            <a:ext cx="6966870" cy="4375484"/>
          </a:xfrm>
          <a:prstGeom prst="rect">
            <a:avLst/>
          </a:prstGeom>
        </p:spPr>
        <p:txBody>
          <a:bodyPr vert="horz" lIns="91440" tIns="45720" rIns="91440" bIns="45720" rtlCol="0" anchor="t">
            <a:normAutofit/>
          </a:bodyPr>
          <a:lstStyle>
            <a:lvl1pPr marL="228600" indent="-228600" algn="l" defTabSz="914400" rtl="0" eaLnBrk="1" latinLnBrk="0" hangingPunct="1">
              <a:lnSpc>
                <a:spcPts val="2800"/>
              </a:lnSpc>
              <a:spcBef>
                <a:spcPts val="0"/>
              </a:spcBef>
              <a:spcAft>
                <a:spcPts val="1000"/>
              </a:spcAft>
              <a:buFont typeface="Arial" panose="020B0604020202020204" pitchFamily="34" charset="0"/>
              <a:buChar char="•"/>
              <a:defRPr sz="1600" kern="1200" baseline="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00050" indent="-342900">
              <a:lnSpc>
                <a:spcPct val="100000"/>
              </a:lnSpc>
            </a:pPr>
            <a:r>
              <a:rPr lang="en-US" sz="2000">
                <a:latin typeface="Arial"/>
                <a:cs typeface="Arial"/>
              </a:rPr>
              <a:t>Picky eating is normal. </a:t>
            </a:r>
            <a:endParaRPr lang="en-US" sz="2000"/>
          </a:p>
          <a:p>
            <a:pPr marL="742950" lvl="1">
              <a:lnSpc>
                <a:spcPct val="100000"/>
              </a:lnSpc>
              <a:spcAft>
                <a:spcPts val="1000"/>
              </a:spcAft>
            </a:pPr>
            <a:r>
              <a:rPr lang="en-US" sz="2000">
                <a:latin typeface="Arial"/>
                <a:cs typeface="Arial"/>
              </a:rPr>
              <a:t>Developmental phase (18-24 months to 6 years)</a:t>
            </a:r>
          </a:p>
          <a:p>
            <a:pPr marL="742950" lvl="1">
              <a:lnSpc>
                <a:spcPct val="100000"/>
              </a:lnSpc>
              <a:spcAft>
                <a:spcPts val="1000"/>
              </a:spcAft>
            </a:pPr>
            <a:r>
              <a:rPr lang="en-US" sz="2000">
                <a:latin typeface="Arial"/>
                <a:cs typeface="Arial"/>
              </a:rPr>
              <a:t> Exposure and variety lead to preference</a:t>
            </a:r>
          </a:p>
          <a:p>
            <a:pPr marL="742950" lvl="1">
              <a:lnSpc>
                <a:spcPct val="100000"/>
              </a:lnSpc>
              <a:spcAft>
                <a:spcPts val="1000"/>
              </a:spcAft>
            </a:pPr>
            <a:r>
              <a:rPr lang="en-US" sz="2000">
                <a:latin typeface="Arial"/>
                <a:cs typeface="Arial"/>
              </a:rPr>
              <a:t> Familiarity and intake can take 15+ exposures… be patient and persistent!</a:t>
            </a:r>
          </a:p>
          <a:p>
            <a:pPr marL="400050" indent="-342900">
              <a:lnSpc>
                <a:spcPct val="100000"/>
              </a:lnSpc>
            </a:pPr>
            <a:r>
              <a:rPr lang="en-US" sz="2000">
                <a:latin typeface="Arial"/>
                <a:cs typeface="Arial"/>
              </a:rPr>
              <a:t> Exploring  / exposure may look like</a:t>
            </a:r>
          </a:p>
          <a:p>
            <a:pPr marL="742950" lvl="1">
              <a:lnSpc>
                <a:spcPct val="100000"/>
              </a:lnSpc>
              <a:spcAft>
                <a:spcPts val="1000"/>
              </a:spcAft>
            </a:pPr>
            <a:r>
              <a:rPr lang="en-US" sz="2000">
                <a:latin typeface="Arial"/>
                <a:cs typeface="Arial"/>
              </a:rPr>
              <a:t> Smelling, listening</a:t>
            </a:r>
          </a:p>
          <a:p>
            <a:pPr marL="742950" lvl="1">
              <a:lnSpc>
                <a:spcPct val="100000"/>
              </a:lnSpc>
              <a:spcAft>
                <a:spcPts val="1000"/>
              </a:spcAft>
            </a:pPr>
            <a:r>
              <a:rPr lang="en-US" sz="2000">
                <a:latin typeface="Arial"/>
                <a:cs typeface="Arial"/>
              </a:rPr>
              <a:t> Feeling, poking, holding, shaking</a:t>
            </a:r>
          </a:p>
          <a:p>
            <a:pPr marL="742950" lvl="1">
              <a:lnSpc>
                <a:spcPct val="100000"/>
              </a:lnSpc>
              <a:spcAft>
                <a:spcPts val="1000"/>
              </a:spcAft>
            </a:pPr>
            <a:r>
              <a:rPr lang="en-US" sz="2000">
                <a:latin typeface="Arial"/>
                <a:cs typeface="Arial"/>
              </a:rPr>
              <a:t> Licking, nibbling, spitting out</a:t>
            </a:r>
          </a:p>
        </p:txBody>
      </p:sp>
      <p:graphicFrame>
        <p:nvGraphicFramePr>
          <p:cNvPr id="6" name="Diagram 5">
            <a:extLst>
              <a:ext uri="{FF2B5EF4-FFF2-40B4-BE49-F238E27FC236}">
                <a16:creationId xmlns:a16="http://schemas.microsoft.com/office/drawing/2014/main" id="{8613FC20-62E7-4973-89A0-08CA73278F88}"/>
              </a:ext>
            </a:extLst>
          </p:cNvPr>
          <p:cNvGraphicFramePr/>
          <p:nvPr/>
        </p:nvGraphicFramePr>
        <p:xfrm>
          <a:off x="5922211" y="1252621"/>
          <a:ext cx="7660104" cy="49409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24656976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solidFill>
                  <a:srgbClr val="6FBE44"/>
                </a:solidFill>
                <a:latin typeface="Arial"/>
                <a:cs typeface="Arial"/>
              </a:rPr>
              <a:t>Budget and Menu Management </a:t>
            </a:r>
            <a:endParaRPr lang="en-US">
              <a:solidFill>
                <a:srgbClr val="6FBE44"/>
              </a:solidFill>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2"/>
          </p:nvPr>
        </p:nvSpPr>
        <p:spPr/>
        <p:txBody>
          <a:bodyPr/>
          <a:lstStyle/>
          <a:p>
            <a:fld id="{17DF4567-1C0D-564E-BA68-9AF622E7948C}" type="slidenum">
              <a:rPr lang="en-US" smtClean="0"/>
              <a:t>6</a:t>
            </a:fld>
            <a:endParaRPr lang="en-US"/>
          </a:p>
        </p:txBody>
      </p:sp>
      <p:sp>
        <p:nvSpPr>
          <p:cNvPr id="5" name="Text Placeholder 2"/>
          <p:cNvSpPr txBox="1">
            <a:spLocks/>
          </p:cNvSpPr>
          <p:nvPr/>
        </p:nvSpPr>
        <p:spPr>
          <a:xfrm>
            <a:off x="1429736" y="2275712"/>
            <a:ext cx="3997729" cy="2999186"/>
          </a:xfrm>
          <a:prstGeom prst="rect">
            <a:avLst/>
          </a:prstGeom>
        </p:spPr>
        <p:txBody>
          <a:bodyPr vert="horz" lIns="91440" tIns="45720" rIns="91440" bIns="45720" rtlCol="0" anchor="t">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285750" indent="-285750">
              <a:lnSpc>
                <a:spcPts val="2200"/>
              </a:lnSpc>
              <a:buChar char="•"/>
            </a:pPr>
            <a:r>
              <a:rPr lang="en-US" sz="1800">
                <a:latin typeface="Arial"/>
                <a:cs typeface="Arial"/>
              </a:rPr>
              <a:t>Why is establishing and sticking to a food budget important?</a:t>
            </a:r>
            <a:endParaRPr lang="en-US" sz="1800"/>
          </a:p>
          <a:p>
            <a:pPr marL="285750" indent="-285750">
              <a:lnSpc>
                <a:spcPts val="2200"/>
              </a:lnSpc>
              <a:buChar char="•"/>
            </a:pPr>
            <a:r>
              <a:rPr lang="en-US" sz="1800">
                <a:latin typeface="Arial"/>
                <a:cs typeface="Arial"/>
              </a:rPr>
              <a:t>What are the benefits of planning menus in advance?</a:t>
            </a:r>
            <a:endParaRPr lang="en-US" sz="1800"/>
          </a:p>
          <a:p>
            <a:pPr marL="285750" indent="-285750">
              <a:lnSpc>
                <a:spcPts val="2200"/>
              </a:lnSpc>
              <a:buChar char="•"/>
            </a:pPr>
            <a:r>
              <a:rPr lang="en-US" sz="1800">
                <a:latin typeface="Arial"/>
                <a:cs typeface="Arial"/>
              </a:rPr>
              <a:t>What strategies to do you use?</a:t>
            </a:r>
            <a:endParaRPr lang="en-US" sz="1800">
              <a:cs typeface="Arial"/>
            </a:endParaRPr>
          </a:p>
        </p:txBody>
      </p:sp>
      <p:pic>
        <p:nvPicPr>
          <p:cNvPr id="13" name="Picture 4" descr="work lunch meal pla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87720" y="2157824"/>
            <a:ext cx="4804883" cy="31697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0761048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9855F38-BF4A-4A8D-93C7-D98B26AD015F}"/>
              </a:ext>
            </a:extLst>
          </p:cNvPr>
          <p:cNvSpPr txBox="1">
            <a:spLocks/>
          </p:cNvSpPr>
          <p:nvPr/>
        </p:nvSpPr>
        <p:spPr>
          <a:xfrm>
            <a:off x="1580839" y="809212"/>
            <a:ext cx="4839929" cy="778827"/>
          </a:xfrm>
          <a:prstGeom prst="rect">
            <a:avLst/>
          </a:prstGeom>
        </p:spPr>
        <p:txBody>
          <a:bodyPr anchor="t">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2800">
                <a:solidFill>
                  <a:srgbClr val="6FBE44"/>
                </a:solidFill>
                <a:latin typeface="Arial"/>
                <a:cs typeface="Arial"/>
              </a:rPr>
              <a:t>Menu Planning Basics</a:t>
            </a:r>
            <a:endParaRPr lang="en-US" sz="2800">
              <a:latin typeface="Arial"/>
              <a:cs typeface="Arial"/>
            </a:endParaRPr>
          </a:p>
        </p:txBody>
      </p:sp>
      <p:pic>
        <p:nvPicPr>
          <p:cNvPr id="2" name="Picture 2">
            <a:hlinkClick r:id="" action="ppaction://media"/>
            <a:extLst>
              <a:ext uri="{FF2B5EF4-FFF2-40B4-BE49-F238E27FC236}">
                <a16:creationId xmlns:a16="http://schemas.microsoft.com/office/drawing/2014/main" id="{F248C3F9-8457-43FB-8D65-B3C58B7EEEB2}"/>
              </a:ext>
            </a:extLst>
          </p:cNvPr>
          <p:cNvPicPr>
            <a:picLocks noRot="1" noChangeAspect="1"/>
          </p:cNvPicPr>
          <p:nvPr>
            <a:videoFile r:link="rId1"/>
          </p:nvPr>
        </p:nvPicPr>
        <p:blipFill>
          <a:blip r:embed="rId4"/>
          <a:stretch>
            <a:fillRect/>
          </a:stretch>
        </p:blipFill>
        <p:spPr>
          <a:xfrm>
            <a:off x="1645920" y="1350645"/>
            <a:ext cx="8585200" cy="5091430"/>
          </a:xfrm>
          <a:prstGeom prst="rect">
            <a:avLst/>
          </a:prstGeom>
        </p:spPr>
      </p:pic>
    </p:spTree>
    <p:extLst>
      <p:ext uri="{BB962C8B-B14F-4D97-AF65-F5344CB8AC3E}">
        <p14:creationId xmlns:p14="http://schemas.microsoft.com/office/powerpoint/2010/main" val="389497931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solidFill>
                  <a:srgbClr val="6FBE44"/>
                </a:solidFill>
                <a:latin typeface="Arial"/>
                <a:cs typeface="Arial"/>
              </a:rPr>
              <a:t>Menu Planning Basics</a:t>
            </a:r>
            <a:endParaRPr lang="en-US">
              <a:solidFill>
                <a:srgbClr val="6FBE44"/>
              </a:solidFill>
              <a:latin typeface="Arial" panose="020B0604020202020204" pitchFamily="34" charset="0"/>
              <a:cs typeface="Arial" panose="020B0604020202020204" pitchFamily="34" charset="0"/>
            </a:endParaRPr>
          </a:p>
        </p:txBody>
      </p:sp>
      <p:sp>
        <p:nvSpPr>
          <p:cNvPr id="3" name="Slide Number Placeholder 2"/>
          <p:cNvSpPr>
            <a:spLocks noGrp="1"/>
          </p:cNvSpPr>
          <p:nvPr>
            <p:ph type="sldNum" sz="quarter" idx="12"/>
          </p:nvPr>
        </p:nvSpPr>
        <p:spPr/>
        <p:txBody>
          <a:bodyPr/>
          <a:lstStyle/>
          <a:p>
            <a:fld id="{17DF4567-1C0D-564E-BA68-9AF622E7948C}" type="slidenum">
              <a:rPr lang="en-US" smtClean="0"/>
              <a:t>8</a:t>
            </a:fld>
            <a:endParaRPr lang="en-US"/>
          </a:p>
        </p:txBody>
      </p:sp>
      <p:sp>
        <p:nvSpPr>
          <p:cNvPr id="4" name="Text Placeholder 3"/>
          <p:cNvSpPr>
            <a:spLocks noGrp="1"/>
          </p:cNvSpPr>
          <p:nvPr>
            <p:ph type="body" sz="quarter" idx="13"/>
          </p:nvPr>
        </p:nvSpPr>
        <p:spPr>
          <a:xfrm>
            <a:off x="1600200" y="2009692"/>
            <a:ext cx="9906318" cy="2711857"/>
          </a:xfrm>
        </p:spPr>
        <p:txBody>
          <a:bodyPr vert="horz" lIns="91440" tIns="45720" rIns="91440" bIns="45720" rtlCol="0" anchor="t">
            <a:normAutofit/>
          </a:bodyPr>
          <a:lstStyle/>
          <a:p>
            <a:pPr marL="285750" indent="-285750">
              <a:buFont typeface="Wingdings" panose="05000000000000000000" pitchFamily="2" charset="2"/>
              <a:buChar char="§"/>
            </a:pPr>
            <a:r>
              <a:rPr lang="en-US" sz="1800">
                <a:latin typeface="Arial"/>
                <a:cs typeface="Arial"/>
              </a:rPr>
              <a:t>Gather what you need:</a:t>
            </a:r>
          </a:p>
          <a:p>
            <a:pPr marL="742950" lvl="1" indent="-285750">
              <a:buFont typeface="Wingdings" panose="05000000000000000000" pitchFamily="2" charset="2"/>
              <a:buChar char="§"/>
            </a:pPr>
            <a:r>
              <a:rPr lang="en-US" sz="1800">
                <a:latin typeface="Arial"/>
                <a:cs typeface="Arial"/>
              </a:rPr>
              <a:t>Your budget</a:t>
            </a:r>
          </a:p>
          <a:p>
            <a:pPr marL="742950" lvl="1" indent="-285750">
              <a:buFont typeface="Wingdings" panose="05000000000000000000" pitchFamily="2" charset="2"/>
              <a:buChar char="§"/>
            </a:pPr>
            <a:r>
              <a:rPr lang="en-US" sz="1800">
                <a:latin typeface="Arial"/>
                <a:cs typeface="Arial"/>
              </a:rPr>
              <a:t>List of foods and ingredients you have on hand</a:t>
            </a:r>
          </a:p>
          <a:p>
            <a:pPr marL="742950" lvl="1" indent="-285750">
              <a:buFont typeface="Wingdings" panose="05000000000000000000" pitchFamily="2" charset="2"/>
              <a:buChar char="§"/>
            </a:pPr>
            <a:r>
              <a:rPr lang="en-US" sz="1800">
                <a:latin typeface="Arial"/>
                <a:cs typeface="Arial"/>
              </a:rPr>
              <a:t>List of foods on sale or in season</a:t>
            </a:r>
          </a:p>
          <a:p>
            <a:pPr marL="742950" lvl="1" indent="-285750">
              <a:buFont typeface="Wingdings" panose="05000000000000000000" pitchFamily="2" charset="2"/>
              <a:buChar char="§"/>
            </a:pPr>
            <a:r>
              <a:rPr lang="en-US" sz="1800">
                <a:latin typeface="Arial"/>
                <a:cs typeface="Arial"/>
              </a:rPr>
              <a:t>Your recipe box</a:t>
            </a:r>
          </a:p>
          <a:p>
            <a:pPr marL="285750" indent="-285750">
              <a:buFont typeface="Wingdings" panose="05000000000000000000" pitchFamily="2" charset="2"/>
              <a:buChar char="§"/>
            </a:pPr>
            <a:endParaRPr lang="en-US" sz="1800">
              <a:latin typeface="Arial"/>
              <a:cs typeface="Arial"/>
            </a:endParaRPr>
          </a:p>
        </p:txBody>
      </p:sp>
      <p:pic>
        <p:nvPicPr>
          <p:cNvPr id="5" name="Picture 5" descr="A sandwich cut in half on a plate&#10;&#10;Description generated with very high confidence">
            <a:extLst>
              <a:ext uri="{FF2B5EF4-FFF2-40B4-BE49-F238E27FC236}">
                <a16:creationId xmlns:a16="http://schemas.microsoft.com/office/drawing/2014/main" id="{1326F2B2-0C31-4F8A-9AC7-EC65D435454B}"/>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1052" b="268"/>
          <a:stretch/>
        </p:blipFill>
        <p:spPr>
          <a:xfrm>
            <a:off x="7366000" y="1235336"/>
            <a:ext cx="4826006" cy="3594858"/>
          </a:xfrm>
          <a:prstGeom prst="rect">
            <a:avLst/>
          </a:prstGeom>
        </p:spPr>
      </p:pic>
    </p:spTree>
    <p:extLst>
      <p:ext uri="{BB962C8B-B14F-4D97-AF65-F5344CB8AC3E}">
        <p14:creationId xmlns:p14="http://schemas.microsoft.com/office/powerpoint/2010/main" val="59718111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a:hlinkClick r:id="" action="ppaction://media"/>
            <a:extLst>
              <a:ext uri="{FF2B5EF4-FFF2-40B4-BE49-F238E27FC236}">
                <a16:creationId xmlns:a16="http://schemas.microsoft.com/office/drawing/2014/main" id="{C661CFEA-63AB-44FE-BCC4-0E7696C20727}"/>
              </a:ext>
            </a:extLst>
          </p:cNvPr>
          <p:cNvPicPr>
            <a:picLocks noRot="1" noChangeAspect="1"/>
          </p:cNvPicPr>
          <p:nvPr>
            <a:videoFile r:link="rId1"/>
          </p:nvPr>
        </p:nvPicPr>
        <p:blipFill>
          <a:blip r:embed="rId4"/>
          <a:stretch>
            <a:fillRect/>
          </a:stretch>
        </p:blipFill>
        <p:spPr>
          <a:xfrm>
            <a:off x="1501380" y="1479657"/>
            <a:ext cx="8141993" cy="5013024"/>
          </a:xfrm>
          <a:prstGeom prst="rect">
            <a:avLst/>
          </a:prstGeom>
        </p:spPr>
      </p:pic>
      <p:sp>
        <p:nvSpPr>
          <p:cNvPr id="6" name="Title 1">
            <a:extLst>
              <a:ext uri="{FF2B5EF4-FFF2-40B4-BE49-F238E27FC236}">
                <a16:creationId xmlns:a16="http://schemas.microsoft.com/office/drawing/2014/main" id="{2D70574D-ACFE-4EE8-A7ED-2A1F33C191BB}"/>
              </a:ext>
            </a:extLst>
          </p:cNvPr>
          <p:cNvSpPr txBox="1">
            <a:spLocks/>
          </p:cNvSpPr>
          <p:nvPr/>
        </p:nvSpPr>
        <p:spPr>
          <a:xfrm>
            <a:off x="1722120" y="712788"/>
            <a:ext cx="8758238" cy="941387"/>
          </a:xfrm>
          <a:prstGeom prst="rect">
            <a:avLst/>
          </a:prstGeom>
        </p:spPr>
        <p:txBody>
          <a:bodyPr vert="horz" lIns="91440" tIns="45720" rIns="91440" bIns="45720" rtlCol="0" anchor="ctr">
            <a:normAutofit/>
          </a:bodyPr>
          <a:lstStyle>
            <a:lvl1pPr algn="l" defTabSz="914400" rtl="0" eaLnBrk="1" latinLnBrk="0" hangingPunct="1">
              <a:lnSpc>
                <a:spcPts val="4000"/>
              </a:lnSpc>
              <a:spcBef>
                <a:spcPct val="0"/>
              </a:spcBef>
              <a:buNone/>
              <a:defRPr sz="2800" kern="1200">
                <a:solidFill>
                  <a:schemeClr val="accent1"/>
                </a:solidFill>
                <a:latin typeface="+mj-lt"/>
                <a:ea typeface="+mj-ea"/>
                <a:cs typeface="+mj-cs"/>
              </a:defRPr>
            </a:lvl1pPr>
          </a:lstStyle>
          <a:p>
            <a:r>
              <a:rPr lang="en-US">
                <a:solidFill>
                  <a:srgbClr val="6FBE44"/>
                </a:solidFill>
                <a:latin typeface="Arial"/>
                <a:cs typeface="Arial"/>
              </a:rPr>
              <a:t>Making a Shopping List</a:t>
            </a:r>
            <a:endParaRPr lang="en-US"/>
          </a:p>
        </p:txBody>
      </p:sp>
    </p:spTree>
    <p:extLst>
      <p:ext uri="{BB962C8B-B14F-4D97-AF65-F5344CB8AC3E}">
        <p14:creationId xmlns:p14="http://schemas.microsoft.com/office/powerpoint/2010/main" val="385948333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solidFill>
                  <a:srgbClr val="6FBE44"/>
                </a:solidFill>
                <a:latin typeface="Arial"/>
                <a:cs typeface="Arial"/>
              </a:rPr>
              <a:t>Menu Planning Success</a:t>
            </a:r>
            <a:endParaRPr lang="en-US"/>
          </a:p>
        </p:txBody>
      </p:sp>
      <p:sp>
        <p:nvSpPr>
          <p:cNvPr id="3" name="Slide Number Placeholder 2"/>
          <p:cNvSpPr>
            <a:spLocks noGrp="1"/>
          </p:cNvSpPr>
          <p:nvPr>
            <p:ph type="sldNum" sz="quarter" idx="12"/>
          </p:nvPr>
        </p:nvSpPr>
        <p:spPr/>
        <p:txBody>
          <a:bodyPr/>
          <a:lstStyle/>
          <a:p>
            <a:fld id="{17DF4567-1C0D-564E-BA68-9AF622E7948C}" type="slidenum">
              <a:rPr lang="en-US" smtClean="0"/>
              <a:t>10</a:t>
            </a:fld>
            <a:endParaRPr lang="en-US"/>
          </a:p>
        </p:txBody>
      </p:sp>
      <p:sp>
        <p:nvSpPr>
          <p:cNvPr id="4" name="Text Placeholder 3"/>
          <p:cNvSpPr>
            <a:spLocks noGrp="1"/>
          </p:cNvSpPr>
          <p:nvPr>
            <p:ph type="body" sz="quarter" idx="13"/>
          </p:nvPr>
        </p:nvSpPr>
        <p:spPr>
          <a:xfrm>
            <a:off x="1600200" y="2009692"/>
            <a:ext cx="9906318" cy="5098498"/>
          </a:xfrm>
        </p:spPr>
        <p:txBody>
          <a:bodyPr vert="horz" lIns="91440" tIns="45720" rIns="91440" bIns="45720" rtlCol="0" anchor="t">
            <a:normAutofit/>
          </a:bodyPr>
          <a:lstStyle/>
          <a:p>
            <a:pPr marL="285750" indent="-285750">
              <a:buFont typeface="Wingdings,Sans-Serif" panose="05000000000000000000" pitchFamily="2" charset="2"/>
              <a:buChar char="§"/>
            </a:pPr>
            <a:r>
              <a:rPr lang="en-US" sz="1800">
                <a:latin typeface="Arial"/>
                <a:cs typeface="Arial"/>
              </a:rPr>
              <a:t>Use these tips:</a:t>
            </a:r>
            <a:endParaRPr lang="en-US" sz="1800">
              <a:ea typeface="+mn-lt"/>
              <a:cs typeface="+mn-lt"/>
            </a:endParaRPr>
          </a:p>
          <a:p>
            <a:pPr marL="742950" lvl="1" indent="-285750">
              <a:buFont typeface="Wingdings,Sans-Serif" panose="05000000000000000000" pitchFamily="2" charset="2"/>
              <a:buChar char="§"/>
            </a:pPr>
            <a:r>
              <a:rPr lang="en-US" sz="1800">
                <a:latin typeface="Arial"/>
                <a:cs typeface="Arial"/>
              </a:rPr>
              <a:t>Plan weekly menus to save time and money.</a:t>
            </a:r>
            <a:endParaRPr lang="en-US" sz="1800">
              <a:ea typeface="+mn-lt"/>
              <a:cs typeface="+mn-lt"/>
            </a:endParaRPr>
          </a:p>
          <a:p>
            <a:pPr marL="742950" lvl="1" indent="-285750">
              <a:buFont typeface="Wingdings,Sans-Serif" panose="05000000000000000000" pitchFamily="2" charset="2"/>
              <a:buChar char="§"/>
            </a:pPr>
            <a:r>
              <a:rPr lang="en-US" sz="1800">
                <a:latin typeface="Arial"/>
                <a:cs typeface="Arial"/>
              </a:rPr>
              <a:t>Choose recipes with similar ingredients.</a:t>
            </a:r>
            <a:endParaRPr lang="en-US" sz="1800">
              <a:ea typeface="+mn-lt"/>
              <a:cs typeface="+mn-lt"/>
            </a:endParaRPr>
          </a:p>
          <a:p>
            <a:pPr marL="742950" lvl="1" indent="-285750">
              <a:buFont typeface="Wingdings,Sans-Serif" panose="05000000000000000000" pitchFamily="2" charset="2"/>
              <a:buChar char="§"/>
            </a:pPr>
            <a:r>
              <a:rPr lang="en-US" sz="1800">
                <a:latin typeface="Arial"/>
                <a:cs typeface="Arial"/>
              </a:rPr>
              <a:t>Think about small changes you can make to recipes to use ingredients that are in season, on sale, or on hand. </a:t>
            </a:r>
            <a:endParaRPr lang="en-US" sz="1800">
              <a:ea typeface="+mn-lt"/>
              <a:cs typeface="+mn-lt"/>
            </a:endParaRPr>
          </a:p>
          <a:p>
            <a:pPr marL="742950" lvl="1" indent="-285750">
              <a:buFont typeface="Wingdings,Sans-Serif" panose="05000000000000000000" pitchFamily="2" charset="2"/>
              <a:buChar char="§"/>
            </a:pPr>
            <a:r>
              <a:rPr lang="en-US" sz="1800">
                <a:latin typeface="Arial"/>
                <a:cs typeface="Arial"/>
              </a:rPr>
              <a:t>When your menu is planned, make a shopping list of the foods you need to buy. </a:t>
            </a:r>
          </a:p>
          <a:p>
            <a:pPr marL="457200" lvl="1" indent="0">
              <a:buNone/>
            </a:pPr>
            <a:endParaRPr lang="en-US" sz="1800">
              <a:latin typeface="Arial"/>
              <a:cs typeface="Arial"/>
            </a:endParaRPr>
          </a:p>
          <a:p>
            <a:pPr marL="285750" indent="-285750">
              <a:buFont typeface="Wingdings,Sans-Serif" panose="05000000000000000000" pitchFamily="2" charset="2"/>
              <a:buChar char="§"/>
            </a:pPr>
            <a:r>
              <a:rPr lang="en-US" sz="1800">
                <a:latin typeface="Arial"/>
                <a:cs typeface="Arial"/>
              </a:rPr>
              <a:t>Plan Appealing Menus:</a:t>
            </a:r>
          </a:p>
          <a:p>
            <a:pPr marL="742950" lvl="1" indent="-285750">
              <a:buFont typeface="Wingdings,Sans-Serif" panose="05000000000000000000" pitchFamily="2" charset="2"/>
              <a:buChar char="§"/>
            </a:pPr>
            <a:r>
              <a:rPr lang="en-US" sz="1800">
                <a:latin typeface="Arial"/>
                <a:cs typeface="Arial"/>
              </a:rPr>
              <a:t>Include foods that vary in shapes and tastes.</a:t>
            </a:r>
          </a:p>
          <a:p>
            <a:pPr marL="742950" lvl="1" indent="-285750">
              <a:buFont typeface="Wingdings,Sans-Serif" panose="05000000000000000000" pitchFamily="2" charset="2"/>
              <a:buChar char="§"/>
            </a:pPr>
            <a:r>
              <a:rPr lang="en-US" sz="1800">
                <a:latin typeface="Arial"/>
                <a:cs typeface="Arial"/>
              </a:rPr>
              <a:t>Introduce new foods with familiar foods that the children already like.</a:t>
            </a:r>
          </a:p>
          <a:p>
            <a:pPr marL="742950" lvl="1" indent="-285750">
              <a:buFont typeface="Wingdings,Sans-Serif" panose="05000000000000000000" pitchFamily="2" charset="2"/>
              <a:buChar char="§"/>
            </a:pPr>
            <a:r>
              <a:rPr lang="en-US" sz="1800">
                <a:latin typeface="Arial"/>
                <a:cs typeface="Arial"/>
              </a:rPr>
              <a:t>Vary the foods you use and how they are prepared.</a:t>
            </a:r>
          </a:p>
          <a:p>
            <a:pPr marL="742950" lvl="1" indent="-285750">
              <a:buFont typeface="Wingdings,Sans-Serif" panose="05000000000000000000" pitchFamily="2" charset="2"/>
              <a:buChar char="§"/>
            </a:pPr>
            <a:r>
              <a:rPr lang="en-US" sz="1800">
                <a:latin typeface="Arial"/>
                <a:cs typeface="Arial"/>
              </a:rPr>
              <a:t>Choose fruits and vegetables of many different colors.</a:t>
            </a:r>
          </a:p>
        </p:txBody>
      </p:sp>
    </p:spTree>
    <p:extLst>
      <p:ext uri="{BB962C8B-B14F-4D97-AF65-F5344CB8AC3E}">
        <p14:creationId xmlns:p14="http://schemas.microsoft.com/office/powerpoint/2010/main" val="311825780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A screenshot of a newspaper&#10;&#10;Description generated with very high confidence">
            <a:extLst>
              <a:ext uri="{FF2B5EF4-FFF2-40B4-BE49-F238E27FC236}">
                <a16:creationId xmlns:a16="http://schemas.microsoft.com/office/drawing/2014/main" id="{2786F003-053C-48FF-B39D-AF8249B9097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337948" y="1062373"/>
            <a:ext cx="5335341" cy="4136309"/>
          </a:xfrm>
          <a:prstGeom prst="rect">
            <a:avLst/>
          </a:prstGeom>
        </p:spPr>
      </p:pic>
      <p:pic>
        <p:nvPicPr>
          <p:cNvPr id="6" name="Picture 6" descr="A picture containing bottle, table, food, paper&#10;&#10;Description generated with very high confidence">
            <a:extLst>
              <a:ext uri="{FF2B5EF4-FFF2-40B4-BE49-F238E27FC236}">
                <a16:creationId xmlns:a16="http://schemas.microsoft.com/office/drawing/2014/main" id="{A29C6F16-D33A-4E78-974F-41062AAE9F2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45688" y="1755301"/>
            <a:ext cx="5214380" cy="4247831"/>
          </a:xfrm>
          <a:prstGeom prst="rect">
            <a:avLst/>
          </a:prstGeom>
        </p:spPr>
      </p:pic>
    </p:spTree>
    <p:extLst>
      <p:ext uri="{BB962C8B-B14F-4D97-AF65-F5344CB8AC3E}">
        <p14:creationId xmlns:p14="http://schemas.microsoft.com/office/powerpoint/2010/main" val="213999846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5" descr="A screenshot of a cell phone&#10;&#10;Description generated with very high confidence">
            <a:extLst>
              <a:ext uri="{FF2B5EF4-FFF2-40B4-BE49-F238E27FC236}">
                <a16:creationId xmlns:a16="http://schemas.microsoft.com/office/drawing/2014/main" id="{F82982F6-99CB-431C-8BA9-DEE61F73A9E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558095" y="2121524"/>
            <a:ext cx="5089392" cy="4477877"/>
          </a:xfrm>
          <a:prstGeom prst="rect">
            <a:avLst/>
          </a:prstGeom>
        </p:spPr>
      </p:pic>
      <p:pic>
        <p:nvPicPr>
          <p:cNvPr id="4" name="Picture 3" descr="A screenshot of a cell phone&#10;&#10;Description generated with very high confidence">
            <a:extLst>
              <a:ext uri="{FF2B5EF4-FFF2-40B4-BE49-F238E27FC236}">
                <a16:creationId xmlns:a16="http://schemas.microsoft.com/office/drawing/2014/main" id="{578122ED-0E36-4C98-973E-BE638EA621E4}"/>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318"/>
          <a:stretch/>
        </p:blipFill>
        <p:spPr>
          <a:xfrm>
            <a:off x="5536433" y="294547"/>
            <a:ext cx="5092096" cy="1826629"/>
          </a:xfrm>
          <a:prstGeom prst="rect">
            <a:avLst/>
          </a:prstGeom>
        </p:spPr>
      </p:pic>
      <p:sp>
        <p:nvSpPr>
          <p:cNvPr id="2" name="Title 1">
            <a:extLst>
              <a:ext uri="{FF2B5EF4-FFF2-40B4-BE49-F238E27FC236}">
                <a16:creationId xmlns:a16="http://schemas.microsoft.com/office/drawing/2014/main" id="{55F0D414-0B59-490C-BB71-658052BE7E05}"/>
              </a:ext>
            </a:extLst>
          </p:cNvPr>
          <p:cNvSpPr>
            <a:spLocks noGrp="1"/>
          </p:cNvSpPr>
          <p:nvPr>
            <p:ph type="title"/>
          </p:nvPr>
        </p:nvSpPr>
        <p:spPr/>
        <p:txBody>
          <a:bodyPr/>
          <a:lstStyle/>
          <a:p>
            <a:r>
              <a:rPr lang="en-US">
                <a:solidFill>
                  <a:srgbClr val="6FBE44"/>
                </a:solidFill>
                <a:latin typeface="Arial"/>
                <a:cs typeface="Arial"/>
              </a:rPr>
              <a:t>Substitutions</a:t>
            </a:r>
            <a:endParaRPr lang="en-US">
              <a:solidFill>
                <a:srgbClr val="6FBE44"/>
              </a:solidFill>
              <a:latin typeface="Arial" panose="020B0604020202020204" pitchFamily="34" charset="0"/>
              <a:cs typeface="Arial" panose="020B0604020202020204" pitchFamily="34" charset="0"/>
            </a:endParaRPr>
          </a:p>
        </p:txBody>
      </p:sp>
      <p:sp>
        <p:nvSpPr>
          <p:cNvPr id="6" name="Text Placeholder 5">
            <a:extLst>
              <a:ext uri="{FF2B5EF4-FFF2-40B4-BE49-F238E27FC236}">
                <a16:creationId xmlns:a16="http://schemas.microsoft.com/office/drawing/2014/main" id="{B55F52B3-CA68-4F6E-BD4D-9031F14381FE}"/>
              </a:ext>
            </a:extLst>
          </p:cNvPr>
          <p:cNvSpPr>
            <a:spLocks noGrp="1"/>
          </p:cNvSpPr>
          <p:nvPr>
            <p:ph type="body" sz="quarter" idx="13"/>
          </p:nvPr>
        </p:nvSpPr>
        <p:spPr>
          <a:xfrm>
            <a:off x="1600200" y="2214563"/>
            <a:ext cx="2662238" cy="2971800"/>
          </a:xfrm>
        </p:spPr>
        <p:txBody>
          <a:bodyPr vert="horz" lIns="91440" tIns="45720" rIns="91440" bIns="45720" rtlCol="0" anchor="t">
            <a:normAutofit/>
          </a:bodyPr>
          <a:lstStyle/>
          <a:p>
            <a:pPr marL="0" indent="0">
              <a:buNone/>
            </a:pPr>
            <a:r>
              <a:rPr lang="en-US" sz="1800">
                <a:latin typeface="Arial" panose="020B0604020202020204" pitchFamily="34" charset="0"/>
                <a:cs typeface="Arial" panose="020B0604020202020204" pitchFamily="34" charset="0"/>
              </a:rPr>
              <a:t>Tempted to skip over a recipe because of one ingredient? Just use something else!</a:t>
            </a:r>
          </a:p>
        </p:txBody>
      </p:sp>
    </p:spTree>
    <p:extLst>
      <p:ext uri="{BB962C8B-B14F-4D97-AF65-F5344CB8AC3E}">
        <p14:creationId xmlns:p14="http://schemas.microsoft.com/office/powerpoint/2010/main" val="297538975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11" descr="A screenshot of a cell phone&#10;&#10;Description generated with very high confidence">
            <a:extLst>
              <a:ext uri="{FF2B5EF4-FFF2-40B4-BE49-F238E27FC236}">
                <a16:creationId xmlns:a16="http://schemas.microsoft.com/office/drawing/2014/main" id="{B5D33B08-4D09-400F-ABFC-EE0F38D8C9DD}"/>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b="-29033"/>
          <a:stretch/>
        </p:blipFill>
        <p:spPr>
          <a:xfrm>
            <a:off x="5249207" y="65333"/>
            <a:ext cx="5258509" cy="3128259"/>
          </a:xfrm>
          <a:prstGeom prst="rect">
            <a:avLst/>
          </a:prstGeom>
        </p:spPr>
      </p:pic>
      <p:pic>
        <p:nvPicPr>
          <p:cNvPr id="8" name="Picture 8" descr="A screenshot of a cell phone&#10;&#10;Description generated with very high confidence">
            <a:extLst>
              <a:ext uri="{FF2B5EF4-FFF2-40B4-BE49-F238E27FC236}">
                <a16:creationId xmlns:a16="http://schemas.microsoft.com/office/drawing/2014/main" id="{19C21536-9795-4E37-BC99-A8811BF426C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204633" y="2430524"/>
            <a:ext cx="5456719" cy="4137835"/>
          </a:xfrm>
          <a:prstGeom prst="rect">
            <a:avLst/>
          </a:prstGeom>
        </p:spPr>
      </p:pic>
      <p:sp>
        <p:nvSpPr>
          <p:cNvPr id="2" name="TextBox 1">
            <a:extLst>
              <a:ext uri="{FF2B5EF4-FFF2-40B4-BE49-F238E27FC236}">
                <a16:creationId xmlns:a16="http://schemas.microsoft.com/office/drawing/2014/main" id="{0BEF24FD-A7FB-4640-87F2-727A0204F335}"/>
              </a:ext>
            </a:extLst>
          </p:cNvPr>
          <p:cNvSpPr txBox="1"/>
          <p:nvPr/>
        </p:nvSpPr>
        <p:spPr>
          <a:xfrm>
            <a:off x="1534160" y="1178560"/>
            <a:ext cx="2973237" cy="954107"/>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a:solidFill>
                  <a:srgbClr val="6FBE44"/>
                </a:solidFill>
                <a:latin typeface="Arial"/>
                <a:ea typeface="+mj-ea"/>
                <a:cs typeface="Arial"/>
              </a:rPr>
              <a:t>Stretch Your Ingredients</a:t>
            </a:r>
            <a:endParaRPr lang="en-US" sz="2800">
              <a:solidFill>
                <a:srgbClr val="6FBE44"/>
              </a:solidFill>
              <a:latin typeface="Arial" panose="020B0604020202020204" pitchFamily="34" charset="0"/>
              <a:ea typeface="+mj-ea"/>
              <a:cs typeface="Arial" panose="020B0604020202020204" pitchFamily="34" charset="0"/>
            </a:endParaRPr>
          </a:p>
        </p:txBody>
      </p:sp>
      <p:sp>
        <p:nvSpPr>
          <p:cNvPr id="5" name="TextBox 4">
            <a:extLst>
              <a:ext uri="{FF2B5EF4-FFF2-40B4-BE49-F238E27FC236}">
                <a16:creationId xmlns:a16="http://schemas.microsoft.com/office/drawing/2014/main" id="{0313C7B9-B818-4D97-B54E-08EAABBD9918}"/>
              </a:ext>
            </a:extLst>
          </p:cNvPr>
          <p:cNvSpPr txBox="1"/>
          <p:nvPr/>
        </p:nvSpPr>
        <p:spPr>
          <a:xfrm>
            <a:off x="1447896" y="3293949"/>
            <a:ext cx="2743200" cy="120032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latin typeface="Arial" panose="020B0604020202020204" pitchFamily="34" charset="0"/>
                <a:cs typeface="Arial" panose="020B0604020202020204" pitchFamily="34" charset="0"/>
              </a:rPr>
              <a:t>Plan to use foods and ingredients in more than one meal to save money and avoid wasting food. </a:t>
            </a:r>
          </a:p>
        </p:txBody>
      </p:sp>
    </p:spTree>
    <p:extLst>
      <p:ext uri="{BB962C8B-B14F-4D97-AF65-F5344CB8AC3E}">
        <p14:creationId xmlns:p14="http://schemas.microsoft.com/office/powerpoint/2010/main" val="428293832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7294" y="288360"/>
            <a:ext cx="6088706" cy="461665"/>
          </a:xfrm>
          <a:prstGeom prst="rect">
            <a:avLst/>
          </a:prstGeom>
          <a:noFill/>
        </p:spPr>
        <p:txBody>
          <a:bodyPr wrap="square" rtlCol="0">
            <a:spAutoFit/>
          </a:bodyPr>
          <a:lstStyle/>
          <a:p>
            <a:r>
              <a:rPr lang="en-US" sz="2400" b="1" dirty="0">
                <a:solidFill>
                  <a:schemeClr val="accent6"/>
                </a:solidFill>
                <a:latin typeface="Arial" panose="020B0604020202020204" pitchFamily="34" charset="0"/>
                <a:cs typeface="Arial" panose="020B0604020202020204" pitchFamily="34" charset="0"/>
              </a:rPr>
              <a:t>TIP: Purchase fresh produce in season. </a:t>
            </a:r>
          </a:p>
        </p:txBody>
      </p:sp>
      <p:pic>
        <p:nvPicPr>
          <p:cNvPr id="2" name="Picture 1"/>
          <p:cNvPicPr>
            <a:picLocks noChangeAspect="1"/>
          </p:cNvPicPr>
          <p:nvPr/>
        </p:nvPicPr>
        <p:blipFill rotWithShape="1">
          <a:blip r:embed="rId3" cstate="print">
            <a:extLst>
              <a:ext uri="{28A0092B-C50C-407E-A947-70E740481C1C}">
                <a14:useLocalDpi xmlns:a14="http://schemas.microsoft.com/office/drawing/2010/main" val="0"/>
              </a:ext>
            </a:extLst>
          </a:blip>
          <a:srcRect b="4818"/>
          <a:stretch/>
        </p:blipFill>
        <p:spPr>
          <a:xfrm>
            <a:off x="881610" y="825634"/>
            <a:ext cx="4879553" cy="5513173"/>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64819" y="288360"/>
            <a:ext cx="4912886" cy="5385866"/>
          </a:xfrm>
          <a:prstGeom prst="rect">
            <a:avLst/>
          </a:prstGeom>
        </p:spPr>
      </p:pic>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976111" y="6014956"/>
            <a:ext cx="5338210" cy="509829"/>
          </a:xfrm>
          <a:prstGeom prst="rect">
            <a:avLst/>
          </a:prstGeom>
        </p:spPr>
      </p:pic>
    </p:spTree>
    <p:extLst>
      <p:ext uri="{BB962C8B-B14F-4D97-AF65-F5344CB8AC3E}">
        <p14:creationId xmlns:p14="http://schemas.microsoft.com/office/powerpoint/2010/main" val="328145273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8FC98A25-25BD-432A-BCF0-495BD1457F53}"/>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 t="-1" r="37199" b="-1009"/>
          <a:stretch/>
        </p:blipFill>
        <p:spPr>
          <a:xfrm>
            <a:off x="1569909" y="2516055"/>
            <a:ext cx="4015409" cy="2655099"/>
          </a:xfrm>
          <a:prstGeom prst="rect">
            <a:avLst/>
          </a:prstGeom>
        </p:spPr>
      </p:pic>
      <p:sp>
        <p:nvSpPr>
          <p:cNvPr id="2" name="TextBox 1">
            <a:extLst>
              <a:ext uri="{FF2B5EF4-FFF2-40B4-BE49-F238E27FC236}">
                <a16:creationId xmlns:a16="http://schemas.microsoft.com/office/drawing/2014/main" id="{4E79F599-B349-421E-A2B1-6803D0484B55}"/>
              </a:ext>
            </a:extLst>
          </p:cNvPr>
          <p:cNvSpPr txBox="1"/>
          <p:nvPr/>
        </p:nvSpPr>
        <p:spPr>
          <a:xfrm>
            <a:off x="6749144" y="1349828"/>
            <a:ext cx="5007428" cy="365228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spcAft>
                <a:spcPts val="800"/>
              </a:spcAft>
            </a:pPr>
            <a:r>
              <a:rPr lang="en-US" b="1">
                <a:latin typeface="Arial"/>
                <a:cs typeface="Arial"/>
              </a:rPr>
              <a:t>Quick steps to freeze fruits and vegetables</a:t>
            </a:r>
            <a:r>
              <a:rPr lang="en-US">
                <a:latin typeface="Arial"/>
                <a:cs typeface="Arial"/>
              </a:rPr>
              <a:t>: </a:t>
            </a:r>
          </a:p>
          <a:p>
            <a:pPr>
              <a:spcAft>
                <a:spcPts val="800"/>
              </a:spcAft>
            </a:pPr>
            <a:r>
              <a:rPr lang="en-US">
                <a:latin typeface="Arial"/>
                <a:cs typeface="Calibri"/>
              </a:rPr>
              <a:t>1. Rinse produce. Pat dry. </a:t>
            </a:r>
          </a:p>
          <a:p>
            <a:pPr>
              <a:spcAft>
                <a:spcPts val="800"/>
              </a:spcAft>
            </a:pPr>
            <a:r>
              <a:rPr lang="en-US">
                <a:latin typeface="Arial"/>
                <a:cs typeface="Calibri"/>
              </a:rPr>
              <a:t>2. Remove seeds and stem. Chop into small pieces (or keep whole if already small.)</a:t>
            </a:r>
          </a:p>
          <a:p>
            <a:pPr>
              <a:spcAft>
                <a:spcPts val="800"/>
              </a:spcAft>
            </a:pPr>
            <a:r>
              <a:rPr lang="en-US">
                <a:latin typeface="Arial"/>
                <a:cs typeface="Calibri"/>
              </a:rPr>
              <a:t>3. For vegetables, blanch (briefly cook in boiling water). Transfer to a bowl of ice water. Drain and pat dry. </a:t>
            </a:r>
          </a:p>
          <a:p>
            <a:pPr>
              <a:spcAft>
                <a:spcPts val="800"/>
              </a:spcAft>
            </a:pPr>
            <a:r>
              <a:rPr lang="en-US">
                <a:latin typeface="Arial"/>
                <a:cs typeface="Calibri"/>
              </a:rPr>
              <a:t>4. Place produce in a single layer on a baking sheet and freeze. </a:t>
            </a:r>
          </a:p>
          <a:p>
            <a:pPr>
              <a:spcAft>
                <a:spcPts val="800"/>
              </a:spcAft>
            </a:pPr>
            <a:r>
              <a:rPr lang="en-US">
                <a:latin typeface="Arial"/>
                <a:cs typeface="Calibri"/>
              </a:rPr>
              <a:t>5. Transfer frozen produce to a large freezer-safe bag or airtight container. </a:t>
            </a:r>
          </a:p>
        </p:txBody>
      </p:sp>
      <p:pic>
        <p:nvPicPr>
          <p:cNvPr id="3" name="Picture 7" descr="A close up of a sign&#10;&#10;Description generated with very high confidence">
            <a:extLst>
              <a:ext uri="{FF2B5EF4-FFF2-40B4-BE49-F238E27FC236}">
                <a16:creationId xmlns:a16="http://schemas.microsoft.com/office/drawing/2014/main" id="{22A6B3D9-C54E-4713-850F-32A93CF57B9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567543" y="737976"/>
            <a:ext cx="2743200" cy="1702676"/>
          </a:xfrm>
          <a:prstGeom prst="rect">
            <a:avLst/>
          </a:prstGeom>
        </p:spPr>
      </p:pic>
      <p:pic>
        <p:nvPicPr>
          <p:cNvPr id="8" name="Picture 8" descr="A screenshot of a cell phone&#10;&#10;Description generated with very high confidence">
            <a:extLst>
              <a:ext uri="{FF2B5EF4-FFF2-40B4-BE49-F238E27FC236}">
                <a16:creationId xmlns:a16="http://schemas.microsoft.com/office/drawing/2014/main" id="{88936A81-254E-404A-91F2-24CB609FE79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005263" y="4499203"/>
            <a:ext cx="2352675" cy="2105025"/>
          </a:xfrm>
          <a:prstGeom prst="rect">
            <a:avLst/>
          </a:prstGeom>
        </p:spPr>
      </p:pic>
    </p:spTree>
    <p:extLst>
      <p:ext uri="{BB962C8B-B14F-4D97-AF65-F5344CB8AC3E}">
        <p14:creationId xmlns:p14="http://schemas.microsoft.com/office/powerpoint/2010/main" val="69957925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38121" y="1996887"/>
            <a:ext cx="8757547" cy="3448051"/>
          </a:xfrm>
          <a:prstGeom prst="rect">
            <a:avLst/>
          </a:prstGeom>
        </p:spPr>
      </p:pic>
      <p:sp>
        <p:nvSpPr>
          <p:cNvPr id="3" name="Rectangle 2"/>
          <p:cNvSpPr/>
          <p:nvPr/>
        </p:nvSpPr>
        <p:spPr>
          <a:xfrm>
            <a:off x="666629" y="1535221"/>
            <a:ext cx="10900532" cy="523220"/>
          </a:xfrm>
          <a:prstGeom prst="rect">
            <a:avLst/>
          </a:prstGeom>
        </p:spPr>
        <p:txBody>
          <a:bodyPr wrap="square">
            <a:spAutoFit/>
          </a:bodyPr>
          <a:lstStyle/>
          <a:p>
            <a:pPr algn="ctr"/>
            <a:r>
              <a:rPr lang="en-US" sz="2800" b="1"/>
              <a:t>COMPARING UNIT PRICES—NO MATH!</a:t>
            </a:r>
          </a:p>
        </p:txBody>
      </p:sp>
    </p:spTree>
    <p:extLst>
      <p:ext uri="{BB962C8B-B14F-4D97-AF65-F5344CB8AC3E}">
        <p14:creationId xmlns:p14="http://schemas.microsoft.com/office/powerpoint/2010/main" val="40557880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754863" y="1105202"/>
            <a:ext cx="5358262" cy="523220"/>
          </a:xfrm>
          <a:prstGeom prst="rect">
            <a:avLst/>
          </a:prstGeom>
        </p:spPr>
        <p:txBody>
          <a:bodyPr wrap="none">
            <a:spAutoFit/>
          </a:bodyPr>
          <a:lstStyle/>
          <a:p>
            <a:r>
              <a:rPr lang="en-US" sz="2800" b="1"/>
              <a:t>COMPARING UNIT PRICES—MATH!</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44045" y="2338851"/>
            <a:ext cx="6107443" cy="204250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777906" y="1997073"/>
            <a:ext cx="3105150" cy="2847975"/>
          </a:xfrm>
          <a:prstGeom prst="rect">
            <a:avLst/>
          </a:prstGeom>
          <a:ln>
            <a:solidFill>
              <a:schemeClr val="accent6"/>
            </a:solidFill>
          </a:ln>
        </p:spPr>
      </p:pic>
    </p:spTree>
    <p:extLst>
      <p:ext uri="{BB962C8B-B14F-4D97-AF65-F5344CB8AC3E}">
        <p14:creationId xmlns:p14="http://schemas.microsoft.com/office/powerpoint/2010/main" val="189542612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9CACDD-2273-487F-BFE0-C91B87F6E165}"/>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6598" t="6302" r="13111" b="2539"/>
          <a:stretch/>
        </p:blipFill>
        <p:spPr>
          <a:xfrm>
            <a:off x="1503135" y="1255357"/>
            <a:ext cx="3251441" cy="5172751"/>
          </a:xfrm>
          <a:prstGeom prst="rect">
            <a:avLst/>
          </a:prstGeom>
        </p:spPr>
      </p:pic>
      <p:pic>
        <p:nvPicPr>
          <p:cNvPr id="4" name="Picture 3">
            <a:extLst>
              <a:ext uri="{FF2B5EF4-FFF2-40B4-BE49-F238E27FC236}">
                <a16:creationId xmlns:a16="http://schemas.microsoft.com/office/drawing/2014/main" id="{399DEB83-2BEE-4B72-975E-6A3ACBB0CA7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8090" t="6302" r="9157" b="2539"/>
          <a:stretch/>
        </p:blipFill>
        <p:spPr>
          <a:xfrm>
            <a:off x="5112155" y="1400905"/>
            <a:ext cx="3132685" cy="5078003"/>
          </a:xfrm>
          <a:prstGeom prst="rect">
            <a:avLst/>
          </a:prstGeom>
        </p:spPr>
      </p:pic>
      <p:pic>
        <p:nvPicPr>
          <p:cNvPr id="5" name="Picture 4">
            <a:extLst>
              <a:ext uri="{FF2B5EF4-FFF2-40B4-BE49-F238E27FC236}">
                <a16:creationId xmlns:a16="http://schemas.microsoft.com/office/drawing/2014/main" id="{D01D7AB5-02BF-4EAE-88E5-F8ED5788D7B0}"/>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1" t="9130" r="322"/>
          <a:stretch/>
        </p:blipFill>
        <p:spPr>
          <a:xfrm>
            <a:off x="8613484" y="1514021"/>
            <a:ext cx="3197205" cy="4964887"/>
          </a:xfrm>
          <a:prstGeom prst="rect">
            <a:avLst/>
          </a:prstGeom>
        </p:spPr>
      </p:pic>
      <p:sp>
        <p:nvSpPr>
          <p:cNvPr id="8" name="TextBox 7"/>
          <p:cNvSpPr txBox="1"/>
          <p:nvPr/>
        </p:nvSpPr>
        <p:spPr>
          <a:xfrm>
            <a:off x="1363022" y="783532"/>
            <a:ext cx="8201659" cy="523220"/>
          </a:xfrm>
          <a:prstGeom prst="rect">
            <a:avLst/>
          </a:prstGeom>
          <a:noFill/>
        </p:spPr>
        <p:txBody>
          <a:bodyPr wrap="square" rtlCol="0" anchor="t">
            <a:spAutoFit/>
          </a:bodyPr>
          <a:lstStyle/>
          <a:p>
            <a:r>
              <a:rPr lang="en-US" sz="2800">
                <a:solidFill>
                  <a:schemeClr val="accent6"/>
                </a:solidFill>
                <a:latin typeface="Arial"/>
                <a:cs typeface="Arial"/>
              </a:rPr>
              <a:t>Comparing Prices: Buying in whole and in bulk</a:t>
            </a:r>
            <a:endParaRPr lang="en-US" sz="2800">
              <a:solidFill>
                <a:schemeClr val="accent6"/>
              </a:solidFill>
              <a:latin typeface="Arial"/>
              <a:cs typeface="Calibri"/>
            </a:endParaRPr>
          </a:p>
        </p:txBody>
      </p:sp>
    </p:spTree>
    <p:extLst>
      <p:ext uri="{BB962C8B-B14F-4D97-AF65-F5344CB8AC3E}">
        <p14:creationId xmlns:p14="http://schemas.microsoft.com/office/powerpoint/2010/main" val="48438373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DD10E7-5F99-4970-9E94-BF517EAAD499}"/>
              </a:ext>
            </a:extLst>
          </p:cNvPr>
          <p:cNvSpPr>
            <a:spLocks noGrp="1"/>
          </p:cNvSpPr>
          <p:nvPr>
            <p:ph type="title"/>
          </p:nvPr>
        </p:nvSpPr>
        <p:spPr>
          <a:xfrm>
            <a:off x="1495553" y="856214"/>
            <a:ext cx="10537350" cy="800252"/>
          </a:xfrm>
        </p:spPr>
        <p:txBody>
          <a:bodyPr vert="horz" lIns="91440" tIns="45720" rIns="91440" bIns="45720" rtlCol="0" anchor="ctr">
            <a:normAutofit/>
          </a:bodyPr>
          <a:lstStyle/>
          <a:p>
            <a:pPr>
              <a:lnSpc>
                <a:spcPct val="90000"/>
              </a:lnSpc>
            </a:pPr>
            <a:r>
              <a:rPr lang="en-US">
                <a:solidFill>
                  <a:srgbClr val="6FBE44"/>
                </a:solidFill>
                <a:latin typeface="Arial"/>
                <a:cs typeface="Arial"/>
              </a:rPr>
              <a:t>Shopping Tips for Shopping Trips</a:t>
            </a:r>
            <a:endParaRPr lang="en-US">
              <a:solidFill>
                <a:srgbClr val="6FBE44"/>
              </a:solidFill>
              <a:latin typeface="Arial" panose="020B0604020202020204" pitchFamily="34" charset="0"/>
              <a:cs typeface="Arial" panose="020B0604020202020204" pitchFamily="34" charset="0"/>
            </a:endParaRPr>
          </a:p>
        </p:txBody>
      </p:sp>
      <p:pic>
        <p:nvPicPr>
          <p:cNvPr id="7" name="Picture 7" descr="A screenshot of text&#10;&#10;Description generated with very high confidence">
            <a:extLst>
              <a:ext uri="{FF2B5EF4-FFF2-40B4-BE49-F238E27FC236}">
                <a16:creationId xmlns:a16="http://schemas.microsoft.com/office/drawing/2014/main" id="{572E2C55-B06B-479C-B219-575A6B70933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95120" y="1872917"/>
            <a:ext cx="9845040" cy="4178966"/>
          </a:xfrm>
          <a:prstGeom prst="rect">
            <a:avLst/>
          </a:prstGeom>
        </p:spPr>
      </p:pic>
    </p:spTree>
    <p:extLst>
      <p:ext uri="{BB962C8B-B14F-4D97-AF65-F5344CB8AC3E}">
        <p14:creationId xmlns:p14="http://schemas.microsoft.com/office/powerpoint/2010/main" val="172641532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Small Group Discussion</a:t>
            </a:r>
          </a:p>
        </p:txBody>
      </p:sp>
      <p:sp>
        <p:nvSpPr>
          <p:cNvPr id="9" name="Text Placeholder 8"/>
          <p:cNvSpPr>
            <a:spLocks noGrp="1"/>
          </p:cNvSpPr>
          <p:nvPr>
            <p:ph type="body" sz="quarter" idx="13"/>
          </p:nvPr>
        </p:nvSpPr>
        <p:spPr>
          <a:xfrm>
            <a:off x="1298276" y="1857374"/>
            <a:ext cx="6587763" cy="4352926"/>
          </a:xfrm>
        </p:spPr>
        <p:txBody>
          <a:bodyPr vert="horz" lIns="91440" tIns="45720" rIns="91440" bIns="45720" rtlCol="0" anchor="t">
            <a:normAutofit/>
          </a:bodyPr>
          <a:lstStyle/>
          <a:p>
            <a:pPr marL="0" indent="0">
              <a:buNone/>
            </a:pPr>
            <a:r>
              <a:rPr lang="en-US" sz="1800">
                <a:latin typeface="Arial"/>
                <a:cs typeface="Arial"/>
              </a:rPr>
              <a:t>What is one food budgeting or planning idea that will be applicable to your role as a child care provider? At home?</a:t>
            </a:r>
          </a:p>
          <a:p>
            <a:pPr marL="0" indent="0">
              <a:buNone/>
            </a:pPr>
            <a:endParaRPr lang="en-US" b="1">
              <a:latin typeface="Arial" panose="020B0604020202020204" pitchFamily="34" charset="0"/>
              <a:cs typeface="Arial" panose="020B0604020202020204" pitchFamily="34" charset="0"/>
            </a:endParaRPr>
          </a:p>
          <a:p>
            <a:pPr marL="0" indent="0">
              <a:buNone/>
            </a:pPr>
            <a:r>
              <a:rPr lang="en-US" sz="1800" b="1">
                <a:latin typeface="Arial"/>
                <a:cs typeface="Arial"/>
              </a:rPr>
              <a:t>Break out rooms:</a:t>
            </a:r>
          </a:p>
          <a:p>
            <a:pPr marL="0" indent="0">
              <a:buNone/>
            </a:pPr>
            <a:r>
              <a:rPr lang="en-US" sz="1800">
                <a:latin typeface="Arial"/>
                <a:cs typeface="Arial"/>
              </a:rPr>
              <a:t>We will take 5 to 7 minutes discussing and sharing ideas in your groups. Please nominate one person to share back with the group when we return. </a:t>
            </a:r>
            <a:endParaRPr lang="en-US" sz="1800">
              <a:latin typeface="Arial" panose="020B0604020202020204" pitchFamily="34" charset="0"/>
              <a:cs typeface="Arial" panose="020B0604020202020204" pitchFamily="34" charset="0"/>
            </a:endParaRPr>
          </a:p>
          <a:p>
            <a:pPr marL="0" indent="0">
              <a:buNone/>
            </a:pPr>
            <a:endParaRPr lang="en-US">
              <a:latin typeface="Arial" panose="020B0604020202020204" pitchFamily="34" charset="0"/>
              <a:cs typeface="Arial" panose="020B0604020202020204" pitchFamily="34" charset="0"/>
            </a:endParaRPr>
          </a:p>
        </p:txBody>
      </p:sp>
      <p:pic>
        <p:nvPicPr>
          <p:cNvPr id="1026" name="Picture 2" descr="A plate with two crispy corn tortilla shell tacos with turkey, lettuce, grated vegetables and tomato., "/>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900416" y="2086421"/>
            <a:ext cx="3951696" cy="26318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0715896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b="0">
                <a:solidFill>
                  <a:srgbClr val="6FBE44"/>
                </a:solidFill>
                <a:latin typeface="Arial" panose="020B0604020202020204" pitchFamily="34" charset="0"/>
                <a:cs typeface="Arial" panose="020B0604020202020204" pitchFamily="34" charset="0"/>
              </a:rPr>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21</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173171355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22</a:t>
            </a:fld>
            <a:endParaRPr lang="en-US"/>
          </a:p>
        </p:txBody>
      </p:sp>
      <p:sp>
        <p:nvSpPr>
          <p:cNvPr id="4" name="Text Placeholder 3"/>
          <p:cNvSpPr>
            <a:spLocks noGrp="1"/>
          </p:cNvSpPr>
          <p:nvPr>
            <p:ph type="body" sz="quarter" idx="13"/>
          </p:nvPr>
        </p:nvSpPr>
        <p:spPr>
          <a:xfrm>
            <a:off x="1416756" y="865976"/>
            <a:ext cx="7685680" cy="5562163"/>
          </a:xfrm>
        </p:spPr>
        <p:txBody>
          <a:bodyPr vert="horz" lIns="91440" tIns="45720" rIns="91440" bIns="45720" rtlCol="0" anchor="t">
            <a:normAutofit/>
          </a:bodyPr>
          <a:lstStyle/>
          <a:p>
            <a:pPr marL="0" indent="0">
              <a:buNone/>
            </a:pPr>
            <a:r>
              <a:rPr lang="en-US" sz="2400" dirty="0">
                <a:solidFill>
                  <a:schemeClr val="accent6"/>
                </a:solidFill>
                <a:latin typeface="Arial"/>
                <a:cs typeface="Arial"/>
              </a:rPr>
              <a:t>Food Related Activities for the classroom (or at home!)</a:t>
            </a:r>
          </a:p>
          <a:p>
            <a:pPr marL="342900" indent="-342900">
              <a:buChar char="•"/>
            </a:pPr>
            <a:r>
              <a:rPr lang="en-US" sz="2000" dirty="0" err="1">
                <a:latin typeface="Arial"/>
                <a:cs typeface="Arial"/>
              </a:rPr>
              <a:t>MyPlate</a:t>
            </a:r>
            <a:r>
              <a:rPr lang="en-US" sz="2000" dirty="0">
                <a:latin typeface="Arial"/>
                <a:cs typeface="Arial"/>
              </a:rPr>
              <a:t> for Preschoolers - choosemyplate.gov</a:t>
            </a:r>
            <a:endParaRPr lang="en-US" sz="2000" dirty="0"/>
          </a:p>
          <a:p>
            <a:pPr marL="342900" indent="-342900">
              <a:buChar char="•"/>
            </a:pPr>
            <a:r>
              <a:rPr lang="en-US" sz="2000" dirty="0">
                <a:latin typeface="Arial"/>
                <a:cs typeface="Arial"/>
              </a:rPr>
              <a:t>Nibbles for Health Newsletter - fns.usda.gov/</a:t>
            </a:r>
            <a:r>
              <a:rPr lang="en-US" sz="2000" dirty="0" err="1">
                <a:latin typeface="Arial"/>
                <a:cs typeface="Arial"/>
              </a:rPr>
              <a:t>tn</a:t>
            </a:r>
            <a:r>
              <a:rPr lang="en-US" sz="2000" dirty="0">
                <a:latin typeface="Arial"/>
                <a:cs typeface="Arial"/>
              </a:rPr>
              <a:t>/nibbles</a:t>
            </a:r>
            <a:endParaRPr lang="en-US" sz="2000" dirty="0"/>
          </a:p>
          <a:p>
            <a:pPr marL="342900" indent="-342900">
              <a:buChar char="•"/>
            </a:pPr>
            <a:r>
              <a:rPr lang="en-US" sz="2000" dirty="0">
                <a:latin typeface="Arial"/>
                <a:cs typeface="Arial"/>
              </a:rPr>
              <a:t>Exploring Foods Together Toolkit – </a:t>
            </a:r>
            <a:r>
              <a:rPr lang="en-US" sz="2000" dirty="0" smtClean="0">
                <a:latin typeface="Arial"/>
                <a:cs typeface="Arial"/>
              </a:rPr>
              <a:t>cookingmatters.org</a:t>
            </a:r>
            <a:endParaRPr lang="en-US" sz="2000" dirty="0">
              <a:solidFill>
                <a:schemeClr val="accent6"/>
              </a:solidFill>
              <a:latin typeface="Arial"/>
              <a:cs typeface="Arial"/>
            </a:endParaRPr>
          </a:p>
          <a:p>
            <a:pPr marL="0" indent="0">
              <a:buNone/>
            </a:pPr>
            <a:endParaRPr lang="en-US" sz="2400" dirty="0" smtClean="0">
              <a:solidFill>
                <a:schemeClr val="accent6"/>
              </a:solidFill>
              <a:latin typeface="Arial"/>
              <a:cs typeface="Arial"/>
            </a:endParaRPr>
          </a:p>
          <a:p>
            <a:pPr marL="0" indent="0">
              <a:buNone/>
            </a:pPr>
            <a:r>
              <a:rPr lang="en-US" sz="2400" dirty="0" smtClean="0">
                <a:solidFill>
                  <a:schemeClr val="accent6"/>
                </a:solidFill>
                <a:latin typeface="Arial"/>
                <a:cs typeface="Arial"/>
              </a:rPr>
              <a:t>COVID-19 </a:t>
            </a:r>
            <a:r>
              <a:rPr lang="en-US" sz="2400" dirty="0">
                <a:solidFill>
                  <a:schemeClr val="accent6"/>
                </a:solidFill>
                <a:latin typeface="Arial"/>
                <a:cs typeface="Arial"/>
              </a:rPr>
              <a:t>Related Resources:</a:t>
            </a:r>
            <a:endParaRPr lang="en-US" sz="2000" dirty="0">
              <a:solidFill>
                <a:schemeClr val="accent6"/>
              </a:solidFill>
            </a:endParaRPr>
          </a:p>
          <a:p>
            <a:pPr marL="285750" indent="-285750">
              <a:buChar char="•"/>
            </a:pPr>
            <a:r>
              <a:rPr lang="en-US" sz="2000" dirty="0">
                <a:latin typeface="Arial"/>
                <a:cs typeface="Arial"/>
              </a:rPr>
              <a:t>Cooking Matters Stretching Food Resources : COVID19 -</a:t>
            </a:r>
            <a:r>
              <a:rPr lang="en-US" sz="2000" dirty="0">
                <a:latin typeface="Arial"/>
                <a:cs typeface="Arial"/>
                <a:hlinkClick r:id="rId3"/>
              </a:rPr>
              <a:t>https://</a:t>
            </a:r>
            <a:r>
              <a:rPr lang="en-US" sz="2000" dirty="0" smtClean="0">
                <a:latin typeface="Arial"/>
                <a:cs typeface="Arial"/>
                <a:hlinkClick r:id="rId3"/>
              </a:rPr>
              <a:t>co.cookingmatters.org/stretching-food-resources-covid19</a:t>
            </a:r>
            <a:endParaRPr lang="en-US" b="1" dirty="0"/>
          </a:p>
          <a:p>
            <a:pPr marL="285750" indent="-285750">
              <a:buFont typeface="Wingdings" panose="05000000000000000000" pitchFamily="2" charset="2"/>
              <a:buChar char="§"/>
            </a:pPr>
            <a:endParaRPr lang="en-US" dirty="0"/>
          </a:p>
        </p:txBody>
      </p:sp>
      <p:pic>
        <p:nvPicPr>
          <p:cNvPr id="8" name="Picture 7"/>
          <p:cNvPicPr>
            <a:picLocks noChangeAspect="1"/>
          </p:cNvPicPr>
          <p:nvPr/>
        </p:nvPicPr>
        <p:blipFill rotWithShape="1">
          <a:blip r:embed="rId4" cstate="hqprint">
            <a:extLst>
              <a:ext uri="{28A0092B-C50C-407E-A947-70E740481C1C}">
                <a14:useLocalDpi xmlns:a14="http://schemas.microsoft.com/office/drawing/2010/main" val="0"/>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275057584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1057275"/>
            <a:ext cx="6688394" cy="941387"/>
          </a:xfrm>
        </p:spPr>
        <p:txBody>
          <a:bodyPr/>
          <a:lstStyle/>
          <a:p>
            <a:r>
              <a:rPr lang="en-US" b="0">
                <a:solidFill>
                  <a:srgbClr val="6FBE44"/>
                </a:solidFill>
                <a:latin typeface="Arial" panose="020B0604020202020204" pitchFamily="34" charset="0"/>
                <a:cs typeface="Arial" panose="020B0604020202020204" pitchFamily="34" charset="0"/>
              </a:rPr>
              <a:t>SURVEY</a:t>
            </a:r>
          </a:p>
        </p:txBody>
      </p:sp>
      <p:sp>
        <p:nvSpPr>
          <p:cNvPr id="5" name="Text Placeholder 4"/>
          <p:cNvSpPr>
            <a:spLocks noGrp="1"/>
          </p:cNvSpPr>
          <p:nvPr>
            <p:ph type="body" sz="quarter" idx="13"/>
          </p:nvPr>
        </p:nvSpPr>
        <p:spPr>
          <a:xfrm>
            <a:off x="1409700" y="1998662"/>
            <a:ext cx="6878894" cy="4071937"/>
          </a:xfrm>
        </p:spPr>
        <p:txBody>
          <a:bodyPr vert="horz" lIns="91440" tIns="45720" rIns="91440" bIns="45720" rtlCol="0" anchor="t">
            <a:normAutofit/>
          </a:bodyPr>
          <a:lstStyle/>
          <a:p>
            <a:pPr marL="0" indent="0">
              <a:buNone/>
            </a:pPr>
            <a:r>
              <a:rPr lang="en-US" sz="1800" dirty="0">
                <a:latin typeface="Arial"/>
                <a:cs typeface="Arial"/>
              </a:rPr>
              <a:t>This survey was intended for SNAP-eligible participants enrolled in Cooking Matters courses, but is now being used for online trainings for child care providers. </a:t>
            </a:r>
          </a:p>
          <a:p>
            <a:pPr marL="0" indent="0">
              <a:buNone/>
            </a:pPr>
            <a:endParaRPr lang="en-US" sz="1800" dirty="0">
              <a:latin typeface="Arial"/>
              <a:cs typeface="Arial"/>
            </a:endParaRPr>
          </a:p>
          <a:p>
            <a:pPr marL="0" indent="0">
              <a:buNone/>
            </a:pPr>
            <a:r>
              <a:rPr lang="en-US" sz="1800" b="1" dirty="0">
                <a:latin typeface="Arial"/>
                <a:cs typeface="Arial"/>
              </a:rPr>
              <a:t>Please answer the questions through the lens of a child care provider. </a:t>
            </a:r>
          </a:p>
          <a:p>
            <a:pPr marL="0" indent="0">
              <a:buNone/>
            </a:pPr>
            <a:endParaRPr lang="en-US" sz="1800" b="1" dirty="0">
              <a:latin typeface="Arial"/>
              <a:cs typeface="Arial"/>
            </a:endParaRPr>
          </a:p>
          <a:p>
            <a:pPr marL="0" indent="0">
              <a:buNone/>
            </a:pPr>
            <a:r>
              <a:rPr lang="en-US" sz="1800" b="1" dirty="0">
                <a:latin typeface="Arial"/>
                <a:cs typeface="Arial"/>
              </a:rPr>
              <a:t>Program Code</a:t>
            </a:r>
            <a:r>
              <a:rPr lang="en-US" sz="1800" b="1" dirty="0" smtClean="0">
                <a:latin typeface="Arial"/>
                <a:cs typeface="Arial"/>
              </a:rPr>
              <a:t>: E######</a:t>
            </a:r>
            <a:r>
              <a:rPr lang="en-US" sz="1800" dirty="0">
                <a:latin typeface="Arial"/>
              </a:rPr>
              <a:t/>
            </a:r>
            <a:br>
              <a:rPr lang="en-US" sz="1800" dirty="0">
                <a:latin typeface="Arial"/>
              </a:rPr>
            </a:br>
            <a:r>
              <a:rPr lang="en-US" sz="1800" dirty="0">
                <a:latin typeface="Arial"/>
                <a:cs typeface="Arial"/>
              </a:rPr>
              <a:t>Letter “E” followed by </a:t>
            </a:r>
            <a:r>
              <a:rPr lang="en-US" sz="1800" dirty="0" smtClean="0">
                <a:latin typeface="Arial"/>
                <a:cs typeface="Arial"/>
              </a:rPr>
              <a:t>six numbers</a:t>
            </a:r>
            <a:endParaRPr lang="en-US" sz="2000" dirty="0">
              <a:latin typeface="Arial"/>
              <a:cs typeface="Arial"/>
            </a:endParaRPr>
          </a:p>
        </p:txBody>
      </p:sp>
      <p:sp>
        <p:nvSpPr>
          <p:cNvPr id="2" name="Text Placeholder 1"/>
          <p:cNvSpPr>
            <a:spLocks noGrp="1"/>
          </p:cNvSpPr>
          <p:nvPr>
            <p:ph type="body" sz="quarter" idx="4294967295"/>
          </p:nvPr>
        </p:nvSpPr>
        <p:spPr>
          <a:xfrm>
            <a:off x="8767260" y="3344239"/>
            <a:ext cx="3189214" cy="2726360"/>
          </a:xfrm>
        </p:spPr>
        <p:txBody>
          <a:bodyPr vert="horz" lIns="91440" tIns="45720" rIns="91440" bIns="45720" rtlCol="0" anchor="t">
            <a:noAutofit/>
          </a:bodyPr>
          <a:lstStyle/>
          <a:p>
            <a:pPr marL="0" indent="0">
              <a:lnSpc>
                <a:spcPct val="100000"/>
              </a:lnSpc>
              <a:spcAft>
                <a:spcPts val="0"/>
              </a:spcAft>
              <a:buNone/>
            </a:pPr>
            <a:endParaRPr lang="en-US" sz="1600" dirty="0">
              <a:solidFill>
                <a:schemeClr val="bg1"/>
              </a:solidFill>
              <a:cs typeface="Calibri" panose="020F0502020204030204"/>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17720250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hqprint">
            <a:extLst>
              <a:ext uri="{28A0092B-C50C-407E-A947-70E740481C1C}">
                <a14:useLocalDpi xmlns:a14="http://schemas.microsoft.com/office/drawing/2010/main" val="0"/>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dirty="0">
                <a:latin typeface="Arial"/>
                <a:cs typeface="Arial"/>
              </a:rPr>
              <a:t>Cooking Matters </a:t>
            </a:r>
            <a:r>
              <a:rPr lang="en-US" sz="2000" dirty="0" smtClean="0">
                <a:latin typeface="Arial"/>
                <a:cs typeface="Arial"/>
              </a:rPr>
              <a:t>Maine </a:t>
            </a:r>
            <a:r>
              <a:rPr lang="en-US" sz="2000" dirty="0">
                <a:latin typeface="Arial"/>
                <a:cs typeface="Arial"/>
              </a:rPr>
              <a:t>is generously supported by:</a:t>
            </a:r>
          </a:p>
        </p:txBody>
      </p:sp>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729532" y="4515191"/>
            <a:ext cx="2649683" cy="1585582"/>
          </a:xfrm>
          <a:prstGeom prst="rect">
            <a:avLst/>
          </a:prstGeom>
        </p:spPr>
      </p:pic>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799622" y="4515191"/>
            <a:ext cx="2415020" cy="1546509"/>
          </a:xfrm>
          <a:prstGeom prst="rect">
            <a:avLst/>
          </a:prstGeom>
        </p:spPr>
      </p:pic>
    </p:spTree>
    <p:extLst>
      <p:ext uri="{BB962C8B-B14F-4D97-AF65-F5344CB8AC3E}">
        <p14:creationId xmlns:p14="http://schemas.microsoft.com/office/powerpoint/2010/main" val="201865275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2295</Words>
  <Application>Microsoft Office PowerPoint</Application>
  <PresentationFormat>Widescreen</PresentationFormat>
  <Paragraphs>210</Paragraphs>
  <Slides>24</Slides>
  <Notes>24</Notes>
  <HiddenSlides>0</HiddenSlides>
  <MMClips>2</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24</vt:i4>
      </vt:variant>
    </vt:vector>
  </HeadingPairs>
  <TitlesOfParts>
    <vt:vector size="30" baseType="lpstr">
      <vt:lpstr>Arial</vt:lpstr>
      <vt:lpstr>Calibri</vt:lpstr>
      <vt:lpstr>Calibri Light</vt:lpstr>
      <vt:lpstr>Wingdings</vt:lpstr>
      <vt:lpstr>Wingdings,Sans-Serif</vt:lpstr>
      <vt:lpstr>Office Theme</vt:lpstr>
      <vt:lpstr>PowerPoint Presentation</vt:lpstr>
      <vt:lpstr>Welcome!</vt:lpstr>
      <vt:lpstr>Objectives</vt:lpstr>
      <vt:lpstr>PowerPoint Presentation</vt:lpstr>
      <vt:lpstr>PowerPoint Presentation</vt:lpstr>
      <vt:lpstr>Budget and Menu Management </vt:lpstr>
      <vt:lpstr>PowerPoint Presentation</vt:lpstr>
      <vt:lpstr>Menu Planning Basics</vt:lpstr>
      <vt:lpstr>PowerPoint Presentation</vt:lpstr>
      <vt:lpstr>Menu Planning Success</vt:lpstr>
      <vt:lpstr>PowerPoint Presentation</vt:lpstr>
      <vt:lpstr>Substitutions</vt:lpstr>
      <vt:lpstr>PowerPoint Presentation</vt:lpstr>
      <vt:lpstr>PowerPoint Presentation</vt:lpstr>
      <vt:lpstr>PowerPoint Presentation</vt:lpstr>
      <vt:lpstr>PowerPoint Presentation</vt:lpstr>
      <vt:lpstr>PowerPoint Presentation</vt:lpstr>
      <vt:lpstr>PowerPoint Presentation</vt:lpstr>
      <vt:lpstr>Shopping Tips for Shopping Trips</vt:lpstr>
      <vt:lpstr>Small Group Discussion</vt:lpstr>
      <vt:lpstr>Questions?</vt:lpstr>
      <vt:lpstr>PowerPoint Presentation</vt:lpstr>
      <vt:lpstr>SURVEY</vt:lpstr>
      <vt:lpstr>PowerPoint Presentation</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2</cp:revision>
  <dcterms:created xsi:type="dcterms:W3CDTF">2021-06-28T15:39:07Z</dcterms:created>
  <dcterms:modified xsi:type="dcterms:W3CDTF">2021-06-28T16:07:29Z</dcterms:modified>
</cp:coreProperties>
</file>