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0"/>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 id="284"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AA7B7E3-15E6-4455-96AF-552183DFBC25}"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38E44B3-DFCB-4614-A79F-C379113424F3}" type="slidenum">
              <a:rPr lang="en-US" smtClean="0"/>
              <a:t>‹#›</a:t>
            </a:fld>
            <a:endParaRPr lang="en-US"/>
          </a:p>
        </p:txBody>
      </p:sp>
    </p:spTree>
    <p:extLst>
      <p:ext uri="{BB962C8B-B14F-4D97-AF65-F5344CB8AC3E}">
        <p14:creationId xmlns:p14="http://schemas.microsoft.com/office/powerpoint/2010/main" val="10439394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147215831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dirty="0"/>
              <a:t>Introduction (5 minutes):</a:t>
            </a:r>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a:t>
            </a:r>
            <a:r>
              <a:rPr lang="en-US" b="1"/>
              <a:t> </a:t>
            </a:r>
            <a:r>
              <a:rPr lang="en-US"/>
              <a:t>Explain that this lesson will h</a:t>
            </a:r>
            <a:r>
              <a:rPr lang="en-US" dirty="0"/>
              <a:t>elp caregivers maximize household food resources, store or preserve their fresh foods safely, and avoid numerous grocery store trips during this health crisis.</a:t>
            </a:r>
            <a:endParaRPr lang="en-US" b="0" i="0" kern="1200" dirty="0">
              <a:effectLst/>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dirty="0">
              <a:solidFill>
                <a:schemeClr val="tx1"/>
              </a:solidFill>
              <a:effectLst/>
              <a:latin typeface="+mn-lt"/>
              <a:cs typeface="Calibri"/>
            </a:endParaRPr>
          </a:p>
          <a:p>
            <a:pPr rtl="0" fontAlgn="base"/>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endParaRPr lang="en-US"/>
          </a:p>
        </p:txBody>
      </p:sp>
      <p:sp>
        <p:nvSpPr>
          <p:cNvPr id="4" name="Slide Number Placeholder 3"/>
          <p:cNvSpPr>
            <a:spLocks noGrp="1"/>
          </p:cNvSpPr>
          <p:nvPr>
            <p:ph type="sldNum" sz="quarter" idx="5"/>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147263906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0" i="0" u="none" strike="noStrike" kern="1200">
                <a:solidFill>
                  <a:schemeClr val="tx1"/>
                </a:solidFill>
                <a:effectLst/>
                <a:latin typeface="+mn-lt"/>
                <a:ea typeface="+mn-ea"/>
                <a:cs typeface="+mn-cs"/>
              </a:rPr>
              <a:t>Welcome and introduce yourself and the course</a:t>
            </a:r>
            <a:r>
              <a:rPr lang="en-US" sz="1200" b="0" i="0" kern="1200">
                <a:solidFill>
                  <a:schemeClr val="tx1"/>
                </a:solidFill>
                <a:effectLst/>
                <a:latin typeface="+mn-lt"/>
                <a:ea typeface="+mn-ea"/>
                <a:cs typeface="+mn-cs"/>
              </a:rPr>
              <a:t>​</a:t>
            </a: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Today is all about maximizing the food that is available to us and making our kitchens as safe as they can be. Most of us want to save money and may feel guilty when we waste food, especially during this time of public health crisis. Some of us may be unfamiliar with cooking from scratch and are now having to do so.</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fontAlgn="base"/>
            <a:r>
              <a:rPr lang="en-US" sz="1200" b="0" i="0" u="none" strike="noStrike" kern="1200">
                <a:solidFill>
                  <a:schemeClr val="tx1"/>
                </a:solidFill>
                <a:effectLst/>
                <a:latin typeface="+mn-lt"/>
                <a:ea typeface="+mn-ea"/>
                <a:cs typeface="+mn-cs"/>
              </a:rPr>
              <a:t>This is a dialogue and you should feel welcome to participate and ask questions at any time</a:t>
            </a:r>
            <a:r>
              <a:rPr lang="en-US"/>
              <a:t>!</a:t>
            </a:r>
            <a:endParaRPr lang="en-US" sz="1200" b="0" i="0" kern="1200">
              <a:solidFill>
                <a:schemeClr val="tx1"/>
              </a:solidFill>
              <a:effectLst/>
              <a:latin typeface="+mn-lt"/>
              <a:cs typeface="Calibri"/>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123900964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Write down responses on paper or a shared screen </a:t>
            </a:r>
          </a:p>
        </p:txBody>
      </p:sp>
      <p:sp>
        <p:nvSpPr>
          <p:cNvPr id="4" name="Slide Number Placeholder 3"/>
          <p:cNvSpPr>
            <a:spLocks noGrp="1"/>
          </p:cNvSpPr>
          <p:nvPr>
            <p:ph type="sldNum" sz="quarter" idx="10"/>
          </p:nvPr>
        </p:nvSpPr>
        <p:spPr/>
        <p:txBody>
          <a:bodyPr/>
          <a:lstStyle/>
          <a:p>
            <a:fld id="{4C6709D6-93C5-D64F-9800-896F699C4456}" type="slidenum">
              <a:rPr lang="en-US" smtClean="0"/>
              <a:t>5</a:t>
            </a:fld>
            <a:endParaRPr lang="en-US"/>
          </a:p>
        </p:txBody>
      </p:sp>
    </p:spTree>
    <p:extLst>
      <p:ext uri="{BB962C8B-B14F-4D97-AF65-F5344CB8AC3E}">
        <p14:creationId xmlns:p14="http://schemas.microsoft.com/office/powerpoint/2010/main" val="212018927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340304027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Write the caregivers’ answers down on paper or a shared screen. Place an estimated cost next to the foods on the list. Have them help you tally up the cost of wasting or missing out on 3-4 of these foods over the course of one month.</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Point out that the most expensive food is the food we waste. The dollar amount can really add up, as we’ve seen in this activity. Have caregivers share tips and ideas with one another for using up some of the foods on the list.  </a:t>
            </a:r>
          </a:p>
          <a:p>
            <a:pPr lvl="0"/>
            <a:r>
              <a:rPr lang="en-US" sz="1200" kern="1200" dirty="0">
                <a:solidFill>
                  <a:schemeClr val="tx1"/>
                </a:solidFill>
                <a:effectLst/>
                <a:latin typeface="+mn-lt"/>
                <a:ea typeface="+mn-ea"/>
                <a:cs typeface="+mn-cs"/>
              </a:rPr>
              <a:t>If necessary, prompt participants with recipe suggestions for cross-utilizing ingredients in snacks, meals, and desserts.</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409681941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As you review the recipes together, encourage caregivers to think of recipes as a flexible guide, rather than set in stone. This can help them to use up less familiar or desirable ingredients!</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106396429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Point out that sometimes we waste food because we cannot use it all in the timeframe needed to avoid spoilage.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Highlight smart use of the freezer as an important way to reduce food waste, particularly for quick-to-go-bad foods like breads, herbs, and some produce. Talk about what foods you can freeze and how to safely freeze and defrost different kinds of foods. Refer to the following handouts: Chill Out, Storing Fresh Fruits and Vegetables, and Freezing Fruits and Veggies.</a:t>
            </a:r>
            <a:endParaRPr lang="en-US" sz="16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endParaRPr lang="en-US" sz="1600" kern="1200" dirty="0">
              <a:solidFill>
                <a:schemeClr val="tx1"/>
              </a:solidFill>
              <a:effectLst/>
              <a:latin typeface="+mn-lt"/>
              <a:ea typeface="+mn-ea"/>
              <a:cs typeface="+mn-cs"/>
            </a:endParaRPr>
          </a:p>
          <a:p>
            <a:pPr lvl="2"/>
            <a:r>
              <a:rPr lang="en-US" sz="1200" kern="1200" dirty="0">
                <a:solidFill>
                  <a:schemeClr val="tx1"/>
                </a:solidFill>
                <a:effectLst/>
                <a:latin typeface="+mn-lt"/>
                <a:ea typeface="+mn-ea"/>
                <a:cs typeface="+mn-cs"/>
              </a:rPr>
              <a:t>Point out that making a large batch and freezing part of the meal after preparing it can make for ready-to-eat meals that save you time on a busy night in the future. Just a quick defrost, and you have a meal!</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180093928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Use this chart to make your fresh veggies last as long as possible. This chart is part of the resource packet we'll send to you after this presentation, but you'll notice that most cooking times are only a few minutes. Blanching is a quick way to keep fruits and veggies tasty and healthy for months!</a:t>
            </a: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28729562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6900029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254222997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Affirm caregiver responses and add to discussion as needed using the following tips:</a:t>
            </a:r>
            <a:endParaRPr lang="en-US" sz="1600" kern="1200" dirty="0">
              <a:solidFill>
                <a:schemeClr val="tx1"/>
              </a:solidFill>
              <a:effectLst/>
              <a:latin typeface="+mn-lt"/>
              <a:ea typeface="+mn-ea"/>
              <a:cs typeface="+mn-cs"/>
            </a:endParaRP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Try offering small portions, one at a time, when introducing a new food. A taste is only the size of a pea! (Remember: kids’ tastes change a lot as they grow.  Studies have shown that it can take more than 15 times for a kid to taste a new food and actually decide if they like it.  Be patient, and don’t give up!)</a:t>
            </a:r>
            <a:endParaRPr lang="en-US" sz="1600" kern="1200" dirty="0">
              <a:solidFill>
                <a:schemeClr val="tx1"/>
              </a:solidFill>
              <a:effectLst/>
              <a:latin typeface="+mn-lt"/>
              <a:ea typeface="+mn-ea"/>
              <a:cs typeface="+mn-cs"/>
            </a:endParaRP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Consider using frozen fruits and vegetables for initial tastes. It allows you to take out tiny portions of the new food and keep the rest frozen. </a:t>
            </a:r>
            <a:endParaRPr lang="en-US" sz="1600" kern="1200" dirty="0">
              <a:solidFill>
                <a:schemeClr val="tx1"/>
              </a:solidFill>
              <a:effectLst/>
              <a:latin typeface="+mn-lt"/>
              <a:ea typeface="+mn-ea"/>
              <a:cs typeface="+mn-cs"/>
            </a:endParaRP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Make only the amount you know the rest of the family will actually eat and just offer a taste to start. </a:t>
            </a:r>
            <a:endParaRPr lang="en-US" sz="1600" kern="1200" dirty="0">
              <a:solidFill>
                <a:schemeClr val="tx1"/>
              </a:solidFill>
              <a:effectLst/>
              <a:latin typeface="+mn-lt"/>
              <a:ea typeface="+mn-ea"/>
              <a:cs typeface="+mn-cs"/>
            </a:endParaRP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Allowing kids to serve themselves can create buy-in for kids to try new foods and cut down on waste. Letting kids take what they want means you won’t waste the rest (and can freeze it!). If your child tends to overserve themselves, try giving them a smaller plate, use a smaller serving spoon, and remind them they can always come back for more. Put limits on your kids’ servings only if necessary. </a:t>
            </a:r>
            <a:endParaRPr lang="en-US" sz="1600" kern="1200" dirty="0">
              <a:solidFill>
                <a:schemeClr val="tx1"/>
              </a:solidFill>
              <a:effectLst/>
              <a:latin typeface="+mn-lt"/>
              <a:ea typeface="+mn-ea"/>
              <a:cs typeface="+mn-cs"/>
            </a:endParaRP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No need to ask your kids for a “clean plate.” If kids think they have to eat all of a new food that is served, they often will refuse it. And, we want to teach kids to eat only until they are no longer hungry – setting a “clean plate” as the standard sets kids up to override their internal hunger signals.  </a:t>
            </a:r>
            <a:endParaRPr lang="en-US" sz="16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41215591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Share that the recipes shown are just ideas to get you thinking about ways to use up ingredients in ways you might never have thought of before!  </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9711214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Point out that if we can make better use of the food we already on hand, we not only save money, but we can also save time by not going out to the store to buy new food.</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206420878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App available on Android with recipes and meal-planning and shopping tips</a:t>
            </a:r>
          </a:p>
          <a:p>
            <a:endParaRPr lang="en-US">
              <a:cs typeface="Calibri"/>
            </a:endParaRPr>
          </a:p>
          <a:p>
            <a:r>
              <a:rPr lang="en-US">
                <a:cs typeface="Calibri"/>
              </a:rPr>
              <a:t>Website has recipes, resources, and activities for kids. Not easily accessed via mobile.</a:t>
            </a:r>
          </a:p>
        </p:txBody>
      </p:sp>
      <p:sp>
        <p:nvSpPr>
          <p:cNvPr id="4" name="Slide Number Placeholder 3"/>
          <p:cNvSpPr>
            <a:spLocks noGrp="1"/>
          </p:cNvSpPr>
          <p:nvPr>
            <p:ph type="sldNum" sz="quarter" idx="5"/>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201474137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so that they can follow us on Facebook or download our COVID-19 resources.</a:t>
            </a:r>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173104509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1"/>
            <a:r>
              <a:rPr lang="en-US" b="1"/>
              <a:t>ENCOURAGE</a:t>
            </a:r>
            <a:r>
              <a:rPr lang="en-US"/>
              <a:t>: Encourage participants to choose one thing they learned today that they will commit to trying at home this week. Have them share aloud if they are willing.</a:t>
            </a:r>
          </a:p>
          <a:p>
            <a:pPr lvl="1"/>
            <a:r>
              <a:rPr lang="en-US" b="1"/>
              <a:t>ENCOURAGE</a:t>
            </a:r>
            <a:r>
              <a:rPr lang="en-US"/>
              <a:t>: Ask participants to complete the survey that will be sent to them. Cooking Matters at Home packet and activity book will also be sent with this survey.</a:t>
            </a:r>
          </a:p>
          <a:p>
            <a:pPr lvl="1"/>
            <a:r>
              <a:rPr lang="en-US" b="1"/>
              <a:t>SHARE</a:t>
            </a:r>
            <a:r>
              <a:rPr lang="en-US"/>
              <a:t>: Any other upcoming online programs. </a:t>
            </a:r>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26217756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B977E23B-0D35-4C59-88A1-E5AEAE1F34C9}"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19481210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977E23B-0D35-4C59-88A1-E5AEAE1F34C9}"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68302450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B977E23B-0D35-4C59-88A1-E5AEAE1F34C9}"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41855571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B977E23B-0D35-4C59-88A1-E5AEAE1F34C9}"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131740179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B977E23B-0D35-4C59-88A1-E5AEAE1F34C9}"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43941501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B977E23B-0D35-4C59-88A1-E5AEAE1F34C9}"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38664025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977E23B-0D35-4C59-88A1-E5AEAE1F34C9}"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251329146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B977E23B-0D35-4C59-88A1-E5AEAE1F34C9}"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27981976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B977E23B-0D35-4C59-88A1-E5AEAE1F34C9}"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208304594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977E23B-0D35-4C59-88A1-E5AEAE1F34C9}"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97386424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977E23B-0D35-4C59-88A1-E5AEAE1F34C9}"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A5814A-955C-4535-8A90-DB9708550A37}" type="slidenum">
              <a:rPr lang="en-US" smtClean="0"/>
              <a:t>‹#›</a:t>
            </a:fld>
            <a:endParaRPr lang="en-US"/>
          </a:p>
        </p:txBody>
      </p:sp>
    </p:spTree>
    <p:extLst>
      <p:ext uri="{BB962C8B-B14F-4D97-AF65-F5344CB8AC3E}">
        <p14:creationId xmlns:p14="http://schemas.microsoft.com/office/powerpoint/2010/main" val="372936993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09618182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7" name="Picture 6"/>
          <p:cNvPicPr>
            <a:picLocks noChangeAspect="1"/>
          </p:cNvPicPr>
          <p:nvPr userDrawn="1"/>
        </p:nvPicPr>
        <p:blipFill>
          <a:blip r:embed="rId3"/>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225286656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393357934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8" y="1771649"/>
            <a:ext cx="4162425" cy="2857501"/>
          </a:xfrm>
        </p:spPr>
        <p:txBody>
          <a:bodyPr anchor="t">
            <a:normAutofit/>
          </a:bodyPr>
          <a:lstStyle>
            <a:lvl1pPr algn="ctr">
              <a:lnSpc>
                <a:spcPts val="3600"/>
              </a:lnSpc>
              <a:defRPr sz="2400" b="0">
                <a:solidFill>
                  <a:schemeClr val="accent1"/>
                </a:solidFill>
              </a:defRPr>
            </a:lvl1pPr>
          </a:lstStyle>
          <a:p>
            <a:r>
              <a:rPr lang="en-US"/>
              <a:t>“Click to edit Master title style”</a:t>
            </a:r>
          </a:p>
        </p:txBody>
      </p:sp>
      <p:sp>
        <p:nvSpPr>
          <p:cNvPr id="3" name="Content Placeholder 2"/>
          <p:cNvSpPr>
            <a:spLocks noGrp="1"/>
          </p:cNvSpPr>
          <p:nvPr>
            <p:ph sz="half" idx="1" hasCustomPrompt="1"/>
          </p:nvPr>
        </p:nvSpPr>
        <p:spPr>
          <a:xfrm>
            <a:off x="4513326" y="5400674"/>
            <a:ext cx="3162300" cy="442913"/>
          </a:xfrm>
        </p:spPr>
        <p:txBody>
          <a:bodyPr>
            <a:normAutofit/>
          </a:bodyPr>
          <a:lstStyle>
            <a:lvl1pPr algn="ctr">
              <a:defRPr sz="160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63744643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a:t>Click to edit Master title style</a:t>
            </a:r>
          </a:p>
        </p:txBody>
      </p:sp>
    </p:spTree>
    <p:extLst>
      <p:ext uri="{BB962C8B-B14F-4D97-AF65-F5344CB8AC3E}">
        <p14:creationId xmlns:p14="http://schemas.microsoft.com/office/powerpoint/2010/main" val="188001194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 2">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5" y="2288223"/>
            <a:ext cx="4462463" cy="1812290"/>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4700589"/>
            <a:ext cx="4462463" cy="1471611"/>
          </a:xfrm>
        </p:spPr>
        <p:txBody>
          <a:bodyPr>
            <a:normAutofit/>
          </a:bodyPr>
          <a:lstStyle>
            <a:lvl1pPr>
              <a:defRPr sz="1600"/>
            </a:lvl1pPr>
          </a:lstStyle>
          <a:p>
            <a:pPr lvl="0"/>
            <a:r>
              <a:rPr lang="en-US"/>
              <a:t>Click to edit Master text styles</a:t>
            </a:r>
          </a:p>
        </p:txBody>
      </p:sp>
    </p:spTree>
    <p:extLst>
      <p:ext uri="{BB962C8B-B14F-4D97-AF65-F5344CB8AC3E}">
        <p14:creationId xmlns:p14="http://schemas.microsoft.com/office/powerpoint/2010/main" val="223692234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223027607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Photo Slide 3">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7229475" y="1302386"/>
            <a:ext cx="4042382" cy="1812290"/>
          </a:xfrm>
        </p:spPr>
        <p:txBody>
          <a:bodyPr anchor="b">
            <a:normAutofit/>
          </a:bodyPr>
          <a:lstStyle>
            <a:lvl1pPr algn="ctr">
              <a:defRPr sz="10000">
                <a:solidFill>
                  <a:schemeClr val="accent1"/>
                </a:solidFill>
              </a:defRPr>
            </a:lvl1pPr>
          </a:lstStyle>
          <a:p>
            <a:r>
              <a:rPr lang="en-US"/>
              <a:t>00%</a:t>
            </a:r>
          </a:p>
        </p:txBody>
      </p:sp>
      <p:sp>
        <p:nvSpPr>
          <p:cNvPr id="3" name="Content Placeholder 2"/>
          <p:cNvSpPr>
            <a:spLocks noGrp="1"/>
          </p:cNvSpPr>
          <p:nvPr>
            <p:ph sz="half" idx="1"/>
          </p:nvPr>
        </p:nvSpPr>
        <p:spPr>
          <a:xfrm>
            <a:off x="7229475" y="3443290"/>
            <a:ext cx="4042382" cy="1871662"/>
          </a:xfrm>
        </p:spPr>
        <p:txBody>
          <a:bodyPr>
            <a:normAutofit/>
          </a:bodyPr>
          <a:lstStyle>
            <a:lvl1pPr algn="ctr">
              <a:defRPr sz="18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27306085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Photo Slide 4">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5" y="1943099"/>
            <a:ext cx="4162425" cy="1357313"/>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3543301"/>
            <a:ext cx="4162425" cy="1471611"/>
          </a:xfrm>
        </p:spPr>
        <p:txBody>
          <a:bodyPr>
            <a:normAutofit/>
          </a:bodyPr>
          <a:lstStyle>
            <a:lvl1pPr>
              <a:defRPr sz="1600"/>
            </a:lvl1pPr>
          </a:lstStyle>
          <a:p>
            <a:pPr lvl="0"/>
            <a:r>
              <a:rPr lang="en-US"/>
              <a:t>Click to edit Master text styles</a:t>
            </a:r>
          </a:p>
        </p:txBody>
      </p:sp>
    </p:spTree>
    <p:extLst>
      <p:ext uri="{BB962C8B-B14F-4D97-AF65-F5344CB8AC3E}">
        <p14:creationId xmlns:p14="http://schemas.microsoft.com/office/powerpoint/2010/main" val="295179493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418389878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0631829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theme" Target="../theme/theme1.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977E23B-0D35-4C59-88A1-E5AEAE1F34C9}"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4A5814A-955C-4535-8A90-DB9708550A37}" type="slidenum">
              <a:rPr lang="en-US" smtClean="0"/>
              <a:t>‹#›</a:t>
            </a:fld>
            <a:endParaRPr lang="en-US"/>
          </a:p>
        </p:txBody>
      </p:sp>
    </p:spTree>
    <p:extLst>
      <p:ext uri="{BB962C8B-B14F-4D97-AF65-F5344CB8AC3E}">
        <p14:creationId xmlns:p14="http://schemas.microsoft.com/office/powerpoint/2010/main" val="98233884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 id="2147483670" r:id="rId2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https://support.office.com/en-us/article/hide-or-show-a-slide-8313e1ec-3e20-4464-952f-387931554d69" TargetMode="Externa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5.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6.xml"/><Relationship Id="rId1" Type="http://schemas.openxmlformats.org/officeDocument/2006/relationships/slideLayout" Target="../slideLayouts/slideLayout1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14.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slideLayout" Target="../slideLayouts/slideLayout14.xml"/><Relationship Id="rId1" Type="http://schemas.openxmlformats.org/officeDocument/2006/relationships/video" Target="https://www.youtube.com/embed/iCZTmDmwgWo"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slideLayout" Target="../slideLayouts/slideLayout14.xml"/><Relationship Id="rId1" Type="http://schemas.openxmlformats.org/officeDocument/2006/relationships/video" Target="https://www.youtube.com/embed/X7ux0czQVs4" TargetMode="Externa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slideLayout" Target="../slideLayouts/slideLayout14.xml"/><Relationship Id="rId1" Type="http://schemas.openxmlformats.org/officeDocument/2006/relationships/video" Target="https://www.youtube.com/embed/XbgVRpc1zcE" TargetMode="Externa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7.xml"/></Relationships>
</file>

<file path=ppt/slides/_rels/slide14.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8.xml"/></Relationships>
</file>

<file path=ppt/slides/_rels/slide16.xml.rels><?xml version="1.0" encoding="UTF-8" standalone="yes"?>
<Relationships xmlns="http://schemas.openxmlformats.org/package/2006/relationships"><Relationship Id="rId3" Type="http://schemas.openxmlformats.org/officeDocument/2006/relationships/image" Target="../media/image17.jpg"/><Relationship Id="rId2" Type="http://schemas.openxmlformats.org/officeDocument/2006/relationships/hyperlink" Target="http://cookingmatters.org/tips/10-tips-waste-less-food" TargetMode="External"/><Relationship Id="rId1" Type="http://schemas.openxmlformats.org/officeDocument/2006/relationships/slideLayout" Target="../slideLayouts/slideLayout14.xml"/></Relationships>
</file>

<file path=ppt/slides/_rels/slide1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0.xml"/><Relationship Id="rId1" Type="http://schemas.openxmlformats.org/officeDocument/2006/relationships/slideLayout" Target="../slideLayouts/slideLayout12.xml"/><Relationship Id="rId4" Type="http://schemas.openxmlformats.org/officeDocument/2006/relationships/image" Target="../media/image20.png"/></Relationships>
</file>

<file path=ppt/slides/_rels/slide19.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1.xml"/><Relationship Id="rId1" Type="http://schemas.openxmlformats.org/officeDocument/2006/relationships/slideLayout" Target="../slideLayouts/slideLayout14.xml"/></Relationships>
</file>

<file path=ppt/slides/_rels/slide20.xml.rels><?xml version="1.0" encoding="UTF-8" standalone="yes"?>
<Relationships xmlns="http://schemas.openxmlformats.org/package/2006/relationships"><Relationship Id="rId2" Type="http://schemas.openxmlformats.org/officeDocument/2006/relationships/image" Target="../media/image22.emf"/><Relationship Id="rId1" Type="http://schemas.openxmlformats.org/officeDocument/2006/relationships/slideLayout" Target="../slideLayouts/slideLayout14.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9.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0.xml"/></Relationships>
</file>

<file path=ppt/slides/_rels/slide23.xml.rels><?xml version="1.0" encoding="UTF-8" standalone="yes"?>
<Relationships xmlns="http://schemas.openxmlformats.org/package/2006/relationships"><Relationship Id="rId3" Type="http://schemas.openxmlformats.org/officeDocument/2006/relationships/image" Target="../media/image24.emf"/><Relationship Id="rId2" Type="http://schemas.openxmlformats.org/officeDocument/2006/relationships/image" Target="../media/image23.emf"/><Relationship Id="rId1" Type="http://schemas.openxmlformats.org/officeDocument/2006/relationships/slideLayout" Target="../slideLayouts/slideLayout14.xml"/></Relationships>
</file>

<file path=ppt/slides/_rels/slide24.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14.xml"/><Relationship Id="rId1" Type="http://schemas.openxmlformats.org/officeDocument/2006/relationships/slideLayout" Target="../slideLayouts/slideLayout21.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2.xml"/></Relationships>
</file>

<file path=ppt/slides/_rels/slide26.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5.xml"/><Relationship Id="rId1" Type="http://schemas.openxmlformats.org/officeDocument/2006/relationships/slideLayout" Target="../slideLayouts/slideLayout5.xml"/><Relationship Id="rId4" Type="http://schemas.openxmlformats.org/officeDocument/2006/relationships/image" Target="../media/image27.png"/></Relationships>
</file>

<file path=ppt/slides/_rels/slide27.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6.xml"/><Relationship Id="rId1" Type="http://schemas.openxmlformats.org/officeDocument/2006/relationships/slideLayout" Target="../slideLayouts/slideLayout5.xml"/><Relationship Id="rId4" Type="http://schemas.openxmlformats.org/officeDocument/2006/relationships/image" Target="../media/image29.pn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1">
            <a:extLst>
              <a:ext uri="{FF2B5EF4-FFF2-40B4-BE49-F238E27FC236}">
                <a16:creationId xmlns:a16="http://schemas.microsoft.com/office/drawing/2014/main" id="{66BBA578-0072-499D-808D-1AB11AC739DC}"/>
              </a:ext>
            </a:extLst>
          </p:cNvPr>
          <p:cNvSpPr txBox="1"/>
          <p:nvPr/>
        </p:nvSpPr>
        <p:spPr>
          <a:xfrm>
            <a:off x="1633268" y="1165708"/>
            <a:ext cx="8925464" cy="4247317"/>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a:cs typeface="Calibri"/>
              </a:rPr>
              <a:t>It is not necessary to use this PowerPoint as part of your online program, but if you choose to do so, this template aligns with the outline and activities in </a:t>
            </a:r>
            <a:r>
              <a:rPr lang="en-US" b="1" i="1">
                <a:cs typeface="Calibri"/>
              </a:rPr>
              <a:t>Food Storage and Safety.</a:t>
            </a:r>
          </a:p>
          <a:p>
            <a:pPr marL="285750" indent="-285750">
              <a:buFont typeface="Arial,Sans-Serif"/>
              <a:buChar char="•"/>
            </a:pPr>
            <a:r>
              <a:rPr lang="en-US">
                <a:ea typeface="+mn-lt"/>
                <a:cs typeface="+mn-lt"/>
              </a:rPr>
              <a:t>Because there are some differences in how partners implement Cooking Matters, you may need to customize some of the slides to ensure the information is relevant for your participants and technology. </a:t>
            </a:r>
            <a:r>
              <a:rPr lang="en-US" b="1">
                <a:ea typeface="+mn-lt"/>
                <a:cs typeface="+mn-lt"/>
              </a:rPr>
              <a:t>We ask that you do not remove the first three slides or the last three slides, but you may edit the slides as necessary.</a:t>
            </a:r>
            <a:endParaRPr lang="en-US">
              <a:ea typeface="+mn-lt"/>
              <a:cs typeface="+mn-lt"/>
            </a:endParaRPr>
          </a:p>
          <a:p>
            <a:pPr marL="285750" indent="-285750">
              <a:buFont typeface="Arial,Sans-Serif"/>
              <a:buChar char="•"/>
            </a:pPr>
            <a:r>
              <a:rPr lang="en-US">
                <a:ea typeface="+mn-lt"/>
                <a:cs typeface="+mn-lt"/>
              </a:rPr>
              <a:t>There may be multiple recipes included in these </a:t>
            </a:r>
            <a:r>
              <a:rPr lang="en-US">
                <a:cs typeface="Calibri"/>
              </a:rPr>
              <a:t>slides, </a:t>
            </a:r>
            <a:r>
              <a:rPr lang="en-US">
                <a:ea typeface="+mn-lt"/>
                <a:cs typeface="+mn-lt"/>
              </a:rPr>
              <a:t>but we only recommend including 1 live recipe demonstration in </a:t>
            </a:r>
            <a:r>
              <a:rPr lang="en-US">
                <a:cs typeface="Calibri"/>
              </a:rPr>
              <a:t>a </a:t>
            </a:r>
            <a:r>
              <a:rPr lang="en-US">
                <a:ea typeface="+mn-lt"/>
                <a:cs typeface="+mn-lt"/>
              </a:rPr>
              <a:t>30-minute </a:t>
            </a:r>
            <a:r>
              <a:rPr lang="en-US">
                <a:cs typeface="Calibri"/>
              </a:rPr>
              <a:t>lesson.</a:t>
            </a:r>
            <a:r>
              <a:rPr lang="en-US">
                <a:ea typeface="+mn-lt"/>
                <a:cs typeface="+mn-lt"/>
              </a:rPr>
              <a:t>  </a:t>
            </a:r>
            <a:r>
              <a:rPr lang="en-US" b="1">
                <a:ea typeface="+mn-lt"/>
                <a:cs typeface="+mn-lt"/>
              </a:rPr>
              <a:t>Remember to hide any recipe or other slides you are not using before presenting. </a:t>
            </a:r>
            <a:r>
              <a:rPr lang="en-US">
                <a:ea typeface="+mn-lt"/>
                <a:cs typeface="+mn-lt"/>
              </a:rPr>
              <a:t>Feel free to use any recipe provided in the slides or choose another recipe from Cooking Matters. Most of the recipes included in this deck have matching YouTube videos in case you are unable to lead a live cooking demonstration and would rather play a video. If you do so, we recommend muting the video sound and narrating</a:t>
            </a:r>
            <a:r>
              <a:rPr lang="en-US">
                <a:cs typeface="Calibri"/>
              </a:rPr>
              <a:t> the recipe steps yourself. </a:t>
            </a:r>
            <a:endParaRPr lang="en-US">
              <a:ea typeface="+mn-lt"/>
              <a:cs typeface="+mn-lt"/>
            </a:endParaRPr>
          </a:p>
          <a:p>
            <a:pPr marL="285750" indent="-285750">
              <a:buFont typeface="Arial,Sans-Serif"/>
              <a:buChar char="•"/>
            </a:pPr>
            <a:r>
              <a:rPr lang="en-US">
                <a:solidFill>
                  <a:srgbClr val="FF0000"/>
                </a:solidFill>
                <a:ea typeface="+mn-lt"/>
                <a:cs typeface="+mn-lt"/>
              </a:rPr>
              <a:t>Make sure you delete or hide this slide and any other unused slides before showing this presentation. Not sure how to hide slides? </a:t>
            </a:r>
            <a:r>
              <a:rPr lang="en-US">
                <a:solidFill>
                  <a:srgbClr val="FF0000"/>
                </a:solidFill>
                <a:ea typeface="+mn-lt"/>
                <a:cs typeface="+mn-lt"/>
                <a:hlinkClick r:id="rId2"/>
              </a:rPr>
              <a:t>Click here for support.</a:t>
            </a:r>
            <a:r>
              <a:rPr lang="en-US">
                <a:solidFill>
                  <a:srgbClr val="FF0000"/>
                </a:solidFill>
                <a:ea typeface="+mn-lt"/>
                <a:cs typeface="+mn-lt"/>
              </a:rPr>
              <a:t> </a:t>
            </a:r>
            <a:endParaRPr lang="en-US">
              <a:ea typeface="+mn-lt"/>
              <a:cs typeface="+mn-lt"/>
            </a:endParaRPr>
          </a:p>
        </p:txBody>
      </p:sp>
    </p:spTree>
    <p:extLst>
      <p:ext uri="{BB962C8B-B14F-4D97-AF65-F5344CB8AC3E}">
        <p14:creationId xmlns:p14="http://schemas.microsoft.com/office/powerpoint/2010/main" val="232012005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159592" y="1264408"/>
            <a:ext cx="4278157" cy="1253147"/>
          </a:xfrm>
        </p:spPr>
        <p:txBody>
          <a:bodyPr>
            <a:normAutofit fontScale="90000"/>
          </a:bodyPr>
          <a:lstStyle/>
          <a:p>
            <a:pPr algn="r"/>
            <a:r>
              <a:rPr lang="en-US" dirty="0">
                <a:latin typeface="Arial"/>
                <a:cs typeface="Arial"/>
              </a:rPr>
              <a:t>MONEY-SAVER ALERT: LET’S TAC(O) ABOUT WASTED FOOD</a:t>
            </a:r>
          </a:p>
        </p:txBody>
      </p:sp>
      <p:sp>
        <p:nvSpPr>
          <p:cNvPr id="3" name="Subtitle 2"/>
          <p:cNvSpPr>
            <a:spLocks noGrp="1"/>
          </p:cNvSpPr>
          <p:nvPr>
            <p:ph type="subTitle" idx="1"/>
          </p:nvPr>
        </p:nvSpPr>
        <p:spPr/>
        <p:txBody>
          <a:bodyPr vert="horz" lIns="91440" tIns="45720" rIns="91440" bIns="45720" rtlCol="0" anchor="t">
            <a:normAutofit/>
          </a:bodyPr>
          <a:lstStyle/>
          <a:p>
            <a:r>
              <a:rPr lang="en-US">
                <a:solidFill>
                  <a:srgbClr val="414141"/>
                </a:solidFill>
                <a:latin typeface="Arial"/>
                <a:cs typeface="Arial"/>
              </a:rPr>
              <a:t>Coordinator Name</a:t>
            </a:r>
            <a:endParaRPr lang="en-US">
              <a:solidFill>
                <a:srgbClr val="414141"/>
              </a:solidFill>
            </a:endParaRPr>
          </a:p>
        </p:txBody>
      </p:sp>
      <p:sp>
        <p:nvSpPr>
          <p:cNvPr id="4" name="Text Placeholder 3"/>
          <p:cNvSpPr>
            <a:spLocks noGrp="1"/>
          </p:cNvSpPr>
          <p:nvPr>
            <p:ph type="body" sz="quarter" idx="10"/>
          </p:nvPr>
        </p:nvSpPr>
        <p:spPr>
          <a:xfrm>
            <a:off x="7245856" y="4850316"/>
            <a:ext cx="3452813" cy="458212"/>
          </a:xfrm>
        </p:spPr>
        <p:txBody>
          <a:bodyPr>
            <a:normAutofit/>
          </a:bodyPr>
          <a:lstStyle/>
          <a:p>
            <a:endParaRPr lang="en-US"/>
          </a:p>
        </p:txBody>
      </p:sp>
    </p:spTree>
    <p:extLst>
      <p:ext uri="{BB962C8B-B14F-4D97-AF65-F5344CB8AC3E}">
        <p14:creationId xmlns:p14="http://schemas.microsoft.com/office/powerpoint/2010/main" val="25759762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latin typeface="Arial"/>
                <a:cs typeface="Arial"/>
              </a:rPr>
              <a:t>Can you hear us?</a:t>
            </a:r>
          </a:p>
        </p:txBody>
      </p:sp>
    </p:spTree>
    <p:extLst>
      <p:ext uri="{BB962C8B-B14F-4D97-AF65-F5344CB8AC3E}">
        <p14:creationId xmlns:p14="http://schemas.microsoft.com/office/powerpoint/2010/main" val="194961798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9B4F144-A121-8149-8AFC-D74A8734CAC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048" y="0"/>
            <a:ext cx="12188952" cy="6858000"/>
          </a:xfrm>
          <a:prstGeom prst="rect">
            <a:avLst/>
          </a:prstGeom>
        </p:spPr>
      </p:pic>
      <p:sp>
        <p:nvSpPr>
          <p:cNvPr id="4" name="Title 1">
            <a:extLst>
              <a:ext uri="{FF2B5EF4-FFF2-40B4-BE49-F238E27FC236}">
                <a16:creationId xmlns:a16="http://schemas.microsoft.com/office/drawing/2014/main" id="{F20F40D0-817B-BE44-B4F0-B92823529CCD}"/>
              </a:ext>
            </a:extLst>
          </p:cNvPr>
          <p:cNvSpPr txBox="1">
            <a:spLocks/>
          </p:cNvSpPr>
          <p:nvPr/>
        </p:nvSpPr>
        <p:spPr>
          <a:xfrm>
            <a:off x="7159592" y="1264408"/>
            <a:ext cx="4027521" cy="849736"/>
          </a:xfrm>
          <a:prstGeom prst="rect">
            <a:avLst/>
          </a:prstGeom>
        </p:spPr>
        <p:txBody>
          <a:bodyPr anchor="t">
            <a:normAutofit/>
          </a:bodyPr>
          <a:lstStyle>
            <a:lvl1pPr algn="l" defTabSz="914400" rtl="0" eaLnBrk="1" latinLnBrk="0" hangingPunct="1">
              <a:lnSpc>
                <a:spcPct val="100000"/>
              </a:lnSpc>
              <a:spcBef>
                <a:spcPct val="0"/>
              </a:spcBef>
              <a:buNone/>
              <a:defRPr sz="2800" b="1" kern="1200">
                <a:solidFill>
                  <a:schemeClr val="accent1"/>
                </a:solidFill>
                <a:latin typeface="Arial" charset="0"/>
                <a:ea typeface="Arial" charset="0"/>
                <a:cs typeface="Arial" charset="0"/>
              </a:defRPr>
            </a:lvl1pPr>
          </a:lstStyle>
          <a:p>
            <a:r>
              <a:rPr lang="en-US" b="0">
                <a:latin typeface="Arial"/>
                <a:cs typeface="Arial"/>
              </a:rPr>
              <a:t>What we will do today</a:t>
            </a:r>
          </a:p>
        </p:txBody>
      </p:sp>
      <p:sp>
        <p:nvSpPr>
          <p:cNvPr id="5" name="Subtitle 2">
            <a:extLst>
              <a:ext uri="{FF2B5EF4-FFF2-40B4-BE49-F238E27FC236}">
                <a16:creationId xmlns:a16="http://schemas.microsoft.com/office/drawing/2014/main" id="{A0F9BACE-07E6-DD47-9A92-70E27322E640}"/>
              </a:ext>
            </a:extLst>
          </p:cNvPr>
          <p:cNvSpPr txBox="1">
            <a:spLocks/>
          </p:cNvSpPr>
          <p:nvPr/>
        </p:nvSpPr>
        <p:spPr>
          <a:xfrm>
            <a:off x="7330074" y="2114144"/>
            <a:ext cx="4138671" cy="3836750"/>
          </a:xfrm>
          <a:prstGeom prst="rect">
            <a:avLst/>
          </a:prstGeom>
        </p:spPr>
        <p:txBody>
          <a:bodyPr anchor="t">
            <a:normAutofit/>
          </a:bodyPr>
          <a:lstStyle>
            <a:lvl1pPr marL="0" indent="0" algn="l" defTabSz="914400" rtl="0" eaLnBrk="1" latinLnBrk="0" hangingPunct="1">
              <a:lnSpc>
                <a:spcPct val="100000"/>
              </a:lnSpc>
              <a:spcBef>
                <a:spcPts val="0"/>
              </a:spcBef>
              <a:spcAft>
                <a:spcPts val="1000"/>
              </a:spcAft>
              <a:buFont typeface="Arial"/>
              <a:buNone/>
              <a:defRPr sz="1800" kern="1200">
                <a:solidFill>
                  <a:schemeClr val="accent3"/>
                </a:solidFill>
                <a:latin typeface="Arial" charset="0"/>
                <a:ea typeface="Arial" charset="0"/>
                <a:cs typeface="Arial" charset="0"/>
              </a:defRPr>
            </a:lvl1pPr>
            <a:lvl2pPr marL="457200" indent="0" algn="ctr"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2pPr>
            <a:lvl3pPr marL="914400" indent="0" algn="ctr"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3pPr>
            <a:lvl4pPr marL="13716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4pPr>
            <a:lvl5pPr marL="18288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5pPr>
            <a:lvl6pPr marL="22860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9pPr>
          </a:lstStyle>
          <a:p>
            <a:pPr marL="342900" marR="0" lvl="0" indent="-342900">
              <a:spcBef>
                <a:spcPts val="100"/>
              </a:spcBef>
              <a:spcAft>
                <a:spcPts val="0"/>
              </a:spcAft>
              <a:buSzPts val="1100"/>
              <a:buFont typeface="Wingdings" panose="05000000000000000000" pitchFamily="2" charset="2"/>
              <a:buChar char=""/>
              <a:tabLst>
                <a:tab pos="407035" algn="l"/>
              </a:tabLst>
            </a:pPr>
            <a:r>
              <a:rPr lang="en-US" sz="2000" dirty="0">
                <a:solidFill>
                  <a:srgbClr val="414141"/>
                </a:solidFill>
                <a:latin typeface="Century Gothic" panose="020B0502020202020204" pitchFamily="34" charset="0"/>
                <a:ea typeface="Wingdings" panose="05000000000000000000" pitchFamily="2" charset="2"/>
                <a:cs typeface="Times New Roman" panose="02020603050405020304" pitchFamily="18" charset="0"/>
              </a:rPr>
              <a:t>Discuss how to use all the food that you have (or have access to).</a:t>
            </a:r>
          </a:p>
          <a:p>
            <a:pPr marL="342900" marR="0" lvl="0" indent="-342900">
              <a:spcBef>
                <a:spcPts val="110"/>
              </a:spcBef>
              <a:spcAft>
                <a:spcPts val="0"/>
              </a:spcAft>
              <a:buSzPts val="1100"/>
              <a:buFont typeface="Wingdings" panose="05000000000000000000" pitchFamily="2" charset="2"/>
              <a:buChar char=""/>
              <a:tabLst>
                <a:tab pos="407035" algn="l"/>
              </a:tabLst>
            </a:pPr>
            <a:r>
              <a:rPr lang="en-US" sz="2000" dirty="0">
                <a:solidFill>
                  <a:srgbClr val="414141"/>
                </a:solidFill>
                <a:latin typeface="Century Gothic" panose="020B0502020202020204" pitchFamily="34" charset="0"/>
                <a:ea typeface="Wingdings" panose="05000000000000000000" pitchFamily="2" charset="2"/>
                <a:cs typeface="Times New Roman" panose="02020603050405020304" pitchFamily="18" charset="0"/>
              </a:rPr>
              <a:t>Practice using ‘hard-to-use’ ingredients in a variety of recipes.</a:t>
            </a:r>
          </a:p>
          <a:p>
            <a:pPr marL="342900" marR="0" lvl="0" indent="-342900">
              <a:spcBef>
                <a:spcPts val="110"/>
              </a:spcBef>
              <a:spcAft>
                <a:spcPts val="0"/>
              </a:spcAft>
              <a:buSzPts val="1100"/>
              <a:buFont typeface="Wingdings" panose="05000000000000000000" pitchFamily="2" charset="2"/>
              <a:buChar char=""/>
              <a:tabLst>
                <a:tab pos="407035" algn="l"/>
              </a:tabLst>
            </a:pPr>
            <a:r>
              <a:rPr lang="en-US" sz="2000" dirty="0">
                <a:solidFill>
                  <a:srgbClr val="414141"/>
                </a:solidFill>
                <a:latin typeface="Century Gothic" panose="020B0502020202020204" pitchFamily="34" charset="0"/>
                <a:ea typeface="Wingdings" panose="05000000000000000000" pitchFamily="2" charset="2"/>
                <a:cs typeface="Times New Roman" panose="02020603050405020304" pitchFamily="18" charset="0"/>
              </a:rPr>
              <a:t>Discuss how to save foods that you can’t use right away.</a:t>
            </a:r>
          </a:p>
          <a:p>
            <a:pPr marL="342900" marR="0" lvl="0" indent="-342900">
              <a:spcBef>
                <a:spcPts val="110"/>
              </a:spcBef>
              <a:spcAft>
                <a:spcPts val="0"/>
              </a:spcAft>
              <a:buSzPts val="1100"/>
              <a:buFont typeface="Wingdings" panose="05000000000000000000" pitchFamily="2" charset="2"/>
              <a:buChar char=""/>
              <a:tabLst>
                <a:tab pos="407035" algn="l"/>
              </a:tabLst>
            </a:pPr>
            <a:r>
              <a:rPr lang="en-US" sz="2000" dirty="0">
                <a:solidFill>
                  <a:srgbClr val="414141"/>
                </a:solidFill>
                <a:latin typeface="Century Gothic" panose="020B0502020202020204" pitchFamily="34" charset="0"/>
                <a:ea typeface="Wingdings" panose="05000000000000000000" pitchFamily="2" charset="2"/>
                <a:cs typeface="Times New Roman" panose="02020603050405020304" pitchFamily="18" charset="0"/>
              </a:rPr>
              <a:t>Discuss how to limit food waste with children while still introducing new foods. </a:t>
            </a:r>
          </a:p>
          <a:p>
            <a:endParaRPr lang="en-US" dirty="0"/>
          </a:p>
        </p:txBody>
      </p:sp>
    </p:spTree>
    <p:extLst>
      <p:ext uri="{BB962C8B-B14F-4D97-AF65-F5344CB8AC3E}">
        <p14:creationId xmlns:p14="http://schemas.microsoft.com/office/powerpoint/2010/main" val="7870412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013263" y="795256"/>
            <a:ext cx="4162425" cy="1020319"/>
          </a:xfrm>
        </p:spPr>
        <p:txBody>
          <a:bodyPr>
            <a:normAutofit/>
          </a:bodyPr>
          <a:lstStyle/>
          <a:p>
            <a:r>
              <a:rPr lang="en-US" sz="2800" dirty="0">
                <a:latin typeface="Arial"/>
                <a:cs typeface="Arial"/>
              </a:rPr>
              <a:t>Please share:</a:t>
            </a:r>
            <a:endParaRPr lang="en-US" sz="2800" dirty="0"/>
          </a:p>
        </p:txBody>
      </p:sp>
      <p:sp>
        <p:nvSpPr>
          <p:cNvPr id="5" name="Content Placeholder 4"/>
          <p:cNvSpPr>
            <a:spLocks noGrp="1"/>
          </p:cNvSpPr>
          <p:nvPr>
            <p:ph sz="half" idx="1"/>
          </p:nvPr>
        </p:nvSpPr>
        <p:spPr>
          <a:xfrm>
            <a:off x="3828081" y="1565329"/>
            <a:ext cx="4726983" cy="4791021"/>
          </a:xfrm>
        </p:spPr>
        <p:txBody>
          <a:bodyPr vert="horz" lIns="91440" tIns="45720" rIns="91440" bIns="45720" rtlCol="0" anchor="t">
            <a:normAutofit/>
          </a:bodyPr>
          <a:lstStyle/>
          <a:p>
            <a:pPr>
              <a:lnSpc>
                <a:spcPct val="150000"/>
              </a:lnSpc>
            </a:pPr>
            <a:r>
              <a:rPr lang="en-US" sz="2000" i="1" dirty="0"/>
              <a:t>What foods are currently in your fridge, freezer, and/or pantry that you aren’t using? </a:t>
            </a:r>
          </a:p>
          <a:p>
            <a:pPr>
              <a:lnSpc>
                <a:spcPct val="150000"/>
              </a:lnSpc>
            </a:pPr>
            <a:endParaRPr lang="en-US" sz="2000" i="1" dirty="0"/>
          </a:p>
          <a:p>
            <a:pPr>
              <a:lnSpc>
                <a:spcPct val="150000"/>
              </a:lnSpc>
            </a:pPr>
            <a:r>
              <a:rPr lang="en-US" sz="2000" i="1" dirty="0"/>
              <a:t>What foods always go bad before you use them up? </a:t>
            </a:r>
          </a:p>
          <a:p>
            <a:pPr>
              <a:lnSpc>
                <a:spcPct val="150000"/>
              </a:lnSpc>
            </a:pPr>
            <a:endParaRPr lang="en-US" sz="2000" i="1" dirty="0"/>
          </a:p>
          <a:p>
            <a:pPr>
              <a:lnSpc>
                <a:spcPct val="150000"/>
              </a:lnSpc>
            </a:pPr>
            <a:r>
              <a:rPr lang="en-US" sz="2000" i="1" dirty="0"/>
              <a:t>What makes it hard to use or choose these foods? </a:t>
            </a:r>
          </a:p>
        </p:txBody>
      </p:sp>
      <p:sp>
        <p:nvSpPr>
          <p:cNvPr id="4" name="Slide Number Placeholder 3"/>
          <p:cNvSpPr>
            <a:spLocks noGrp="1"/>
          </p:cNvSpPr>
          <p:nvPr>
            <p:ph type="sldNum" sz="quarter" idx="4294967295"/>
          </p:nvPr>
        </p:nvSpPr>
        <p:spPr>
          <a:xfrm>
            <a:off x="9448800" y="6356350"/>
            <a:ext cx="2743200" cy="365125"/>
          </a:xfrm>
        </p:spPr>
        <p:txBody>
          <a:bodyPr/>
          <a:lstStyle/>
          <a:p>
            <a:fld id="{17DF4567-1C0D-564E-BA68-9AF622E7948C}" type="slidenum">
              <a:rPr lang="en-US" smtClean="0"/>
              <a:t>5</a:t>
            </a:fld>
            <a:endParaRPr lang="en-US"/>
          </a:p>
        </p:txBody>
      </p:sp>
    </p:spTree>
    <p:extLst>
      <p:ext uri="{BB962C8B-B14F-4D97-AF65-F5344CB8AC3E}">
        <p14:creationId xmlns:p14="http://schemas.microsoft.com/office/powerpoint/2010/main" val="113694724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965F1A95-A5E6-4C40-A50B-CB3C29046495}"/>
              </a:ext>
            </a:extLst>
          </p:cNvPr>
          <p:cNvSpPr>
            <a:spLocks noGrp="1"/>
          </p:cNvSpPr>
          <p:nvPr>
            <p:ph type="title"/>
          </p:nvPr>
        </p:nvSpPr>
        <p:spPr/>
        <p:txBody>
          <a:bodyPr/>
          <a:lstStyle/>
          <a:p>
            <a:r>
              <a:rPr lang="en-US" i="1" dirty="0"/>
              <a:t>How much money do you think is lost with the food you waste or don’t select?</a:t>
            </a:r>
            <a:r>
              <a:rPr lang="en-US" sz="2800" dirty="0">
                <a:solidFill>
                  <a:srgbClr val="414141"/>
                </a:solidFill>
                <a:cs typeface="Arial"/>
              </a:rPr>
              <a:t/>
            </a:r>
            <a:br>
              <a:rPr lang="en-US" sz="2800" dirty="0">
                <a:solidFill>
                  <a:srgbClr val="414141"/>
                </a:solidFill>
                <a:cs typeface="Arial"/>
              </a:rPr>
            </a:br>
            <a:endParaRPr lang="en-US" dirty="0"/>
          </a:p>
        </p:txBody>
      </p:sp>
    </p:spTree>
    <p:extLst>
      <p:ext uri="{BB962C8B-B14F-4D97-AF65-F5344CB8AC3E}">
        <p14:creationId xmlns:p14="http://schemas.microsoft.com/office/powerpoint/2010/main" val="4899665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798DCB5D-1868-40BF-9C01-2292F4FE93F5}"/>
              </a:ext>
            </a:extLst>
          </p:cNvPr>
          <p:cNvSpPr>
            <a:spLocks noGrp="1"/>
          </p:cNvSpPr>
          <p:nvPr>
            <p:ph type="sldNum" sz="quarter" idx="12"/>
          </p:nvPr>
        </p:nvSpPr>
        <p:spPr/>
        <p:txBody>
          <a:bodyPr/>
          <a:lstStyle/>
          <a:p>
            <a:fld id="{17DF4567-1C0D-564E-BA68-9AF622E7948C}" type="slidenum">
              <a:rPr lang="en-US" smtClean="0"/>
              <a:t>7</a:t>
            </a:fld>
            <a:endParaRPr lang="en-US"/>
          </a:p>
        </p:txBody>
      </p:sp>
      <p:sp>
        <p:nvSpPr>
          <p:cNvPr id="4" name="Text Placeholder 3">
            <a:extLst>
              <a:ext uri="{FF2B5EF4-FFF2-40B4-BE49-F238E27FC236}">
                <a16:creationId xmlns:a16="http://schemas.microsoft.com/office/drawing/2014/main" id="{C88D5AF3-2D60-45ED-AF10-7A6AC7E37AF8}"/>
              </a:ext>
            </a:extLst>
          </p:cNvPr>
          <p:cNvSpPr>
            <a:spLocks noGrp="1"/>
          </p:cNvSpPr>
          <p:nvPr>
            <p:ph type="body" sz="quarter" idx="13"/>
          </p:nvPr>
        </p:nvSpPr>
        <p:spPr>
          <a:xfrm>
            <a:off x="1600200" y="1332854"/>
            <a:ext cx="4320153" cy="5125889"/>
          </a:xfrm>
        </p:spPr>
        <p:txBody>
          <a:bodyPr>
            <a:normAutofit/>
          </a:bodyPr>
          <a:lstStyle/>
          <a:p>
            <a:r>
              <a:rPr lang="en-US" sz="2000" dirty="0"/>
              <a:t>Examples: </a:t>
            </a:r>
          </a:p>
          <a:p>
            <a:pPr marL="285750" indent="-285750">
              <a:buFont typeface="Arial" panose="020B0604020202020204" pitchFamily="34" charset="0"/>
              <a:buChar char="•"/>
            </a:pPr>
            <a:r>
              <a:rPr lang="en-US" sz="2000" dirty="0"/>
              <a:t>2 apples that went bad - $2 </a:t>
            </a:r>
          </a:p>
          <a:p>
            <a:pPr marL="285750" indent="-285750">
              <a:buFont typeface="Arial" panose="020B0604020202020204" pitchFamily="34" charset="0"/>
              <a:buChar char="•"/>
            </a:pPr>
            <a:r>
              <a:rPr lang="en-US" sz="2000" dirty="0"/>
              <a:t>Head of broccoli that wilted - $3</a:t>
            </a:r>
          </a:p>
          <a:p>
            <a:pPr marL="285750" indent="-285750">
              <a:buFont typeface="Arial" panose="020B0604020202020204" pitchFamily="34" charset="0"/>
              <a:buChar char="•"/>
            </a:pPr>
            <a:r>
              <a:rPr lang="en-US" sz="2000" dirty="0"/>
              <a:t>Gallon of milk that expired - $3</a:t>
            </a:r>
          </a:p>
          <a:p>
            <a:pPr algn="ctr"/>
            <a:r>
              <a:rPr lang="en-US" sz="2000" dirty="0"/>
              <a:t>Add in your ideas and what you think they cost.</a:t>
            </a:r>
          </a:p>
          <a:p>
            <a:pPr marL="285750" indent="-285750">
              <a:buFont typeface="Arial" panose="020B0604020202020204" pitchFamily="34" charset="0"/>
              <a:buChar char="•"/>
            </a:pPr>
            <a:endParaRPr lang="en-US" sz="2000" dirty="0"/>
          </a:p>
          <a:p>
            <a:r>
              <a:rPr lang="en-US" sz="2000" dirty="0"/>
              <a:t>What is the total cost of your wasted food?</a:t>
            </a:r>
          </a:p>
        </p:txBody>
      </p:sp>
      <p:pic>
        <p:nvPicPr>
          <p:cNvPr id="7" name="Picture 6">
            <a:extLst>
              <a:ext uri="{FF2B5EF4-FFF2-40B4-BE49-F238E27FC236}">
                <a16:creationId xmlns:a16="http://schemas.microsoft.com/office/drawing/2014/main" id="{71394B32-B2A0-4C2F-AC9C-A7D8BF6A6D0E}"/>
              </a:ext>
            </a:extLst>
          </p:cNvPr>
          <p:cNvPicPr>
            <a:picLocks noChangeAspect="1"/>
          </p:cNvPicPr>
          <p:nvPr/>
        </p:nvPicPr>
        <p:blipFill>
          <a:blip r:embed="rId3"/>
          <a:stretch>
            <a:fillRect/>
          </a:stretch>
        </p:blipFill>
        <p:spPr>
          <a:xfrm>
            <a:off x="6096000" y="2242965"/>
            <a:ext cx="5340101" cy="2840479"/>
          </a:xfrm>
          <a:prstGeom prst="rect">
            <a:avLst/>
          </a:prstGeom>
        </p:spPr>
      </p:pic>
    </p:spTree>
    <p:extLst>
      <p:ext uri="{BB962C8B-B14F-4D97-AF65-F5344CB8AC3E}">
        <p14:creationId xmlns:p14="http://schemas.microsoft.com/office/powerpoint/2010/main" val="36368567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721145-53FF-493A-997F-67B3B999836D}"/>
              </a:ext>
            </a:extLst>
          </p:cNvPr>
          <p:cNvSpPr>
            <a:spLocks noGrp="1"/>
          </p:cNvSpPr>
          <p:nvPr>
            <p:ph type="title"/>
          </p:nvPr>
        </p:nvSpPr>
        <p:spPr>
          <a:xfrm>
            <a:off x="1600200" y="915988"/>
            <a:ext cx="8758238" cy="4355259"/>
          </a:xfrm>
        </p:spPr>
        <p:txBody>
          <a:bodyPr>
            <a:normAutofit/>
          </a:bodyPr>
          <a:lstStyle/>
          <a:p>
            <a:r>
              <a:rPr lang="en-US" dirty="0"/>
              <a:t>Choose the recipes you would like to demonstrate.  There are options in the following slides or you can choose your own.</a:t>
            </a:r>
            <a:br>
              <a:rPr lang="en-US" dirty="0"/>
            </a:br>
            <a:r>
              <a:rPr lang="en-US" dirty="0"/>
              <a:t/>
            </a:r>
            <a:br>
              <a:rPr lang="en-US" dirty="0"/>
            </a:br>
            <a:r>
              <a:rPr lang="en-US" dirty="0"/>
              <a:t>Delete or hide this slide and any extra recipe slides</a:t>
            </a:r>
          </a:p>
        </p:txBody>
      </p:sp>
      <p:sp>
        <p:nvSpPr>
          <p:cNvPr id="3" name="Slide Number Placeholder 2">
            <a:extLst>
              <a:ext uri="{FF2B5EF4-FFF2-40B4-BE49-F238E27FC236}">
                <a16:creationId xmlns:a16="http://schemas.microsoft.com/office/drawing/2014/main" id="{FA89CA93-EE9E-46D1-9E40-CF56D69E8561}"/>
              </a:ext>
            </a:extLst>
          </p:cNvPr>
          <p:cNvSpPr>
            <a:spLocks noGrp="1"/>
          </p:cNvSpPr>
          <p:nvPr>
            <p:ph type="sldNum" sz="quarter" idx="12"/>
          </p:nvPr>
        </p:nvSpPr>
        <p:spPr/>
        <p:txBody>
          <a:bodyPr/>
          <a:lstStyle/>
          <a:p>
            <a:fld id="{17DF4567-1C0D-564E-BA68-9AF622E7948C}" type="slidenum">
              <a:rPr lang="en-US" smtClean="0"/>
              <a:t>8</a:t>
            </a:fld>
            <a:endParaRPr lang="en-US"/>
          </a:p>
        </p:txBody>
      </p:sp>
    </p:spTree>
    <p:extLst>
      <p:ext uri="{BB962C8B-B14F-4D97-AF65-F5344CB8AC3E}">
        <p14:creationId xmlns:p14="http://schemas.microsoft.com/office/powerpoint/2010/main" val="237573812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0E4F4A5-E669-4157-9AB7-054A3E54C799}"/>
              </a:ext>
            </a:extLst>
          </p:cNvPr>
          <p:cNvSpPr>
            <a:spLocks noGrp="1"/>
          </p:cNvSpPr>
          <p:nvPr>
            <p:ph type="title"/>
          </p:nvPr>
        </p:nvSpPr>
        <p:spPr/>
        <p:txBody>
          <a:bodyPr/>
          <a:lstStyle/>
          <a:p>
            <a:r>
              <a:rPr lang="en-US" dirty="0"/>
              <a:t>Black Bean Brownies</a:t>
            </a:r>
          </a:p>
        </p:txBody>
      </p:sp>
      <p:sp>
        <p:nvSpPr>
          <p:cNvPr id="3" name="Slide Number Placeholder 2">
            <a:extLst>
              <a:ext uri="{FF2B5EF4-FFF2-40B4-BE49-F238E27FC236}">
                <a16:creationId xmlns:a16="http://schemas.microsoft.com/office/drawing/2014/main" id="{345717EB-7867-4383-B000-EB4A6E8CE94D}"/>
              </a:ext>
            </a:extLst>
          </p:cNvPr>
          <p:cNvSpPr>
            <a:spLocks noGrp="1"/>
          </p:cNvSpPr>
          <p:nvPr>
            <p:ph type="sldNum" sz="quarter" idx="12"/>
          </p:nvPr>
        </p:nvSpPr>
        <p:spPr/>
        <p:txBody>
          <a:bodyPr/>
          <a:lstStyle/>
          <a:p>
            <a:fld id="{17DF4567-1C0D-564E-BA68-9AF622E7948C}" type="slidenum">
              <a:rPr lang="en-US" smtClean="0"/>
              <a:t>9</a:t>
            </a:fld>
            <a:endParaRPr lang="en-US"/>
          </a:p>
        </p:txBody>
      </p:sp>
      <p:sp>
        <p:nvSpPr>
          <p:cNvPr id="4" name="Text Placeholder 3">
            <a:extLst>
              <a:ext uri="{FF2B5EF4-FFF2-40B4-BE49-F238E27FC236}">
                <a16:creationId xmlns:a16="http://schemas.microsoft.com/office/drawing/2014/main" id="{501F2A58-5AB1-4BF2-9512-B77757D1E000}"/>
              </a:ext>
            </a:extLst>
          </p:cNvPr>
          <p:cNvSpPr>
            <a:spLocks noGrp="1"/>
          </p:cNvSpPr>
          <p:nvPr>
            <p:ph type="body" sz="quarter" idx="13"/>
          </p:nvPr>
        </p:nvSpPr>
        <p:spPr>
          <a:xfrm>
            <a:off x="2927593" y="3097345"/>
            <a:ext cx="5279315" cy="1363529"/>
          </a:xfrm>
        </p:spPr>
        <p:txBody>
          <a:bodyPr/>
          <a:lstStyle/>
          <a:p>
            <a:endParaRPr lang="en-US" dirty="0"/>
          </a:p>
        </p:txBody>
      </p:sp>
      <p:pic>
        <p:nvPicPr>
          <p:cNvPr id="2050" name="Picture 2" descr="Surprisingly delicious chocolate brownies with black bean nutrition hiding inside.">
            <a:extLst>
              <a:ext uri="{FF2B5EF4-FFF2-40B4-BE49-F238E27FC236}">
                <a16:creationId xmlns:a16="http://schemas.microsoft.com/office/drawing/2014/main" id="{D6C4294C-255D-4B41-A809-63BDD5F0D2D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44906" y="2037788"/>
            <a:ext cx="5862078" cy="390422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6670207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D9361B-EB7A-44B9-901E-A02151BFC270}"/>
              </a:ext>
            </a:extLst>
          </p:cNvPr>
          <p:cNvSpPr>
            <a:spLocks noGrp="1"/>
          </p:cNvSpPr>
          <p:nvPr>
            <p:ph type="title"/>
          </p:nvPr>
        </p:nvSpPr>
        <p:spPr/>
        <p:txBody>
          <a:bodyPr/>
          <a:lstStyle/>
          <a:p>
            <a:r>
              <a:rPr lang="en-US" dirty="0"/>
              <a:t>Bean and Rice </a:t>
            </a:r>
            <a:r>
              <a:rPr lang="en-US" dirty="0" err="1"/>
              <a:t>Bontana</a:t>
            </a:r>
            <a:endParaRPr lang="en-US" dirty="0"/>
          </a:p>
        </p:txBody>
      </p:sp>
      <p:sp>
        <p:nvSpPr>
          <p:cNvPr id="3" name="Slide Number Placeholder 2">
            <a:extLst>
              <a:ext uri="{FF2B5EF4-FFF2-40B4-BE49-F238E27FC236}">
                <a16:creationId xmlns:a16="http://schemas.microsoft.com/office/drawing/2014/main" id="{69B0F9A7-D566-4AF6-B866-544E7A6D5F96}"/>
              </a:ext>
            </a:extLst>
          </p:cNvPr>
          <p:cNvSpPr>
            <a:spLocks noGrp="1"/>
          </p:cNvSpPr>
          <p:nvPr>
            <p:ph type="sldNum" sz="quarter" idx="12"/>
          </p:nvPr>
        </p:nvSpPr>
        <p:spPr/>
        <p:txBody>
          <a:bodyPr/>
          <a:lstStyle/>
          <a:p>
            <a:fld id="{17DF4567-1C0D-564E-BA68-9AF622E7948C}" type="slidenum">
              <a:rPr lang="en-US" smtClean="0"/>
              <a:t>10</a:t>
            </a:fld>
            <a:endParaRPr lang="en-US"/>
          </a:p>
        </p:txBody>
      </p:sp>
      <p:pic>
        <p:nvPicPr>
          <p:cNvPr id="5" name="Online Media 4">
            <a:hlinkClick r:id="" action="ppaction://media"/>
            <a:extLst>
              <a:ext uri="{FF2B5EF4-FFF2-40B4-BE49-F238E27FC236}">
                <a16:creationId xmlns:a16="http://schemas.microsoft.com/office/drawing/2014/main" id="{EAB71A6A-94C7-4DA7-BC6C-1D01682FC82A}"/>
              </a:ext>
            </a:extLst>
          </p:cNvPr>
          <p:cNvPicPr>
            <a:picLocks noRot="1" noChangeAspect="1"/>
          </p:cNvPicPr>
          <p:nvPr>
            <a:videoFile r:link="rId1"/>
          </p:nvPr>
        </p:nvPicPr>
        <p:blipFill>
          <a:blip r:embed="rId3"/>
          <a:stretch>
            <a:fillRect/>
          </a:stretch>
        </p:blipFill>
        <p:spPr>
          <a:xfrm>
            <a:off x="2315135" y="2102877"/>
            <a:ext cx="7561729" cy="4253473"/>
          </a:xfrm>
          <a:prstGeom prst="rect">
            <a:avLst/>
          </a:prstGeom>
        </p:spPr>
      </p:pic>
    </p:spTree>
    <p:extLst>
      <p:ext uri="{BB962C8B-B14F-4D97-AF65-F5344CB8AC3E}">
        <p14:creationId xmlns:p14="http://schemas.microsoft.com/office/powerpoint/2010/main" val="132164879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F8BBB7-C463-4402-A35E-CE922E6B4970}"/>
              </a:ext>
            </a:extLst>
          </p:cNvPr>
          <p:cNvSpPr>
            <a:spLocks noGrp="1"/>
          </p:cNvSpPr>
          <p:nvPr>
            <p:ph type="title"/>
          </p:nvPr>
        </p:nvSpPr>
        <p:spPr/>
        <p:txBody>
          <a:bodyPr/>
          <a:lstStyle/>
          <a:p>
            <a:r>
              <a:rPr lang="en-US" dirty="0"/>
              <a:t>Pumpkin Muffins</a:t>
            </a:r>
          </a:p>
        </p:txBody>
      </p:sp>
      <p:sp>
        <p:nvSpPr>
          <p:cNvPr id="3" name="Slide Number Placeholder 2">
            <a:extLst>
              <a:ext uri="{FF2B5EF4-FFF2-40B4-BE49-F238E27FC236}">
                <a16:creationId xmlns:a16="http://schemas.microsoft.com/office/drawing/2014/main" id="{BF67AB76-DEFC-4E8E-9F2B-54BEC32AF2ED}"/>
              </a:ext>
            </a:extLst>
          </p:cNvPr>
          <p:cNvSpPr>
            <a:spLocks noGrp="1"/>
          </p:cNvSpPr>
          <p:nvPr>
            <p:ph type="sldNum" sz="quarter" idx="12"/>
          </p:nvPr>
        </p:nvSpPr>
        <p:spPr/>
        <p:txBody>
          <a:bodyPr/>
          <a:lstStyle/>
          <a:p>
            <a:fld id="{17DF4567-1C0D-564E-BA68-9AF622E7948C}" type="slidenum">
              <a:rPr lang="en-US" smtClean="0"/>
              <a:t>11</a:t>
            </a:fld>
            <a:endParaRPr lang="en-US"/>
          </a:p>
        </p:txBody>
      </p:sp>
      <p:pic>
        <p:nvPicPr>
          <p:cNvPr id="5" name="Online Media 4">
            <a:hlinkClick r:id="" action="ppaction://media"/>
            <a:extLst>
              <a:ext uri="{FF2B5EF4-FFF2-40B4-BE49-F238E27FC236}">
                <a16:creationId xmlns:a16="http://schemas.microsoft.com/office/drawing/2014/main" id="{DA8A73EA-DD48-4B6D-8FFD-4A70827011B1}"/>
              </a:ext>
            </a:extLst>
          </p:cNvPr>
          <p:cNvPicPr>
            <a:picLocks noRot="1" noChangeAspect="1"/>
          </p:cNvPicPr>
          <p:nvPr>
            <a:videoFile r:link="rId1"/>
          </p:nvPr>
        </p:nvPicPr>
        <p:blipFill>
          <a:blip r:embed="rId3"/>
          <a:stretch>
            <a:fillRect/>
          </a:stretch>
        </p:blipFill>
        <p:spPr>
          <a:xfrm>
            <a:off x="3134004" y="1951505"/>
            <a:ext cx="6427694" cy="3615578"/>
          </a:xfrm>
          <a:prstGeom prst="rect">
            <a:avLst/>
          </a:prstGeom>
        </p:spPr>
      </p:pic>
    </p:spTree>
    <p:extLst>
      <p:ext uri="{BB962C8B-B14F-4D97-AF65-F5344CB8AC3E}">
        <p14:creationId xmlns:p14="http://schemas.microsoft.com/office/powerpoint/2010/main" val="256001590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CC32D1-17DD-4F7E-A121-38DF347605D1}"/>
              </a:ext>
            </a:extLst>
          </p:cNvPr>
          <p:cNvSpPr>
            <a:spLocks noGrp="1"/>
          </p:cNvSpPr>
          <p:nvPr>
            <p:ph type="title"/>
          </p:nvPr>
        </p:nvSpPr>
        <p:spPr/>
        <p:txBody>
          <a:bodyPr/>
          <a:lstStyle/>
          <a:p>
            <a:r>
              <a:rPr lang="en-US" dirty="0"/>
              <a:t>Yogurt Parfait</a:t>
            </a:r>
          </a:p>
        </p:txBody>
      </p:sp>
      <p:sp>
        <p:nvSpPr>
          <p:cNvPr id="3" name="Slide Number Placeholder 2">
            <a:extLst>
              <a:ext uri="{FF2B5EF4-FFF2-40B4-BE49-F238E27FC236}">
                <a16:creationId xmlns:a16="http://schemas.microsoft.com/office/drawing/2014/main" id="{A94F28E7-504F-494C-9CAC-A400C63B021E}"/>
              </a:ext>
            </a:extLst>
          </p:cNvPr>
          <p:cNvSpPr>
            <a:spLocks noGrp="1"/>
          </p:cNvSpPr>
          <p:nvPr>
            <p:ph type="sldNum" sz="quarter" idx="12"/>
          </p:nvPr>
        </p:nvSpPr>
        <p:spPr/>
        <p:txBody>
          <a:bodyPr/>
          <a:lstStyle/>
          <a:p>
            <a:fld id="{17DF4567-1C0D-564E-BA68-9AF622E7948C}" type="slidenum">
              <a:rPr lang="en-US" smtClean="0"/>
              <a:t>12</a:t>
            </a:fld>
            <a:endParaRPr lang="en-US"/>
          </a:p>
        </p:txBody>
      </p:sp>
      <p:pic>
        <p:nvPicPr>
          <p:cNvPr id="5" name="Online Media 4">
            <a:hlinkClick r:id="" action="ppaction://media"/>
            <a:extLst>
              <a:ext uri="{FF2B5EF4-FFF2-40B4-BE49-F238E27FC236}">
                <a16:creationId xmlns:a16="http://schemas.microsoft.com/office/drawing/2014/main" id="{D37A7B0B-F9D7-43D4-AE45-5C3B7A60824F}"/>
              </a:ext>
            </a:extLst>
          </p:cNvPr>
          <p:cNvPicPr>
            <a:picLocks noRot="1" noChangeAspect="1"/>
          </p:cNvPicPr>
          <p:nvPr>
            <a:videoFile r:link="rId1"/>
          </p:nvPr>
        </p:nvPicPr>
        <p:blipFill>
          <a:blip r:embed="rId3"/>
          <a:stretch>
            <a:fillRect/>
          </a:stretch>
        </p:blipFill>
        <p:spPr>
          <a:xfrm>
            <a:off x="2976282" y="1972469"/>
            <a:ext cx="6753577" cy="3798887"/>
          </a:xfrm>
          <a:prstGeom prst="rect">
            <a:avLst/>
          </a:prstGeom>
        </p:spPr>
      </p:pic>
    </p:spTree>
    <p:extLst>
      <p:ext uri="{BB962C8B-B14F-4D97-AF65-F5344CB8AC3E}">
        <p14:creationId xmlns:p14="http://schemas.microsoft.com/office/powerpoint/2010/main" val="68999908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5F24D3DE-E047-4C6F-B18B-3D67C2287B92}"/>
              </a:ext>
            </a:extLst>
          </p:cNvPr>
          <p:cNvSpPr>
            <a:spLocks noGrp="1"/>
          </p:cNvSpPr>
          <p:nvPr>
            <p:ph type="title"/>
          </p:nvPr>
        </p:nvSpPr>
        <p:spPr>
          <a:xfrm>
            <a:off x="1095375" y="1751308"/>
            <a:ext cx="4515011" cy="2349205"/>
          </a:xfrm>
        </p:spPr>
        <p:txBody>
          <a:bodyPr/>
          <a:lstStyle/>
          <a:p>
            <a:pPr algn="ctr"/>
            <a:r>
              <a:rPr lang="en-US" i="1" dirty="0"/>
              <a:t>What ingredients in this recipe could you substitute?  Where do you see places within the recipe that are just guidelines?</a:t>
            </a:r>
            <a:r>
              <a:rPr lang="en-US" dirty="0"/>
              <a:t/>
            </a:r>
            <a:br>
              <a:rPr lang="en-US" dirty="0"/>
            </a:br>
            <a:endParaRPr lang="en-US" dirty="0"/>
          </a:p>
        </p:txBody>
      </p:sp>
      <p:sp>
        <p:nvSpPr>
          <p:cNvPr id="3" name="Slide Number Placeholder 2">
            <a:extLst>
              <a:ext uri="{FF2B5EF4-FFF2-40B4-BE49-F238E27FC236}">
                <a16:creationId xmlns:a16="http://schemas.microsoft.com/office/drawing/2014/main" id="{9327B6EF-3E98-45EE-BBC7-816808A715E7}"/>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13</a:t>
            </a:fld>
            <a:endParaRPr lang="en-US"/>
          </a:p>
        </p:txBody>
      </p:sp>
    </p:spTree>
    <p:extLst>
      <p:ext uri="{BB962C8B-B14F-4D97-AF65-F5344CB8AC3E}">
        <p14:creationId xmlns:p14="http://schemas.microsoft.com/office/powerpoint/2010/main" val="70958866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6D1E8461-0166-43FB-8440-638D675DE80C}"/>
              </a:ext>
            </a:extLst>
          </p:cNvPr>
          <p:cNvSpPr>
            <a:spLocks noGrp="1"/>
          </p:cNvSpPr>
          <p:nvPr>
            <p:ph type="sldNum" sz="quarter" idx="12"/>
          </p:nvPr>
        </p:nvSpPr>
        <p:spPr/>
        <p:txBody>
          <a:bodyPr/>
          <a:lstStyle/>
          <a:p>
            <a:fld id="{17DF4567-1C0D-564E-BA68-9AF622E7948C}" type="slidenum">
              <a:rPr lang="en-US" smtClean="0"/>
              <a:t>14</a:t>
            </a:fld>
            <a:endParaRPr lang="en-US"/>
          </a:p>
        </p:txBody>
      </p:sp>
      <p:pic>
        <p:nvPicPr>
          <p:cNvPr id="7" name="Picture 6">
            <a:extLst>
              <a:ext uri="{FF2B5EF4-FFF2-40B4-BE49-F238E27FC236}">
                <a16:creationId xmlns:a16="http://schemas.microsoft.com/office/drawing/2014/main" id="{2C0078A9-190B-4287-A72B-4C23A537AA2F}"/>
              </a:ext>
            </a:extLst>
          </p:cNvPr>
          <p:cNvPicPr>
            <a:picLocks noChangeAspect="1"/>
          </p:cNvPicPr>
          <p:nvPr/>
        </p:nvPicPr>
        <p:blipFill>
          <a:blip r:embed="rId2"/>
          <a:stretch>
            <a:fillRect/>
          </a:stretch>
        </p:blipFill>
        <p:spPr>
          <a:xfrm>
            <a:off x="3411911" y="627903"/>
            <a:ext cx="5728447" cy="5728447"/>
          </a:xfrm>
          <a:prstGeom prst="rect">
            <a:avLst/>
          </a:prstGeom>
        </p:spPr>
      </p:pic>
    </p:spTree>
    <p:extLst>
      <p:ext uri="{BB962C8B-B14F-4D97-AF65-F5344CB8AC3E}">
        <p14:creationId xmlns:p14="http://schemas.microsoft.com/office/powerpoint/2010/main" val="173515185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D15476C0-C4EF-4834-8251-B45F45B28295}"/>
              </a:ext>
            </a:extLst>
          </p:cNvPr>
          <p:cNvSpPr>
            <a:spLocks noGrp="1"/>
          </p:cNvSpPr>
          <p:nvPr>
            <p:ph type="title"/>
          </p:nvPr>
        </p:nvSpPr>
        <p:spPr>
          <a:xfrm>
            <a:off x="6096000" y="945198"/>
            <a:ext cx="4861532" cy="4231236"/>
          </a:xfrm>
        </p:spPr>
        <p:txBody>
          <a:bodyPr>
            <a:normAutofit/>
          </a:bodyPr>
          <a:lstStyle/>
          <a:p>
            <a:pPr algn="ctr"/>
            <a:r>
              <a:rPr lang="en-US" i="1" dirty="0"/>
              <a:t>Does anyone freeze food to avoid waste? </a:t>
            </a:r>
            <a:br>
              <a:rPr lang="en-US" i="1" dirty="0"/>
            </a:br>
            <a:r>
              <a:rPr lang="en-US" i="1" dirty="0"/>
              <a:t/>
            </a:r>
            <a:br>
              <a:rPr lang="en-US" i="1" dirty="0"/>
            </a:br>
            <a:r>
              <a:rPr lang="en-US" i="1" dirty="0"/>
              <a:t>What do you freeze?</a:t>
            </a:r>
            <a:r>
              <a:rPr lang="en-US" dirty="0"/>
              <a:t/>
            </a:r>
            <a:br>
              <a:rPr lang="en-US" dirty="0"/>
            </a:br>
            <a:endParaRPr lang="en-US" dirty="0"/>
          </a:p>
        </p:txBody>
      </p:sp>
    </p:spTree>
    <p:extLst>
      <p:ext uri="{BB962C8B-B14F-4D97-AF65-F5344CB8AC3E}">
        <p14:creationId xmlns:p14="http://schemas.microsoft.com/office/powerpoint/2010/main" val="133357622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A9E0A5CD-E767-42E7-90E6-23771E5B905F}"/>
              </a:ext>
            </a:extLst>
          </p:cNvPr>
          <p:cNvSpPr>
            <a:spLocks noGrp="1"/>
          </p:cNvSpPr>
          <p:nvPr>
            <p:ph type="sldNum" sz="quarter" idx="12"/>
          </p:nvPr>
        </p:nvSpPr>
        <p:spPr/>
        <p:txBody>
          <a:bodyPr/>
          <a:lstStyle/>
          <a:p>
            <a:fld id="{17DF4567-1C0D-564E-BA68-9AF622E7948C}" type="slidenum">
              <a:rPr lang="en-US" smtClean="0"/>
              <a:t>16</a:t>
            </a:fld>
            <a:endParaRPr lang="en-US"/>
          </a:p>
        </p:txBody>
      </p:sp>
      <p:sp>
        <p:nvSpPr>
          <p:cNvPr id="4" name="Text Placeholder 3">
            <a:extLst>
              <a:ext uri="{FF2B5EF4-FFF2-40B4-BE49-F238E27FC236}">
                <a16:creationId xmlns:a16="http://schemas.microsoft.com/office/drawing/2014/main" id="{87FD5E55-3815-42D5-9E87-2A5D847F87F4}"/>
              </a:ext>
            </a:extLst>
          </p:cNvPr>
          <p:cNvSpPr>
            <a:spLocks noGrp="1"/>
          </p:cNvSpPr>
          <p:nvPr>
            <p:ph type="body" sz="quarter" idx="13"/>
          </p:nvPr>
        </p:nvSpPr>
        <p:spPr>
          <a:xfrm>
            <a:off x="7449669" y="2389374"/>
            <a:ext cx="3845860" cy="2971800"/>
          </a:xfrm>
        </p:spPr>
        <p:txBody>
          <a:bodyPr/>
          <a:lstStyle/>
          <a:p>
            <a:r>
              <a:rPr lang="en-US" dirty="0"/>
              <a:t>Find more tips here: </a:t>
            </a:r>
            <a:r>
              <a:rPr lang="en-US" dirty="0">
                <a:hlinkClick r:id="rId2"/>
              </a:rPr>
              <a:t>http://cookingmatters.org/tips/10-tips-waste-less-food</a:t>
            </a:r>
            <a:endParaRPr lang="en-US" dirty="0"/>
          </a:p>
        </p:txBody>
      </p:sp>
      <p:pic>
        <p:nvPicPr>
          <p:cNvPr id="6" name="Picture 5">
            <a:extLst>
              <a:ext uri="{FF2B5EF4-FFF2-40B4-BE49-F238E27FC236}">
                <a16:creationId xmlns:a16="http://schemas.microsoft.com/office/drawing/2014/main" id="{D25C062F-B0EB-4269-8F4D-9034F11ED037}"/>
              </a:ext>
            </a:extLst>
          </p:cNvPr>
          <p:cNvPicPr>
            <a:picLocks noChangeAspect="1"/>
          </p:cNvPicPr>
          <p:nvPr/>
        </p:nvPicPr>
        <p:blipFill>
          <a:blip r:embed="rId3"/>
          <a:stretch>
            <a:fillRect/>
          </a:stretch>
        </p:blipFill>
        <p:spPr>
          <a:xfrm>
            <a:off x="1506070" y="493058"/>
            <a:ext cx="5652247" cy="5652247"/>
          </a:xfrm>
          <a:prstGeom prst="rect">
            <a:avLst/>
          </a:prstGeom>
        </p:spPr>
      </p:pic>
    </p:spTree>
    <p:extLst>
      <p:ext uri="{BB962C8B-B14F-4D97-AF65-F5344CB8AC3E}">
        <p14:creationId xmlns:p14="http://schemas.microsoft.com/office/powerpoint/2010/main" val="186655302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17DF4567-1C0D-564E-BA68-9AF622E7948C}" type="slidenum">
              <a:rPr lang="en-US" smtClean="0"/>
              <a:t>17</a:t>
            </a:fld>
            <a:endParaRPr lang="en-US"/>
          </a:p>
        </p:txBody>
      </p:sp>
      <p:pic>
        <p:nvPicPr>
          <p:cNvPr id="7" name="Picture 7" descr="A screenshot of a cell phone&#10;&#10;Description generated with very high confidence">
            <a:extLst>
              <a:ext uri="{FF2B5EF4-FFF2-40B4-BE49-F238E27FC236}">
                <a16:creationId xmlns:a16="http://schemas.microsoft.com/office/drawing/2014/main" id="{0600F90E-C0FF-4673-9783-2D59DE74568E}"/>
              </a:ext>
            </a:extLst>
          </p:cNvPr>
          <p:cNvPicPr>
            <a:picLocks noChangeAspect="1"/>
          </p:cNvPicPr>
          <p:nvPr/>
        </p:nvPicPr>
        <p:blipFill rotWithShape="1">
          <a:blip r:embed="rId3"/>
          <a:srcRect r="261" b="49557"/>
          <a:stretch/>
        </p:blipFill>
        <p:spPr>
          <a:xfrm>
            <a:off x="110508" y="1274853"/>
            <a:ext cx="6303191" cy="4660302"/>
          </a:xfrm>
          <a:prstGeom prst="rect">
            <a:avLst/>
          </a:prstGeom>
        </p:spPr>
      </p:pic>
      <p:pic>
        <p:nvPicPr>
          <p:cNvPr id="9" name="Picture 9" descr="A screenshot of a cell phone&#10;&#10;Description generated with very high confidence">
            <a:extLst>
              <a:ext uri="{FF2B5EF4-FFF2-40B4-BE49-F238E27FC236}">
                <a16:creationId xmlns:a16="http://schemas.microsoft.com/office/drawing/2014/main" id="{CC422D17-70E7-45A9-8D31-591C7C2515AE}"/>
              </a:ext>
            </a:extLst>
          </p:cNvPr>
          <p:cNvPicPr>
            <a:picLocks noChangeAspect="1"/>
          </p:cNvPicPr>
          <p:nvPr/>
        </p:nvPicPr>
        <p:blipFill rotWithShape="1">
          <a:blip r:embed="rId3"/>
          <a:srcRect t="50103" r="398" b="645"/>
          <a:stretch/>
        </p:blipFill>
        <p:spPr>
          <a:xfrm>
            <a:off x="6230783" y="1622045"/>
            <a:ext cx="5961217" cy="4309477"/>
          </a:xfrm>
          <a:prstGeom prst="rect">
            <a:avLst/>
          </a:prstGeom>
        </p:spPr>
      </p:pic>
      <p:pic>
        <p:nvPicPr>
          <p:cNvPr id="15" name="Picture 7" descr="A screenshot of a cell phone&#10;&#10;Description generated with very high confidence">
            <a:extLst>
              <a:ext uri="{FF2B5EF4-FFF2-40B4-BE49-F238E27FC236}">
                <a16:creationId xmlns:a16="http://schemas.microsoft.com/office/drawing/2014/main" id="{336FC72C-578B-4378-9248-8C60F7DA2A28}"/>
              </a:ext>
            </a:extLst>
          </p:cNvPr>
          <p:cNvPicPr>
            <a:picLocks noChangeAspect="1"/>
          </p:cNvPicPr>
          <p:nvPr/>
        </p:nvPicPr>
        <p:blipFill rotWithShape="1">
          <a:blip r:embed="rId3"/>
          <a:srcRect t="81" r="377" b="96005"/>
          <a:stretch/>
        </p:blipFill>
        <p:spPr>
          <a:xfrm>
            <a:off x="6327435" y="1274853"/>
            <a:ext cx="5950830" cy="347192"/>
          </a:xfrm>
          <a:prstGeom prst="rect">
            <a:avLst/>
          </a:prstGeom>
        </p:spPr>
      </p:pic>
      <p:sp>
        <p:nvSpPr>
          <p:cNvPr id="2" name="TextBox 1"/>
          <p:cNvSpPr txBox="1"/>
          <p:nvPr/>
        </p:nvSpPr>
        <p:spPr>
          <a:xfrm>
            <a:off x="3438144" y="368394"/>
            <a:ext cx="5164619" cy="523220"/>
          </a:xfrm>
          <a:prstGeom prst="rect">
            <a:avLst/>
          </a:prstGeom>
          <a:noFill/>
        </p:spPr>
        <p:txBody>
          <a:bodyPr wrap="none" rtlCol="0">
            <a:spAutoFit/>
          </a:bodyPr>
          <a:lstStyle/>
          <a:p>
            <a:pPr algn="ctr"/>
            <a:r>
              <a:rPr lang="en-US" sz="2800">
                <a:solidFill>
                  <a:srgbClr val="6EBD44"/>
                </a:solidFill>
                <a:latin typeface="Arial" panose="020B0604020202020204" pitchFamily="34" charset="0"/>
                <a:cs typeface="Arial" panose="020B0604020202020204" pitchFamily="34" charset="0"/>
              </a:rPr>
              <a:t>Freezing Fruits and Vegetables</a:t>
            </a:r>
          </a:p>
        </p:txBody>
      </p:sp>
    </p:spTree>
    <p:extLst>
      <p:ext uri="{BB962C8B-B14F-4D97-AF65-F5344CB8AC3E}">
        <p14:creationId xmlns:p14="http://schemas.microsoft.com/office/powerpoint/2010/main" val="232097762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4" descr="A screenshot of a cell phone&#10;&#10;Description generated with very high confidence">
            <a:extLst>
              <a:ext uri="{FF2B5EF4-FFF2-40B4-BE49-F238E27FC236}">
                <a16:creationId xmlns:a16="http://schemas.microsoft.com/office/drawing/2014/main" id="{D282DF02-C6CB-4D25-A34C-A29994031824}"/>
              </a:ext>
            </a:extLst>
          </p:cNvPr>
          <p:cNvPicPr>
            <a:picLocks noChangeAspect="1"/>
          </p:cNvPicPr>
          <p:nvPr/>
        </p:nvPicPr>
        <p:blipFill>
          <a:blip r:embed="rId3"/>
          <a:stretch>
            <a:fillRect/>
          </a:stretch>
        </p:blipFill>
        <p:spPr>
          <a:xfrm>
            <a:off x="640669" y="398157"/>
            <a:ext cx="4823178" cy="6364263"/>
          </a:xfrm>
          <a:prstGeom prst="rect">
            <a:avLst/>
          </a:prstGeom>
        </p:spPr>
      </p:pic>
      <p:pic>
        <p:nvPicPr>
          <p:cNvPr id="6" name="Picture 6" descr="A screenshot of a cell phone&#10;&#10;Description generated with very high confidence">
            <a:extLst>
              <a:ext uri="{FF2B5EF4-FFF2-40B4-BE49-F238E27FC236}">
                <a16:creationId xmlns:a16="http://schemas.microsoft.com/office/drawing/2014/main" id="{6489D547-75E9-4456-A302-D7E3BC9D22B3}"/>
              </a:ext>
            </a:extLst>
          </p:cNvPr>
          <p:cNvPicPr>
            <a:picLocks noChangeAspect="1"/>
          </p:cNvPicPr>
          <p:nvPr/>
        </p:nvPicPr>
        <p:blipFill>
          <a:blip r:embed="rId4"/>
          <a:stretch>
            <a:fillRect/>
          </a:stretch>
        </p:blipFill>
        <p:spPr>
          <a:xfrm>
            <a:off x="6154455" y="153120"/>
            <a:ext cx="5457172" cy="6562198"/>
          </a:xfrm>
          <a:prstGeom prst="rect">
            <a:avLst/>
          </a:prstGeom>
        </p:spPr>
      </p:pic>
    </p:spTree>
    <p:extLst>
      <p:ext uri="{BB962C8B-B14F-4D97-AF65-F5344CB8AC3E}">
        <p14:creationId xmlns:p14="http://schemas.microsoft.com/office/powerpoint/2010/main" val="51755644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E60180A8-A995-4694-82D8-ECF307ED8C80}"/>
              </a:ext>
            </a:extLst>
          </p:cNvPr>
          <p:cNvSpPr>
            <a:spLocks noGrp="1"/>
          </p:cNvSpPr>
          <p:nvPr>
            <p:ph type="sldNum" sz="quarter" idx="12"/>
          </p:nvPr>
        </p:nvSpPr>
        <p:spPr/>
        <p:txBody>
          <a:bodyPr/>
          <a:lstStyle/>
          <a:p>
            <a:fld id="{17DF4567-1C0D-564E-BA68-9AF622E7948C}" type="slidenum">
              <a:rPr lang="en-US" smtClean="0"/>
              <a:t>19</a:t>
            </a:fld>
            <a:endParaRPr lang="en-US"/>
          </a:p>
        </p:txBody>
      </p:sp>
      <p:pic>
        <p:nvPicPr>
          <p:cNvPr id="2" name="Picture 3" descr="A screenshot of a cell phone&#10;&#10;Description generated with very high confidence">
            <a:extLst>
              <a:ext uri="{FF2B5EF4-FFF2-40B4-BE49-F238E27FC236}">
                <a16:creationId xmlns:a16="http://schemas.microsoft.com/office/drawing/2014/main" id="{A0F7A0CC-5CA9-4150-81A5-0E68DFB2F993}"/>
              </a:ext>
            </a:extLst>
          </p:cNvPr>
          <p:cNvPicPr>
            <a:picLocks noChangeAspect="1"/>
          </p:cNvPicPr>
          <p:nvPr/>
        </p:nvPicPr>
        <p:blipFill>
          <a:blip r:embed="rId3"/>
          <a:stretch>
            <a:fillRect/>
          </a:stretch>
        </p:blipFill>
        <p:spPr>
          <a:xfrm>
            <a:off x="3085579" y="89958"/>
            <a:ext cx="5634624" cy="6563263"/>
          </a:xfrm>
          <a:prstGeom prst="rect">
            <a:avLst/>
          </a:prstGeom>
        </p:spPr>
      </p:pic>
    </p:spTree>
    <p:extLst>
      <p:ext uri="{BB962C8B-B14F-4D97-AF65-F5344CB8AC3E}">
        <p14:creationId xmlns:p14="http://schemas.microsoft.com/office/powerpoint/2010/main" val="311441213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6529F555-D4BD-4423-922C-FF46551A01E2}"/>
              </a:ext>
            </a:extLst>
          </p:cNvPr>
          <p:cNvSpPr>
            <a:spLocks noGrp="1"/>
          </p:cNvSpPr>
          <p:nvPr>
            <p:ph type="sldNum" sz="quarter" idx="12"/>
          </p:nvPr>
        </p:nvSpPr>
        <p:spPr/>
        <p:txBody>
          <a:bodyPr/>
          <a:lstStyle/>
          <a:p>
            <a:fld id="{17DF4567-1C0D-564E-BA68-9AF622E7948C}" type="slidenum">
              <a:rPr lang="en-US" smtClean="0"/>
              <a:t>20</a:t>
            </a:fld>
            <a:endParaRPr lang="en-US"/>
          </a:p>
        </p:txBody>
      </p:sp>
      <p:pic>
        <p:nvPicPr>
          <p:cNvPr id="6" name="Picture 5">
            <a:extLst>
              <a:ext uri="{FF2B5EF4-FFF2-40B4-BE49-F238E27FC236}">
                <a16:creationId xmlns:a16="http://schemas.microsoft.com/office/drawing/2014/main" id="{447BF213-5CD5-47F8-8628-914DD5F842A3}"/>
              </a:ext>
            </a:extLst>
          </p:cNvPr>
          <p:cNvPicPr>
            <a:picLocks noChangeAspect="1"/>
          </p:cNvPicPr>
          <p:nvPr/>
        </p:nvPicPr>
        <p:blipFill>
          <a:blip r:embed="rId2"/>
          <a:stretch>
            <a:fillRect/>
          </a:stretch>
        </p:blipFill>
        <p:spPr>
          <a:xfrm>
            <a:off x="3777368" y="524855"/>
            <a:ext cx="4637263" cy="5808289"/>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5986758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b="0">
                <a:latin typeface="Arial"/>
                <a:cs typeface="Arial"/>
              </a:rPr>
              <a:t>Please share: </a:t>
            </a:r>
          </a:p>
        </p:txBody>
      </p:sp>
      <p:sp>
        <p:nvSpPr>
          <p:cNvPr id="6" name="Text Placeholder 5"/>
          <p:cNvSpPr>
            <a:spLocks noGrp="1"/>
          </p:cNvSpPr>
          <p:nvPr>
            <p:ph sz="half" idx="1"/>
          </p:nvPr>
        </p:nvSpPr>
        <p:spPr/>
        <p:txBody>
          <a:bodyPr vert="horz" lIns="91440" tIns="45720" rIns="91440" bIns="45720" rtlCol="0" anchor="t">
            <a:noAutofit/>
          </a:bodyPr>
          <a:lstStyle/>
          <a:p>
            <a:r>
              <a:rPr lang="en-US" i="1" dirty="0"/>
              <a:t>Is kids’ wasted food a problem at your house? </a:t>
            </a:r>
          </a:p>
          <a:p>
            <a:r>
              <a:rPr lang="en-US" i="1" dirty="0"/>
              <a:t>What tips do you have to cut down on that waste?</a:t>
            </a:r>
            <a:endParaRPr lang="en-US" dirty="0"/>
          </a:p>
        </p:txBody>
      </p:sp>
      <p:sp>
        <p:nvSpPr>
          <p:cNvPr id="4" name="Slide Number Placeholder 3"/>
          <p:cNvSpPr>
            <a:spLocks noGrp="1"/>
          </p:cNvSpPr>
          <p:nvPr>
            <p:ph type="sldNum" sz="quarter" idx="12"/>
          </p:nvPr>
        </p:nvSpPr>
        <p:spPr/>
        <p:txBody>
          <a:bodyPr/>
          <a:lstStyle/>
          <a:p>
            <a:fld id="{17DF4567-1C0D-564E-BA68-9AF622E7948C}" type="slidenum">
              <a:rPr lang="en-US" smtClean="0"/>
              <a:t>21</a:t>
            </a:fld>
            <a:endParaRPr lang="en-US"/>
          </a:p>
        </p:txBody>
      </p:sp>
      <p:sp>
        <p:nvSpPr>
          <p:cNvPr id="7" name="Rectangle 6"/>
          <p:cNvSpPr/>
          <p:nvPr/>
        </p:nvSpPr>
        <p:spPr>
          <a:xfrm>
            <a:off x="5974813" y="3244334"/>
            <a:ext cx="242374" cy="369332"/>
          </a:xfrm>
          <a:prstGeom prst="rect">
            <a:avLst/>
          </a:prstGeom>
        </p:spPr>
        <p:txBody>
          <a:bodyPr wrap="none">
            <a:spAutoFit/>
          </a:bodyPr>
          <a:lstStyle/>
          <a:p>
            <a:r>
              <a:rPr lang="en-US">
                <a:solidFill>
                  <a:srgbClr val="000000"/>
                </a:solidFill>
                <a:latin typeface="Times New Roman" panose="02020603050405020304" pitchFamily="18" charset="0"/>
              </a:rPr>
              <a:t> </a:t>
            </a:r>
            <a:endParaRPr lang="en-US"/>
          </a:p>
        </p:txBody>
      </p:sp>
    </p:spTree>
    <p:extLst>
      <p:ext uri="{BB962C8B-B14F-4D97-AF65-F5344CB8AC3E}">
        <p14:creationId xmlns:p14="http://schemas.microsoft.com/office/powerpoint/2010/main" val="318126596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EDEC831-45DD-4AC9-B1C6-51D6318314C9}"/>
              </a:ext>
            </a:extLst>
          </p:cNvPr>
          <p:cNvSpPr>
            <a:spLocks noGrp="1"/>
          </p:cNvSpPr>
          <p:nvPr>
            <p:ph type="title"/>
          </p:nvPr>
        </p:nvSpPr>
        <p:spPr>
          <a:xfrm>
            <a:off x="1095375" y="898903"/>
            <a:ext cx="4162425" cy="5191932"/>
          </a:xfrm>
        </p:spPr>
        <p:txBody>
          <a:bodyPr>
            <a:normAutofit/>
          </a:bodyPr>
          <a:lstStyle/>
          <a:p>
            <a:pPr algn="ctr"/>
            <a:r>
              <a:rPr lang="en-US" dirty="0"/>
              <a:t>Do any of these preparation methods for this ingredient surprise you? </a:t>
            </a:r>
            <a:br>
              <a:rPr lang="en-US" dirty="0"/>
            </a:br>
            <a:r>
              <a:rPr lang="en-US" dirty="0"/>
              <a:t/>
            </a:r>
            <a:br>
              <a:rPr lang="en-US" dirty="0"/>
            </a:br>
            <a:r>
              <a:rPr lang="en-US" dirty="0"/>
              <a:t>Which ones? </a:t>
            </a:r>
            <a:br>
              <a:rPr lang="en-US" dirty="0"/>
            </a:br>
            <a:r>
              <a:rPr lang="en-US" dirty="0"/>
              <a:t/>
            </a:r>
            <a:br>
              <a:rPr lang="en-US" dirty="0"/>
            </a:br>
            <a:r>
              <a:rPr lang="en-US" dirty="0"/>
              <a:t>What other ways would you want to try using this ingredient at home? </a:t>
            </a:r>
            <a:br>
              <a:rPr lang="en-US" dirty="0"/>
            </a:br>
            <a:r>
              <a:rPr lang="en-US" dirty="0"/>
              <a:t/>
            </a:r>
            <a:br>
              <a:rPr lang="en-US" dirty="0"/>
            </a:br>
            <a:r>
              <a:rPr lang="en-US" dirty="0"/>
              <a:t/>
            </a:r>
            <a:br>
              <a:rPr lang="en-US" dirty="0"/>
            </a:br>
            <a:r>
              <a:rPr lang="en-US" dirty="0"/>
              <a:t>Does anyone have a favorite way they already use this item?</a:t>
            </a:r>
            <a:br>
              <a:rPr lang="en-US" dirty="0"/>
            </a:br>
            <a:r>
              <a:rPr lang="en-US" dirty="0"/>
              <a:t/>
            </a:r>
            <a:br>
              <a:rPr lang="en-US" dirty="0"/>
            </a:br>
            <a:endParaRPr lang="en-US" dirty="0"/>
          </a:p>
        </p:txBody>
      </p:sp>
      <p:sp>
        <p:nvSpPr>
          <p:cNvPr id="4" name="Slide Number Placeholder 3">
            <a:extLst>
              <a:ext uri="{FF2B5EF4-FFF2-40B4-BE49-F238E27FC236}">
                <a16:creationId xmlns:a16="http://schemas.microsoft.com/office/drawing/2014/main" id="{2640D006-2603-44E4-8DA1-00E0C7F9D9FC}"/>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22</a:t>
            </a:fld>
            <a:endParaRPr lang="en-US"/>
          </a:p>
        </p:txBody>
      </p:sp>
    </p:spTree>
    <p:extLst>
      <p:ext uri="{BB962C8B-B14F-4D97-AF65-F5344CB8AC3E}">
        <p14:creationId xmlns:p14="http://schemas.microsoft.com/office/powerpoint/2010/main" val="245292309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2CD0D11-CB8B-46E3-8D90-C837A24A19D9}"/>
              </a:ext>
            </a:extLst>
          </p:cNvPr>
          <p:cNvPicPr>
            <a:picLocks noChangeAspect="1"/>
          </p:cNvPicPr>
          <p:nvPr/>
        </p:nvPicPr>
        <p:blipFill>
          <a:blip r:embed="rId2"/>
          <a:stretch>
            <a:fillRect/>
          </a:stretch>
        </p:blipFill>
        <p:spPr>
          <a:xfrm>
            <a:off x="1869431" y="510988"/>
            <a:ext cx="4226569" cy="5836024"/>
          </a:xfrm>
          <a:prstGeom prst="rect">
            <a:avLst/>
          </a:prstGeom>
          <a:ln>
            <a:noFill/>
          </a:ln>
          <a:effectLst>
            <a:outerShdw blurRad="292100" dist="139700" dir="2700000" algn="tl" rotWithShape="0">
              <a:srgbClr val="333333">
                <a:alpha val="65000"/>
              </a:srgbClr>
            </a:outerShdw>
          </a:effectLst>
        </p:spPr>
      </p:pic>
      <p:sp>
        <p:nvSpPr>
          <p:cNvPr id="3" name="Slide Number Placeholder 2">
            <a:extLst>
              <a:ext uri="{FF2B5EF4-FFF2-40B4-BE49-F238E27FC236}">
                <a16:creationId xmlns:a16="http://schemas.microsoft.com/office/drawing/2014/main" id="{EAF8B2EF-1E52-4159-ACC6-77EC688377AA}"/>
              </a:ext>
            </a:extLst>
          </p:cNvPr>
          <p:cNvSpPr>
            <a:spLocks noGrp="1"/>
          </p:cNvSpPr>
          <p:nvPr>
            <p:ph type="sldNum" sz="quarter" idx="12"/>
          </p:nvPr>
        </p:nvSpPr>
        <p:spPr/>
        <p:txBody>
          <a:bodyPr/>
          <a:lstStyle/>
          <a:p>
            <a:fld id="{17DF4567-1C0D-564E-BA68-9AF622E7948C}" type="slidenum">
              <a:rPr lang="en-US" smtClean="0"/>
              <a:t>23</a:t>
            </a:fld>
            <a:endParaRPr lang="en-US"/>
          </a:p>
        </p:txBody>
      </p:sp>
      <p:pic>
        <p:nvPicPr>
          <p:cNvPr id="6" name="Picture 5">
            <a:extLst>
              <a:ext uri="{FF2B5EF4-FFF2-40B4-BE49-F238E27FC236}">
                <a16:creationId xmlns:a16="http://schemas.microsoft.com/office/drawing/2014/main" id="{154B08E9-A067-4828-8B69-5DEB0C9B93BA}"/>
              </a:ext>
            </a:extLst>
          </p:cNvPr>
          <p:cNvPicPr>
            <a:picLocks noChangeAspect="1"/>
          </p:cNvPicPr>
          <p:nvPr/>
        </p:nvPicPr>
        <p:blipFill>
          <a:blip r:embed="rId3"/>
          <a:stretch>
            <a:fillRect/>
          </a:stretch>
        </p:blipFill>
        <p:spPr>
          <a:xfrm>
            <a:off x="6856719" y="396688"/>
            <a:ext cx="4077058" cy="6064624"/>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95200296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80B4238B-C3C9-42C7-B870-2332E7666C28}"/>
              </a:ext>
            </a:extLst>
          </p:cNvPr>
          <p:cNvSpPr>
            <a:spLocks noGrp="1"/>
          </p:cNvSpPr>
          <p:nvPr>
            <p:ph type="title"/>
          </p:nvPr>
        </p:nvSpPr>
        <p:spPr>
          <a:xfrm>
            <a:off x="7206342" y="945197"/>
            <a:ext cx="3751189" cy="4802459"/>
          </a:xfrm>
        </p:spPr>
        <p:txBody>
          <a:bodyPr/>
          <a:lstStyle/>
          <a:p>
            <a:pPr algn="ctr"/>
            <a:r>
              <a:rPr lang="en-US" sz="3200" i="1" dirty="0"/>
              <a:t>Now that we’ve had this time together, what other ideas do you have to use up some of these hard-to-use foods?</a:t>
            </a:r>
            <a:r>
              <a:rPr lang="en-US" dirty="0"/>
              <a:t/>
            </a:r>
            <a:br>
              <a:rPr lang="en-US" dirty="0"/>
            </a:br>
            <a:r>
              <a:rPr lang="en-US" dirty="0"/>
              <a:t/>
            </a:r>
            <a:br>
              <a:rPr lang="en-US" dirty="0"/>
            </a:br>
            <a:r>
              <a:rPr lang="en-US" dirty="0"/>
              <a:t/>
            </a:r>
            <a:br>
              <a:rPr lang="en-US" dirty="0"/>
            </a:br>
            <a:endParaRPr lang="en-US" dirty="0"/>
          </a:p>
        </p:txBody>
      </p:sp>
      <p:pic>
        <p:nvPicPr>
          <p:cNvPr id="1026" name="Picture 2" descr="How to Meal Plan to Save Time and Money | EveryDollar.com">
            <a:extLst>
              <a:ext uri="{FF2B5EF4-FFF2-40B4-BE49-F238E27FC236}">
                <a16:creationId xmlns:a16="http://schemas.microsoft.com/office/drawing/2014/main" id="{86949DA4-FF5C-4325-8850-801805A51B7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20052" y="1972304"/>
            <a:ext cx="5275948" cy="274824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9432951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B359232B-14D6-45C9-AB9B-CC0052ADB8A9}"/>
              </a:ext>
            </a:extLst>
          </p:cNvPr>
          <p:cNvSpPr>
            <a:spLocks noGrp="1"/>
          </p:cNvSpPr>
          <p:nvPr>
            <p:ph type="title"/>
          </p:nvPr>
        </p:nvSpPr>
        <p:spPr/>
        <p:txBody>
          <a:bodyPr/>
          <a:lstStyle/>
          <a:p>
            <a:r>
              <a:rPr lang="en-US" dirty="0"/>
              <a:t>Today’s Top Tips</a:t>
            </a:r>
          </a:p>
        </p:txBody>
      </p:sp>
      <p:sp>
        <p:nvSpPr>
          <p:cNvPr id="7" name="Text Placeholder 6">
            <a:extLst>
              <a:ext uri="{FF2B5EF4-FFF2-40B4-BE49-F238E27FC236}">
                <a16:creationId xmlns:a16="http://schemas.microsoft.com/office/drawing/2014/main" id="{0428294C-CCB7-42ED-8B8A-576A1F788CB4}"/>
              </a:ext>
            </a:extLst>
          </p:cNvPr>
          <p:cNvSpPr>
            <a:spLocks noGrp="1"/>
          </p:cNvSpPr>
          <p:nvPr>
            <p:ph type="body" sz="quarter" idx="10"/>
          </p:nvPr>
        </p:nvSpPr>
        <p:spPr>
          <a:xfrm>
            <a:off x="6096000" y="370114"/>
            <a:ext cx="5812971" cy="6351361"/>
          </a:xfrm>
        </p:spPr>
        <p:txBody>
          <a:bodyPr>
            <a:normAutofit/>
          </a:bodyPr>
          <a:lstStyle/>
          <a:p>
            <a:pPr marL="457200" lvl="0" indent="-457200">
              <a:buFont typeface="Arial" panose="020B0604020202020204" pitchFamily="34" charset="0"/>
              <a:buChar char="•"/>
            </a:pPr>
            <a:r>
              <a:rPr lang="en-US" sz="3200" dirty="0"/>
              <a:t>The most expensive food is the food we waste. Plan to use up all the ingredients you have access to. </a:t>
            </a:r>
          </a:p>
          <a:p>
            <a:pPr lvl="0"/>
            <a:endParaRPr lang="en-US" sz="3200" dirty="0"/>
          </a:p>
          <a:p>
            <a:pPr marL="457200" lvl="0" indent="-457200">
              <a:buFont typeface="Arial" panose="020B0604020202020204" pitchFamily="34" charset="0"/>
              <a:buChar char="•"/>
            </a:pPr>
            <a:r>
              <a:rPr lang="en-US" sz="3200" dirty="0"/>
              <a:t>Use your freezer to save money by throwing less food away.  </a:t>
            </a:r>
          </a:p>
          <a:p>
            <a:pPr lvl="0"/>
            <a:endParaRPr lang="en-US" sz="3200" dirty="0"/>
          </a:p>
          <a:p>
            <a:pPr marL="457200" lvl="0" indent="-457200">
              <a:buFont typeface="Arial" panose="020B0604020202020204" pitchFamily="34" charset="0"/>
              <a:buChar char="•"/>
            </a:pPr>
            <a:r>
              <a:rPr lang="en-US" sz="3200" dirty="0"/>
              <a:t>To reduce kids’ food waste, let kids serve themselves and only offer ‘tastes’ of new foods. </a:t>
            </a:r>
          </a:p>
          <a:p>
            <a:endParaRPr lang="en-US" dirty="0"/>
          </a:p>
        </p:txBody>
      </p:sp>
      <p:sp>
        <p:nvSpPr>
          <p:cNvPr id="4" name="Slide Number Placeholder 3">
            <a:extLst>
              <a:ext uri="{FF2B5EF4-FFF2-40B4-BE49-F238E27FC236}">
                <a16:creationId xmlns:a16="http://schemas.microsoft.com/office/drawing/2014/main" id="{6DFB85AC-19C4-4942-8F60-3E3C8D884249}"/>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25</a:t>
            </a:fld>
            <a:endParaRPr lang="en-US"/>
          </a:p>
        </p:txBody>
      </p:sp>
    </p:spTree>
    <p:extLst>
      <p:ext uri="{BB962C8B-B14F-4D97-AF65-F5344CB8AC3E}">
        <p14:creationId xmlns:p14="http://schemas.microsoft.com/office/powerpoint/2010/main" val="140584763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a:latin typeface="Arial"/>
                <a:cs typeface="Arial"/>
              </a:rPr>
              <a:t>Cooking Matters App</a:t>
            </a:r>
          </a:p>
        </p:txBody>
      </p:sp>
      <p:pic>
        <p:nvPicPr>
          <p:cNvPr id="8" name="Content Placeholder 7"/>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315794" y="2139696"/>
            <a:ext cx="5681781" cy="3961887"/>
          </a:xfrm>
        </p:spPr>
      </p:pic>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a:latin typeface="Arial"/>
                <a:cs typeface="Arial"/>
              </a:rPr>
              <a:t>Cookingmatters.org/recipes</a:t>
            </a:r>
          </a:p>
        </p:txBody>
      </p:sp>
      <p:pic>
        <p:nvPicPr>
          <p:cNvPr id="7" name="Content Placeholder 6"/>
          <p:cNvPicPr>
            <a:picLocks noGrp="1" noChangeAspect="1"/>
          </p:cNvPicPr>
          <p:nvPr>
            <p:ph sz="quarter" idx="4"/>
          </p:nvPr>
        </p:nvPicPr>
        <p:blipFill>
          <a:blip r:embed="rId4">
            <a:extLst>
              <a:ext uri="{28A0092B-C50C-407E-A947-70E740481C1C}">
                <a14:useLocalDpi xmlns:a14="http://schemas.microsoft.com/office/drawing/2010/main" val="0"/>
              </a:ext>
            </a:extLst>
          </a:blip>
          <a:stretch>
            <a:fillRect/>
          </a:stretch>
        </p:blipFill>
        <p:spPr>
          <a:xfrm>
            <a:off x="6305414" y="1849101"/>
            <a:ext cx="5792097" cy="4340562"/>
          </a:xfrm>
        </p:spPr>
      </p:pic>
    </p:spTree>
    <p:extLst>
      <p:ext uri="{BB962C8B-B14F-4D97-AF65-F5344CB8AC3E}">
        <p14:creationId xmlns:p14="http://schemas.microsoft.com/office/powerpoint/2010/main" val="413865125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and Activity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a:latin typeface="Arial"/>
                <a:cs typeface="Arial"/>
              </a:rPr>
              <a:t>Cooking Matters Facebook Page</a:t>
            </a:r>
            <a:endParaRPr lang="en-US" sz="1800"/>
          </a:p>
        </p:txBody>
      </p:sp>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a:latin typeface="Arial"/>
                <a:cs typeface="Arial"/>
              </a:rPr>
              <a:t>Cookingmatters.org/cooking-matters-home</a:t>
            </a:r>
            <a:endParaRPr lang="en-US" sz="1800"/>
          </a:p>
        </p:txBody>
      </p:sp>
      <p:pic>
        <p:nvPicPr>
          <p:cNvPr id="4" name="Picture 5" descr="A screenshot of a social media post&#10;&#10;Description generated with very high confidence">
            <a:extLst>
              <a:ext uri="{FF2B5EF4-FFF2-40B4-BE49-F238E27FC236}">
                <a16:creationId xmlns:a16="http://schemas.microsoft.com/office/drawing/2014/main" id="{2E22568C-90C6-4A24-8DE1-475D65B2DF62}"/>
              </a:ext>
            </a:extLst>
          </p:cNvPr>
          <p:cNvPicPr>
            <a:picLocks noChangeAspect="1"/>
          </p:cNvPicPr>
          <p:nvPr/>
        </p:nvPicPr>
        <p:blipFill rotWithShape="1">
          <a:blip r:embed="rId3"/>
          <a:srcRect r="13915" b="-360"/>
          <a:stretch/>
        </p:blipFill>
        <p:spPr>
          <a:xfrm>
            <a:off x="209911" y="2015390"/>
            <a:ext cx="5802186" cy="4020576"/>
          </a:xfrm>
          <a:prstGeom prst="rect">
            <a:avLst/>
          </a:prstGeom>
        </p:spPr>
      </p:pic>
      <p:pic>
        <p:nvPicPr>
          <p:cNvPr id="11" name="Picture 11" descr="A screenshot of a social media post&#10;&#10;Description generated with very high confidence">
            <a:extLst>
              <a:ext uri="{FF2B5EF4-FFF2-40B4-BE49-F238E27FC236}">
                <a16:creationId xmlns:a16="http://schemas.microsoft.com/office/drawing/2014/main" id="{3B9DD3EF-59B2-4466-AE2E-306E8C942C79}"/>
              </a:ext>
            </a:extLst>
          </p:cNvPr>
          <p:cNvPicPr>
            <a:picLocks noChangeAspect="1"/>
          </p:cNvPicPr>
          <p:nvPr/>
        </p:nvPicPr>
        <p:blipFill>
          <a:blip r:embed="rId4"/>
          <a:stretch>
            <a:fillRect/>
          </a:stretch>
        </p:blipFill>
        <p:spPr>
          <a:xfrm>
            <a:off x="6176513" y="2029909"/>
            <a:ext cx="5791199" cy="4005879"/>
          </a:xfrm>
          <a:prstGeom prst="rect">
            <a:avLst/>
          </a:prstGeom>
        </p:spPr>
      </p:pic>
    </p:spTree>
    <p:extLst>
      <p:ext uri="{BB962C8B-B14F-4D97-AF65-F5344CB8AC3E}">
        <p14:creationId xmlns:p14="http://schemas.microsoft.com/office/powerpoint/2010/main" val="28850189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6096000" y="945198"/>
            <a:ext cx="4861532" cy="629602"/>
          </a:xfrm>
        </p:spPr>
        <p:txBody>
          <a:bodyPr>
            <a:normAutofit/>
          </a:bodyPr>
          <a:lstStyle/>
          <a:p>
            <a:r>
              <a:rPr lang="en-US" sz="2800">
                <a:latin typeface="Arial"/>
                <a:cs typeface="Arial"/>
              </a:rPr>
              <a:t>Thank you!</a:t>
            </a:r>
          </a:p>
        </p:txBody>
      </p:sp>
      <p:sp>
        <p:nvSpPr>
          <p:cNvPr id="4" name="Content Placeholder 3"/>
          <p:cNvSpPr>
            <a:spLocks noGrp="1"/>
          </p:cNvSpPr>
          <p:nvPr>
            <p:ph sz="half" idx="1"/>
          </p:nvPr>
        </p:nvSpPr>
        <p:spPr>
          <a:xfrm>
            <a:off x="6096000" y="2010229"/>
            <a:ext cx="4861532" cy="3561898"/>
          </a:xfrm>
        </p:spPr>
        <p:txBody>
          <a:bodyPr vert="horz" lIns="91440" tIns="45720" rIns="91440" bIns="45720" rtlCol="0" anchor="t">
            <a:normAutofit/>
          </a:bodyPr>
          <a:lstStyle/>
          <a:p>
            <a:r>
              <a:rPr lang="en-US" sz="1800">
                <a:solidFill>
                  <a:srgbClr val="414141"/>
                </a:solidFill>
                <a:latin typeface="Arial"/>
                <a:cs typeface="Arial"/>
              </a:rPr>
              <a:t>After this session you will receive an e-mail with a quick survey and links to our resources.</a:t>
            </a:r>
          </a:p>
          <a:p>
            <a:endParaRPr lang="en-US" sz="1800">
              <a:solidFill>
                <a:srgbClr val="414141"/>
              </a:solidFill>
              <a:latin typeface="Arial"/>
              <a:cs typeface="Arial"/>
            </a:endParaRPr>
          </a:p>
          <a:p>
            <a:r>
              <a:rPr lang="en-US" sz="1800">
                <a:solidFill>
                  <a:srgbClr val="414141"/>
                </a:solidFill>
                <a:latin typeface="Arial"/>
                <a:cs typeface="Arial"/>
              </a:rPr>
              <a:t>If you have time, please fill out the survey to help us know who we are serving and how we can make our programs better!</a:t>
            </a:r>
          </a:p>
        </p:txBody>
      </p:sp>
    </p:spTree>
    <p:extLst>
      <p:ext uri="{BB962C8B-B14F-4D97-AF65-F5344CB8AC3E}">
        <p14:creationId xmlns:p14="http://schemas.microsoft.com/office/powerpoint/2010/main" val="281385399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1914</Words>
  <Application>Microsoft Office PowerPoint</Application>
  <PresentationFormat>Widescreen</PresentationFormat>
  <Paragraphs>136</Paragraphs>
  <Slides>28</Slides>
  <Notes>17</Notes>
  <HiddenSlides>0</HiddenSlides>
  <MMClips>3</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28</vt:i4>
      </vt:variant>
    </vt:vector>
  </HeadingPairs>
  <TitlesOfParts>
    <vt:vector size="36" baseType="lpstr">
      <vt:lpstr>Arial</vt:lpstr>
      <vt:lpstr>Arial,Sans-Serif</vt:lpstr>
      <vt:lpstr>Calibri</vt:lpstr>
      <vt:lpstr>Calibri Light</vt:lpstr>
      <vt:lpstr>Century Gothic</vt:lpstr>
      <vt:lpstr>Times New Roman</vt:lpstr>
      <vt:lpstr>Wingdings</vt:lpstr>
      <vt:lpstr>Office Theme</vt:lpstr>
      <vt:lpstr>PowerPoint Presentation</vt:lpstr>
      <vt:lpstr>MONEY-SAVER ALERT: LET’S TAC(O) ABOUT WASTED FOOD</vt:lpstr>
      <vt:lpstr>Welcome!</vt:lpstr>
      <vt:lpstr>PowerPoint Presentation</vt:lpstr>
      <vt:lpstr>Please share:</vt:lpstr>
      <vt:lpstr>How much money do you think is lost with the food you waste or don’t select? </vt:lpstr>
      <vt:lpstr>PowerPoint Presentation</vt:lpstr>
      <vt:lpstr>Choose the recipes you would like to demonstrate.  There are options in the following slides or you can choose your own.  Delete or hide this slide and any extra recipe slides</vt:lpstr>
      <vt:lpstr>Black Bean Brownies</vt:lpstr>
      <vt:lpstr>Bean and Rice Bontana</vt:lpstr>
      <vt:lpstr>Pumpkin Muffins</vt:lpstr>
      <vt:lpstr>Yogurt Parfait</vt:lpstr>
      <vt:lpstr>What ingredients in this recipe could you substitute?  Where do you see places within the recipe that are just guidelines? </vt:lpstr>
      <vt:lpstr>PowerPoint Presentation</vt:lpstr>
      <vt:lpstr>Does anyone freeze food to avoid waste?   What do you freeze? </vt:lpstr>
      <vt:lpstr>PowerPoint Presentation</vt:lpstr>
      <vt:lpstr>PowerPoint Presentation</vt:lpstr>
      <vt:lpstr>PowerPoint Presentation</vt:lpstr>
      <vt:lpstr>PowerPoint Presentation</vt:lpstr>
      <vt:lpstr>PowerPoint Presentation</vt:lpstr>
      <vt:lpstr>Please share: </vt:lpstr>
      <vt:lpstr>Do any of these preparation methods for this ingredient surprise you?   Which ones?   What other ways would you want to try using this ingredient at home?    Does anyone have a favorite way they already use this item?  </vt:lpstr>
      <vt:lpstr>PowerPoint Presentation</vt:lpstr>
      <vt:lpstr>Now that we’ve had this time together, what other ideas do you have to use up some of these hard-to-use foods?   </vt:lpstr>
      <vt:lpstr>Today’s Top Tips</vt:lpstr>
      <vt:lpstr>Recipe Resources</vt:lpstr>
      <vt:lpstr>Recipe and Activity Resources</vt:lpstr>
      <vt:lpstr>Thank you!</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1</cp:revision>
  <dcterms:created xsi:type="dcterms:W3CDTF">2021-06-03T14:53:03Z</dcterms:created>
  <dcterms:modified xsi:type="dcterms:W3CDTF">2021-06-03T14:53:32Z</dcterms:modified>
</cp:coreProperties>
</file>