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29"/>
  </p:notesMasterIdLst>
  <p:sldIdLst>
    <p:sldId id="257" r:id="rId2"/>
    <p:sldId id="258" r:id="rId3"/>
    <p:sldId id="259" r:id="rId4"/>
    <p:sldId id="260" r:id="rId5"/>
    <p:sldId id="261" r:id="rId6"/>
    <p:sldId id="262" r:id="rId7"/>
    <p:sldId id="263" r:id="rId8"/>
    <p:sldId id="264" r:id="rId9"/>
    <p:sldId id="265" r:id="rId10"/>
    <p:sldId id="266" r:id="rId11"/>
    <p:sldId id="267" r:id="rId12"/>
    <p:sldId id="268" r:id="rId13"/>
    <p:sldId id="269" r:id="rId14"/>
    <p:sldId id="270" r:id="rId15"/>
    <p:sldId id="271" r:id="rId16"/>
    <p:sldId id="272" r:id="rId17"/>
    <p:sldId id="273" r:id="rId18"/>
    <p:sldId id="274" r:id="rId19"/>
    <p:sldId id="275" r:id="rId20"/>
    <p:sldId id="276" r:id="rId21"/>
    <p:sldId id="277" r:id="rId22"/>
    <p:sldId id="278" r:id="rId23"/>
    <p:sldId id="279" r:id="rId24"/>
    <p:sldId id="280" r:id="rId25"/>
    <p:sldId id="281" r:id="rId26"/>
    <p:sldId id="282" r:id="rId27"/>
    <p:sldId id="283" r:id="rId28"/>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987" autoAdjust="0"/>
    <p:restoredTop sz="94660"/>
  </p:normalViewPr>
  <p:slideViewPr>
    <p:cSldViewPr snapToGrid="0">
      <p:cViewPr varScale="1">
        <p:scale>
          <a:sx n="115" d="100"/>
          <a:sy n="115" d="100"/>
        </p:scale>
        <p:origin x="372" y="10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A7CEF6E8-EFA7-4F8D-98BA-940C66C961B9}" type="datetimeFigureOut">
              <a:rPr lang="en-US" smtClean="0"/>
              <a:t>6/3/2021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92CF0FE9-7185-4D43-9AA5-9F5CD3A4BEA9}" type="slidenum">
              <a:rPr lang="en-US" smtClean="0"/>
              <a:t>‹#›</a:t>
            </a:fld>
            <a:endParaRPr lang="en-US"/>
          </a:p>
        </p:txBody>
      </p:sp>
    </p:spTree>
    <p:extLst>
      <p:ext uri="{BB962C8B-B14F-4D97-AF65-F5344CB8AC3E}">
        <p14:creationId xmlns:p14="http://schemas.microsoft.com/office/powerpoint/2010/main" val="395996193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3" Type="http://schemas.openxmlformats.org/officeDocument/2006/relationships/hyperlink" Target="http://cookingmatters.org/tips/no-more-mealtime-madness" TargetMode="External"/><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3" Type="http://schemas.openxmlformats.org/officeDocument/2006/relationships/hyperlink" Target="https://www.youtube.com/watch?v=-VF5OVcJfGI&amp;list=PLBcmHclxUIrPejQ7rGfDcHbWAhGlI3gvT&amp;index=6" TargetMode="External"/><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3" Type="http://schemas.openxmlformats.org/officeDocument/2006/relationships/hyperlink" Target="https://www.youtube.com/watch?v=-VF5OVcJfGI&amp;list=PLBcmHclxUIrPejQ7rGfDcHbWAhGlI3gvT&amp;index=6" TargetMode="External"/><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3" Type="http://schemas.openxmlformats.org/officeDocument/2006/relationships/hyperlink" Target="https://www.youtube.com/watch?v=-VF5OVcJfGI&amp;list=PLBcmHclxUIrPejQ7rGfDcHbWAhGlI3gvT&amp;index=6" TargetMode="External"/><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endParaRPr lang="en-US"/>
          </a:p>
          <a:p>
            <a:pPr marL="0" marR="0" indent="0" algn="l" defTabSz="914400" rtl="0" eaLnBrk="1" fontAlgn="auto" latinLnBrk="0" hangingPunct="1">
              <a:lnSpc>
                <a:spcPct val="100000"/>
              </a:lnSpc>
              <a:spcBef>
                <a:spcPts val="0"/>
              </a:spcBef>
              <a:spcAft>
                <a:spcPts val="0"/>
              </a:spcAft>
              <a:buClrTx/>
              <a:buSzTx/>
              <a:buFontTx/>
              <a:buNone/>
              <a:tabLst/>
              <a:defRPr/>
            </a:pPr>
            <a:endParaRPr lang="en-US"/>
          </a:p>
        </p:txBody>
      </p:sp>
      <p:sp>
        <p:nvSpPr>
          <p:cNvPr id="4" name="Slide Number Placeholder 3"/>
          <p:cNvSpPr>
            <a:spLocks noGrp="1"/>
          </p:cNvSpPr>
          <p:nvPr>
            <p:ph type="sldNum" sz="quarter" idx="10"/>
          </p:nvPr>
        </p:nvSpPr>
        <p:spPr/>
        <p:txBody>
          <a:bodyPr/>
          <a:lstStyle/>
          <a:p>
            <a:fld id="{4C6709D6-93C5-D64F-9800-896F699C4456}" type="slidenum">
              <a:rPr lang="en-US" smtClean="0"/>
              <a:t>2</a:t>
            </a:fld>
            <a:endParaRPr lang="en-US"/>
          </a:p>
        </p:txBody>
      </p:sp>
    </p:spTree>
    <p:extLst>
      <p:ext uri="{BB962C8B-B14F-4D97-AF65-F5344CB8AC3E}">
        <p14:creationId xmlns:p14="http://schemas.microsoft.com/office/powerpoint/2010/main" val="5093465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Introduction (5 minutes):</a:t>
            </a:r>
          </a:p>
          <a:p>
            <a:r>
              <a:rPr lang="en-US" b="1"/>
              <a:t>Share if this session will be recorded or not!</a:t>
            </a:r>
            <a:endParaRPr lang="en-US" b="1">
              <a:cs typeface="Calibri"/>
            </a:endParaRPr>
          </a:p>
          <a:p>
            <a:r>
              <a:rPr lang="en-US" b="1"/>
              <a:t>Welcome caregivers. </a:t>
            </a:r>
            <a:r>
              <a:rPr lang="en-US"/>
              <a:t>Introduce instructors and any other volunteers or helpers. </a:t>
            </a:r>
          </a:p>
          <a:p>
            <a:r>
              <a:rPr lang="en-US" b="1"/>
              <a:t>Set expectations and open environment.  </a:t>
            </a:r>
            <a:r>
              <a:rPr lang="en-US"/>
              <a:t>Explain that caregivers will learn how to save time and money and cut down on the stress of grocery shopping, by planning weekly menus and maintaining a basic pantry. We’ll also discuss ways to involve kids in the meal planning to create more buy-in at meal time. </a:t>
            </a:r>
          </a:p>
          <a:p>
            <a:endParaRPr lang="en-US"/>
          </a:p>
          <a:p>
            <a:r>
              <a:rPr lang="en-US" b="1"/>
              <a:t>Virtual logistics. </a:t>
            </a:r>
            <a:r>
              <a:rPr lang="en-US"/>
              <a:t> </a:t>
            </a:r>
          </a:p>
          <a:p>
            <a:pPr marL="171450" indent="-171450">
              <a:buFont typeface="Arial,Sans-Serif"/>
              <a:buChar char="•"/>
            </a:pPr>
            <a:r>
              <a:rPr lang="en-US"/>
              <a:t>Mute your audio when you aren’t speaking. While we’d love your input, muting your audio at other times minimizes background noise so that everyone can hear clearly. </a:t>
            </a:r>
          </a:p>
          <a:p>
            <a:pPr marL="171450" indent="-171450">
              <a:buFont typeface="Arial,Sans-Serif"/>
              <a:buChar char="•"/>
            </a:pPr>
            <a:r>
              <a:rPr lang="en-US"/>
              <a:t>Be respectful of presenters and other attendees. Try not to interrupt others when they’re speaking. </a:t>
            </a:r>
          </a:p>
          <a:p>
            <a:pPr marL="171450" indent="-171450">
              <a:buFont typeface="Arial,Sans-Serif"/>
              <a:buChar char="•"/>
            </a:pPr>
            <a:r>
              <a:rPr lang="en-US"/>
              <a:t>Please participate! We want to make this tour relevant to you, so please respond with your comments or questions. If speaking is disabled or you feel more comfortable, you can also type your responses or questions into the chat box as well. Enabling your camera is optional. </a:t>
            </a:r>
          </a:p>
        </p:txBody>
      </p:sp>
      <p:sp>
        <p:nvSpPr>
          <p:cNvPr id="4" name="Slide Number Placeholder 3"/>
          <p:cNvSpPr>
            <a:spLocks noGrp="1"/>
          </p:cNvSpPr>
          <p:nvPr>
            <p:ph type="sldNum" sz="quarter" idx="5"/>
          </p:nvPr>
        </p:nvSpPr>
        <p:spPr/>
        <p:txBody>
          <a:bodyPr/>
          <a:lstStyle/>
          <a:p>
            <a:fld id="{4C6709D6-93C5-D64F-9800-896F699C4456}" type="slidenum">
              <a:rPr lang="en-US" smtClean="0"/>
              <a:t>3</a:t>
            </a:fld>
            <a:endParaRPr lang="en-US"/>
          </a:p>
        </p:txBody>
      </p:sp>
    </p:spTree>
    <p:extLst>
      <p:ext uri="{BB962C8B-B14F-4D97-AF65-F5344CB8AC3E}">
        <p14:creationId xmlns:p14="http://schemas.microsoft.com/office/powerpoint/2010/main" val="187660054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cs typeface="Calibri"/>
            </a:endParaRPr>
          </a:p>
          <a:p>
            <a:endParaRPr lang="en-US" dirty="0">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4</a:t>
            </a:fld>
            <a:endParaRPr lang="en-US"/>
          </a:p>
        </p:txBody>
      </p:sp>
    </p:spTree>
    <p:extLst>
      <p:ext uri="{BB962C8B-B14F-4D97-AF65-F5344CB8AC3E}">
        <p14:creationId xmlns:p14="http://schemas.microsoft.com/office/powerpoint/2010/main" val="278654622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Describe the recipe and highlight the pantry staples involved in the meal.</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C6709D6-93C5-D64F-9800-896F699C445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6</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56138697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b="1"/>
              <a:t>Invite caregivers and kids to prepare their recipe while you talk if they have the ingredients on hand.</a:t>
            </a:r>
            <a:endParaRPr lang="en-US"/>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C6709D6-93C5-D64F-9800-896F699C445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7</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56751607"/>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Describe the recipe and highlight the pantry staples involved in the meal.</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C6709D6-93C5-D64F-9800-896F699C445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8</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363968286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Describe the recipe and highlight the pantry staples involved in the meal.</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C6709D6-93C5-D64F-9800-896F699C445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9</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590112921"/>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cs typeface="Calibri"/>
              </a:rPr>
              <a:t>Describe the recipe and highlight the pantry staples involved in the meal.</a:t>
            </a:r>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C6709D6-93C5-D64F-9800-896F699C445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10</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22547696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defRPr/>
            </a:pPr>
            <a:r>
              <a:rPr lang="en-US" b="1"/>
              <a:t>Invite caregivers and kids to prepare their recipe while you talk if they have the ingredients on hand.</a:t>
            </a:r>
            <a:endParaRPr lang="en-US"/>
          </a:p>
        </p:txBody>
      </p:sp>
      <p:sp>
        <p:nvSpPr>
          <p:cNvPr id="4" name="Slide Number Placeholder 3"/>
          <p:cNvSpPr>
            <a:spLocks noGrp="1"/>
          </p:cNvSpPr>
          <p:nvPr>
            <p:ph type="sldNum" sz="quarter" idx="10"/>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4C6709D6-93C5-D64F-9800-896F699C4456}"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11</a:t>
            </a:fld>
            <a:endParaRPr kumimoji="0" lang="en-US" sz="1200" b="0" i="0" u="none" strike="noStrike" kern="1200" cap="none" spc="0" normalizeH="0" baseline="0" noProof="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421892740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As needed, point out that a stocked pantry is a time-saver because you can create healthy meals and snacks in a hurry – no need to run back out to the store. It’s also a money-saver – you can stock up on pantry items when you find them on sale or for a great price. You can also sub in low-cost pantry items for more expensive ingredients in a recipe – or use them in a pinch if you forgot an ingredient.</a:t>
            </a: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12</a:t>
            </a:fld>
            <a:endParaRPr lang="en-US"/>
          </a:p>
        </p:txBody>
      </p:sp>
    </p:spTree>
    <p:extLst>
      <p:ext uri="{BB962C8B-B14F-4D97-AF65-F5344CB8AC3E}">
        <p14:creationId xmlns:p14="http://schemas.microsoft.com/office/powerpoint/2010/main" val="342220670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Review and point out great items to have on hand.</a:t>
            </a:r>
          </a:p>
          <a:p>
            <a:endParaRPr lang="en-US">
              <a:cs typeface="Calibri"/>
            </a:endParaRPr>
          </a:p>
          <a:p>
            <a:r>
              <a:rPr lang="en-US" b="1">
                <a:cs typeface="Calibri"/>
              </a:rPr>
              <a:t>ASK: </a:t>
            </a:r>
            <a:r>
              <a:rPr lang="en-US">
                <a:cs typeface="Calibri"/>
              </a:rPr>
              <a:t>When looking at this handout, which of these staples do you always try to have in your pantry?</a:t>
            </a:r>
            <a:endParaRPr lang="en-US"/>
          </a:p>
        </p:txBody>
      </p:sp>
      <p:sp>
        <p:nvSpPr>
          <p:cNvPr id="4" name="Slide Number Placeholder 3"/>
          <p:cNvSpPr>
            <a:spLocks noGrp="1"/>
          </p:cNvSpPr>
          <p:nvPr>
            <p:ph type="sldNum" sz="quarter" idx="5"/>
          </p:nvPr>
        </p:nvSpPr>
        <p:spPr/>
        <p:txBody>
          <a:bodyPr/>
          <a:lstStyle/>
          <a:p>
            <a:fld id="{4C6709D6-93C5-D64F-9800-896F699C4456}" type="slidenum">
              <a:rPr lang="en-US" smtClean="0"/>
              <a:t>13</a:t>
            </a:fld>
            <a:endParaRPr lang="en-US"/>
          </a:p>
        </p:txBody>
      </p:sp>
    </p:spTree>
    <p:extLst>
      <p:ext uri="{BB962C8B-B14F-4D97-AF65-F5344CB8AC3E}">
        <p14:creationId xmlns:p14="http://schemas.microsoft.com/office/powerpoint/2010/main" val="3613611264"/>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Review and point out great items to have on hand.</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sz="1200" kern="1200" dirty="0">
              <a:solidFill>
                <a:schemeClr val="tx1"/>
              </a:solidFill>
              <a:effectLst/>
              <a:latin typeface="+mn-lt"/>
              <a:ea typeface="+mn-ea"/>
              <a:cs typeface="+mn-cs"/>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Review the Stocking Your Pantry handout and the Cooking Matters Pantry handout and point out great items to always have on hand. Ask caregivers what other items they would add to this list – for example, what items they would stock in their freezer or even longer- lasting items to stock in the fridge (e.g., eggs, cheese, large bag of apples or oranges). Let caregivers ask questions about any items they see on the list that they may not know how to use (e.g., vinegar, cornstarch), and have others in the group respond with their suggestions.</a:t>
            </a: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14</a:t>
            </a:fld>
            <a:endParaRPr lang="en-US"/>
          </a:p>
        </p:txBody>
      </p:sp>
    </p:spTree>
    <p:extLst>
      <p:ext uri="{BB962C8B-B14F-4D97-AF65-F5344CB8AC3E}">
        <p14:creationId xmlns:p14="http://schemas.microsoft.com/office/powerpoint/2010/main" val="366328412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As needed, point out that menu planning helps us save money (by avoiding unnecessary purchases, using up items you have on hand, and using ingredients across several meals) and helps us eat better (by reducing reliance on convenience items, planning to include healthy foods from all food groups, and avoiding impulse buys).</a:t>
            </a: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15</a:t>
            </a:fld>
            <a:endParaRPr lang="en-US"/>
          </a:p>
        </p:txBody>
      </p:sp>
    </p:spTree>
    <p:extLst>
      <p:ext uri="{BB962C8B-B14F-4D97-AF65-F5344CB8AC3E}">
        <p14:creationId xmlns:p14="http://schemas.microsoft.com/office/powerpoint/2010/main" val="246408994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Address 1-2 common menu planning challenges and let caregivers offer each other ideas to overcome those challenges. Use the following table to offer additional ideas as needed. If time permits, address additional challenges mentioned by caregivers. </a:t>
            </a:r>
          </a:p>
          <a:p>
            <a:endParaRPr lang="en-US" sz="1200" kern="1200" dirty="0">
              <a:solidFill>
                <a:schemeClr val="tx1"/>
              </a:solidFill>
              <a:effectLst/>
              <a:latin typeface="+mn-lt"/>
              <a:ea typeface="+mn-ea"/>
              <a:cs typeface="+mn-cs"/>
            </a:endParaRPr>
          </a:p>
          <a:p>
            <a:r>
              <a:rPr lang="en-US" dirty="0"/>
              <a:t>Feel free to let participants know they can find menu </a:t>
            </a:r>
            <a:r>
              <a:rPr lang="en-US"/>
              <a:t>planning tips here - </a:t>
            </a:r>
            <a:r>
              <a:rPr lang="en-US">
                <a:hlinkClick r:id="rId3"/>
              </a:rPr>
              <a:t>http://cookingmatters.org/tips/no-more-mealtime-madness</a:t>
            </a:r>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16</a:t>
            </a:fld>
            <a:endParaRPr lang="en-US"/>
          </a:p>
        </p:txBody>
      </p:sp>
    </p:spTree>
    <p:extLst>
      <p:ext uri="{BB962C8B-B14F-4D97-AF65-F5344CB8AC3E}">
        <p14:creationId xmlns:p14="http://schemas.microsoft.com/office/powerpoint/2010/main" val="1573599199"/>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Full video </a:t>
            </a:r>
            <a:r>
              <a:rPr lang="en-US" dirty="0">
                <a:hlinkClick r:id="rId3"/>
              </a:rPr>
              <a:t>https://www.youtube.com/watch?v=-VF5OVcJfGI&amp;list=PLBcmHclxUIrPejQ7rGfDcHbWAhGlI3gvT&amp;index=6</a:t>
            </a:r>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18</a:t>
            </a:fld>
            <a:endParaRPr lang="en-US"/>
          </a:p>
        </p:txBody>
      </p:sp>
    </p:spTree>
    <p:extLst>
      <p:ext uri="{BB962C8B-B14F-4D97-AF65-F5344CB8AC3E}">
        <p14:creationId xmlns:p14="http://schemas.microsoft.com/office/powerpoint/2010/main" val="1473973442"/>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Full video </a:t>
            </a:r>
            <a:r>
              <a:rPr lang="en-US" dirty="0">
                <a:hlinkClick r:id="rId3"/>
              </a:rPr>
              <a:t>https://www.youtube.com/watch?v=-VF5OVcJfGI&amp;list=PLBcmHclxUIrPejQ7rGfDcHbWAhGlI3gvT&amp;index=6</a:t>
            </a:r>
            <a:endParaRPr lang="en-US" dirty="0"/>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19</a:t>
            </a:fld>
            <a:endParaRPr lang="en-US"/>
          </a:p>
        </p:txBody>
      </p:sp>
    </p:spTree>
    <p:extLst>
      <p:ext uri="{BB962C8B-B14F-4D97-AF65-F5344CB8AC3E}">
        <p14:creationId xmlns:p14="http://schemas.microsoft.com/office/powerpoint/2010/main" val="1367253098"/>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Full video </a:t>
            </a:r>
            <a:r>
              <a:rPr lang="en-US" dirty="0">
                <a:hlinkClick r:id="rId3"/>
              </a:rPr>
              <a:t>https://www.youtube.com/watch?v=-VF5OVcJfGI&amp;list=PLBcmHclxUIrPejQ7rGfDcHbWAhGlI3gvT&amp;index=6</a:t>
            </a:r>
            <a:endParaRPr lang="en-US" dirty="0"/>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20</a:t>
            </a:fld>
            <a:endParaRPr lang="en-US"/>
          </a:p>
        </p:txBody>
      </p:sp>
    </p:spTree>
    <p:extLst>
      <p:ext uri="{BB962C8B-B14F-4D97-AF65-F5344CB8AC3E}">
        <p14:creationId xmlns:p14="http://schemas.microsoft.com/office/powerpoint/2010/main" val="414552791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342900" lvl="1" indent="-342900">
              <a:buFont typeface="Arial"/>
              <a:buChar char="•"/>
            </a:pPr>
            <a:r>
              <a:rPr lang="en-US"/>
              <a:t>Read aloud some examples of ingredients that caregivers have listed. Use the second page of the Meal Planning Basics Handout to get caregivers thinking about making meals from the ingredients shared out.</a:t>
            </a:r>
          </a:p>
          <a:p>
            <a:pPr marL="342900" lvl="1" indent="-342900">
              <a:buFont typeface="Arial"/>
              <a:buChar char="•"/>
            </a:pPr>
            <a:r>
              <a:rPr lang="en-US"/>
              <a:t>Use one example ingredient that caregivers shared. Ask caregivers to chat in their answers to the below questions and offer your own examples as needed.</a:t>
            </a:r>
            <a:endParaRPr lang="en-US">
              <a:cs typeface="Calibri"/>
            </a:endParaRPr>
          </a:p>
          <a:p>
            <a:pPr marL="800100" lvl="3" indent="-342900">
              <a:buFont typeface="Arial"/>
              <a:buChar char="•"/>
            </a:pPr>
            <a:r>
              <a:rPr lang="en-US" i="1"/>
              <a:t>How can we use </a:t>
            </a:r>
            <a:r>
              <a:rPr lang="en-US" b="1" i="1"/>
              <a:t>X ingredient</a:t>
            </a:r>
            <a:r>
              <a:rPr lang="en-US" i="1"/>
              <a:t> in a breakfast, lunch, dinner, or snack? How can we then reuse it later for another meal later in the week?</a:t>
            </a:r>
            <a:endParaRPr lang="en-US">
              <a:cs typeface="Calibri"/>
            </a:endParaRPr>
          </a:p>
          <a:p>
            <a:pPr marL="800100" lvl="3" indent="-342900">
              <a:buFont typeface="Arial"/>
              <a:buChar char="•"/>
            </a:pPr>
            <a:r>
              <a:rPr lang="en-US" i="1"/>
              <a:t>How can we add other food groups to </a:t>
            </a:r>
            <a:r>
              <a:rPr lang="en-US" b="1" i="1"/>
              <a:t>X ingredient </a:t>
            </a:r>
            <a:r>
              <a:rPr lang="en-US" i="1"/>
              <a:t>to make a meal? Do you have ideas for a different combination?</a:t>
            </a:r>
            <a:endParaRPr lang="en-US">
              <a:cs typeface="Calibri"/>
            </a:endParaRPr>
          </a:p>
          <a:p>
            <a:pPr marL="342900" lvl="1" indent="-342900">
              <a:buFont typeface="Arial"/>
              <a:buChar char="•"/>
            </a:pPr>
            <a:r>
              <a:rPr lang="en-US"/>
              <a:t>Repeat this for 3-4 ingredients of the ingredients that the caregivers have chatted in.</a:t>
            </a:r>
            <a:endParaRPr lang="en-US">
              <a:cs typeface="Calibri"/>
            </a:endParaRPr>
          </a:p>
          <a:p>
            <a:pPr marL="342900" lvl="1" indent="-342900">
              <a:buFont typeface="Arial"/>
              <a:buChar char="•"/>
            </a:pPr>
            <a:r>
              <a:rPr lang="en-US"/>
              <a:t>Wrap up by asking caregivers to share their own menu planning tips or best practices with the group. </a:t>
            </a:r>
            <a:endParaRPr lang="en-US">
              <a:cs typeface="Calibri"/>
            </a:endParaRPr>
          </a:p>
          <a:p>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21</a:t>
            </a:fld>
            <a:endParaRPr lang="en-US"/>
          </a:p>
        </p:txBody>
      </p:sp>
    </p:spTree>
    <p:extLst>
      <p:ext uri="{BB962C8B-B14F-4D97-AF65-F5344CB8AC3E}">
        <p14:creationId xmlns:p14="http://schemas.microsoft.com/office/powerpoint/2010/main" val="3505180838"/>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285750" indent="-285750">
              <a:buFont typeface="Arial"/>
              <a:buChar char="•"/>
            </a:pPr>
            <a:r>
              <a:rPr lang="en-US"/>
              <a:t>Review the tips on the first page of the Menu Planning Basics handout and lead a short Meal Planning activity with caregivers based on the handout. </a:t>
            </a:r>
          </a:p>
          <a:p>
            <a:pPr marL="285750" lvl="1" indent="-285750">
              <a:buFont typeface="Arial"/>
              <a:buChar char="•"/>
            </a:pPr>
            <a:r>
              <a:rPr lang="en-US"/>
              <a:t>Ask caregivers to pretend they are using this tool to plan some meals for the week. Give caregivers 30 seconds to chat in the “Ingredients I have on hand that need to be used.” Give them another 30 seconds to chat in “Ingredients I can use in more than one meal.” </a:t>
            </a:r>
          </a:p>
        </p:txBody>
      </p:sp>
      <p:sp>
        <p:nvSpPr>
          <p:cNvPr id="4" name="Slide Number Placeholder 3"/>
          <p:cNvSpPr>
            <a:spLocks noGrp="1"/>
          </p:cNvSpPr>
          <p:nvPr>
            <p:ph type="sldNum" sz="quarter" idx="5"/>
          </p:nvPr>
        </p:nvSpPr>
        <p:spPr/>
        <p:txBody>
          <a:bodyPr/>
          <a:lstStyle/>
          <a:p>
            <a:fld id="{4C6709D6-93C5-D64F-9800-896F699C4456}" type="slidenum">
              <a:rPr lang="en-US" smtClean="0"/>
              <a:t>22</a:t>
            </a:fld>
            <a:endParaRPr lang="en-US"/>
          </a:p>
        </p:txBody>
      </p:sp>
    </p:spTree>
    <p:extLst>
      <p:ext uri="{BB962C8B-B14F-4D97-AF65-F5344CB8AC3E}">
        <p14:creationId xmlns:p14="http://schemas.microsoft.com/office/powerpoint/2010/main" val="1045463641"/>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sz="1200" kern="1200" dirty="0">
                <a:solidFill>
                  <a:schemeClr val="tx1"/>
                </a:solidFill>
                <a:effectLst/>
                <a:latin typeface="+mn-lt"/>
                <a:ea typeface="+mn-ea"/>
                <a:cs typeface="+mn-cs"/>
              </a:rPr>
              <a:t>Point out that, just like getting kids involved in the cooking, involving kids in the planning can get kids excited about mealtime and increase their willingness to try new things. Suggest having kids help plan at least one meal per week to start. </a:t>
            </a:r>
          </a:p>
          <a:p>
            <a:endParaRPr lang="en-US" dirty="0">
              <a:cs typeface="Calibri"/>
            </a:endParaRPr>
          </a:p>
          <a:p>
            <a:endParaRPr lang="en-US" dirty="0"/>
          </a:p>
        </p:txBody>
      </p:sp>
      <p:sp>
        <p:nvSpPr>
          <p:cNvPr id="4" name="Slide Number Placeholder 3"/>
          <p:cNvSpPr>
            <a:spLocks noGrp="1"/>
          </p:cNvSpPr>
          <p:nvPr>
            <p:ph type="sldNum" sz="quarter" idx="5"/>
          </p:nvPr>
        </p:nvSpPr>
        <p:spPr/>
        <p:txBody>
          <a:bodyPr/>
          <a:lstStyle/>
          <a:p>
            <a:fld id="{4C6709D6-93C5-D64F-9800-896F699C4456}" type="slidenum">
              <a:rPr lang="en-US" smtClean="0"/>
              <a:t>23</a:t>
            </a:fld>
            <a:endParaRPr lang="en-US"/>
          </a:p>
        </p:txBody>
      </p:sp>
    </p:spTree>
    <p:extLst>
      <p:ext uri="{BB962C8B-B14F-4D97-AF65-F5344CB8AC3E}">
        <p14:creationId xmlns:p14="http://schemas.microsoft.com/office/powerpoint/2010/main" val="3652857029"/>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a:t>Encourage participants with the following tips for making it work at home:</a:t>
            </a:r>
          </a:p>
          <a:p>
            <a:endParaRPr lang="en-US" b="1"/>
          </a:p>
          <a:p>
            <a:r>
              <a:rPr lang="en-US" b="1"/>
              <a:t>Set a goal, start small. </a:t>
            </a:r>
            <a:r>
              <a:rPr lang="en-US"/>
              <a:t>Choose one new thing you’d like to try this week. Then keep it up — once it’s an easy habit (and that might take weeks or months!), pick another new thing you want to try.</a:t>
            </a:r>
            <a:endParaRPr lang="en-US">
              <a:cs typeface="Calibri"/>
            </a:endParaRPr>
          </a:p>
          <a:p>
            <a:endParaRPr lang="en-US">
              <a:cs typeface="Calibri"/>
            </a:endParaRPr>
          </a:p>
          <a:p>
            <a:r>
              <a:rPr lang="en-US" b="1"/>
              <a:t>Remember that setbacks will happen! </a:t>
            </a:r>
            <a:r>
              <a:rPr lang="en-US"/>
              <a:t>That’s ok </a:t>
            </a:r>
            <a:endParaRPr lang="en-US">
              <a:cs typeface="Calibri"/>
            </a:endParaRPr>
          </a:p>
          <a:p>
            <a:r>
              <a:rPr lang="en-US"/>
              <a:t>— it’s not all or nothing. We all have days or weeks that go off course. Start back with one small habit and take it from there. The good news is that once you’ve set new habits, it’s easier and faster to get back on track the next time!</a:t>
            </a:r>
            <a:endParaRPr lang="en-US">
              <a:cs typeface="Calibri"/>
            </a:endParaRPr>
          </a:p>
          <a:p>
            <a:endParaRPr lang="en-US">
              <a:cs typeface="Calibri"/>
            </a:endParaRPr>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24</a:t>
            </a:fld>
            <a:endParaRPr lang="en-US"/>
          </a:p>
        </p:txBody>
      </p:sp>
    </p:spTree>
    <p:extLst>
      <p:ext uri="{BB962C8B-B14F-4D97-AF65-F5344CB8AC3E}">
        <p14:creationId xmlns:p14="http://schemas.microsoft.com/office/powerpoint/2010/main" val="2603696861"/>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1"/>
            <a:r>
              <a:rPr lang="en-US" b="1"/>
              <a:t>SHARE</a:t>
            </a:r>
            <a:r>
              <a:rPr lang="en-US"/>
              <a:t>: Share with participants that they can download the Cooking Matters App for more recipes or go to the Cooking Matters website</a:t>
            </a:r>
            <a:endParaRPr lang="en-US">
              <a:cs typeface="Calibri"/>
            </a:endParaRPr>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25</a:t>
            </a:fld>
            <a:endParaRPr lang="en-US"/>
          </a:p>
        </p:txBody>
      </p:sp>
    </p:spTree>
    <p:extLst>
      <p:ext uri="{BB962C8B-B14F-4D97-AF65-F5344CB8AC3E}">
        <p14:creationId xmlns:p14="http://schemas.microsoft.com/office/powerpoint/2010/main" val="3828827624"/>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1"/>
            <a:r>
              <a:rPr lang="en-US" b="1"/>
              <a:t>SHARE</a:t>
            </a:r>
            <a:r>
              <a:rPr lang="en-US"/>
              <a:t>: Share with participants that they can download the Cooking Matters App for more recipes or go to Cooking Matters website.</a:t>
            </a:r>
            <a:endParaRPr lang="en-US">
              <a:cs typeface="Calibri"/>
            </a:endParaRPr>
          </a:p>
          <a:p>
            <a:pPr marL="0" lvl="1"/>
            <a:endParaRPr lang="en-US">
              <a:cs typeface="Calibri"/>
            </a:endParaRPr>
          </a:p>
          <a:p>
            <a:pPr marL="0" lvl="1"/>
            <a:r>
              <a:rPr lang="en-US" b="1">
                <a:cs typeface="Calibri"/>
              </a:rPr>
              <a:t>Encourage participants with the following tips for making it work at home:</a:t>
            </a:r>
          </a:p>
          <a:p>
            <a:pPr marL="0" lvl="1"/>
            <a:endParaRPr lang="en-US"/>
          </a:p>
          <a:p>
            <a:pPr marL="0" lvl="1"/>
            <a:r>
              <a:rPr lang="en-US" b="1"/>
              <a:t>Fill your feeds with inspiration. </a:t>
            </a:r>
            <a:r>
              <a:rPr lang="en-US"/>
              <a:t>It’s easier to stay motivated when you’ve got regular reminders and tips popping up on your social media feeds. Follow Cooking Matters or other channels that help you get closer to your goals.</a:t>
            </a:r>
          </a:p>
          <a:p>
            <a:pPr marL="0" lvl="1"/>
            <a:endParaRPr lang="en-US">
              <a:cs typeface="Calibri"/>
            </a:endParaRPr>
          </a:p>
          <a:p>
            <a:pPr marL="0" lvl="1"/>
            <a:r>
              <a:rPr lang="en-US" b="1"/>
              <a:t>Share what you’ve learned. </a:t>
            </a:r>
            <a:r>
              <a:rPr lang="en-US"/>
              <a:t>Want other family members and friends to join you on this journey? Share something exciting you’ve learned — or better yet, feed them something delicious and healthy so they’ll know it’s true! Don’t pressure them — let them decide when they’re ready to take on new habits themselves.</a:t>
            </a:r>
          </a:p>
          <a:p>
            <a:pPr lvl="1"/>
            <a:endParaRPr lang="en-US">
              <a:cs typeface="Calibri"/>
            </a:endParaRPr>
          </a:p>
          <a:p>
            <a:pPr lvl="1"/>
            <a:endParaRPr lang="en-US">
              <a:cs typeface="Calibri"/>
            </a:endParaRPr>
          </a:p>
          <a:p>
            <a:endParaRPr lang="en-US">
              <a:cs typeface="Calibri"/>
            </a:endParaRPr>
          </a:p>
        </p:txBody>
      </p:sp>
      <p:sp>
        <p:nvSpPr>
          <p:cNvPr id="4" name="Slide Number Placeholder 3"/>
          <p:cNvSpPr>
            <a:spLocks noGrp="1"/>
          </p:cNvSpPr>
          <p:nvPr>
            <p:ph type="sldNum" sz="quarter" idx="5"/>
          </p:nvPr>
        </p:nvSpPr>
        <p:spPr/>
        <p:txBody>
          <a:bodyPr/>
          <a:lstStyle/>
          <a:p>
            <a:fld id="{4C6709D6-93C5-D64F-9800-896F699C4456}" type="slidenum">
              <a:rPr lang="en-US" smtClean="0"/>
              <a:t>26</a:t>
            </a:fld>
            <a:endParaRPr lang="en-US"/>
          </a:p>
        </p:txBody>
      </p:sp>
    </p:spTree>
    <p:extLst>
      <p:ext uri="{BB962C8B-B14F-4D97-AF65-F5344CB8AC3E}">
        <p14:creationId xmlns:p14="http://schemas.microsoft.com/office/powerpoint/2010/main" val="724300202"/>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1" fontAlgn="auto" latinLnBrk="0" hangingPunct="1">
              <a:lnSpc>
                <a:spcPct val="100000"/>
              </a:lnSpc>
              <a:spcBef>
                <a:spcPts val="0"/>
              </a:spcBef>
              <a:spcAft>
                <a:spcPts val="0"/>
              </a:spcAft>
              <a:buClrTx/>
              <a:buSzTx/>
              <a:buFontTx/>
              <a:buNone/>
              <a:tabLst/>
              <a:defRPr/>
            </a:pPr>
            <a:endParaRPr lang="en-US">
              <a:cs typeface="Calibri"/>
            </a:endParaRPr>
          </a:p>
        </p:txBody>
      </p:sp>
      <p:sp>
        <p:nvSpPr>
          <p:cNvPr id="4" name="Slide Number Placeholder 3"/>
          <p:cNvSpPr>
            <a:spLocks noGrp="1"/>
          </p:cNvSpPr>
          <p:nvPr>
            <p:ph type="sldNum" sz="quarter" idx="10"/>
          </p:nvPr>
        </p:nvSpPr>
        <p:spPr/>
        <p:txBody>
          <a:bodyPr/>
          <a:lstStyle/>
          <a:p>
            <a:fld id="{4C6709D6-93C5-D64F-9800-896F699C4456}" type="slidenum">
              <a:rPr lang="en-US" smtClean="0"/>
              <a:t>27</a:t>
            </a:fld>
            <a:endParaRPr lang="en-US"/>
          </a:p>
        </p:txBody>
      </p:sp>
    </p:spTree>
    <p:extLst>
      <p:ext uri="{BB962C8B-B14F-4D97-AF65-F5344CB8AC3E}">
        <p14:creationId xmlns:p14="http://schemas.microsoft.com/office/powerpoint/2010/main" val="110032361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D6911F98-27FC-4ECF-B12D-9FB1D7F0A49D}"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7D383C2-E62B-4588-A6A6-146707EC352A}" type="slidenum">
              <a:rPr lang="en-US" smtClean="0"/>
              <a:t>‹#›</a:t>
            </a:fld>
            <a:endParaRPr lang="en-US"/>
          </a:p>
        </p:txBody>
      </p:sp>
    </p:spTree>
    <p:extLst>
      <p:ext uri="{BB962C8B-B14F-4D97-AF65-F5344CB8AC3E}">
        <p14:creationId xmlns:p14="http://schemas.microsoft.com/office/powerpoint/2010/main" val="299907545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6911F98-27FC-4ECF-B12D-9FB1D7F0A49D}"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7D383C2-E62B-4588-A6A6-146707EC352A}" type="slidenum">
              <a:rPr lang="en-US" smtClean="0"/>
              <a:t>‹#›</a:t>
            </a:fld>
            <a:endParaRPr lang="en-US"/>
          </a:p>
        </p:txBody>
      </p:sp>
    </p:spTree>
    <p:extLst>
      <p:ext uri="{BB962C8B-B14F-4D97-AF65-F5344CB8AC3E}">
        <p14:creationId xmlns:p14="http://schemas.microsoft.com/office/powerpoint/2010/main" val="47978122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D6911F98-27FC-4ECF-B12D-9FB1D7F0A49D}"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7D383C2-E62B-4588-A6A6-146707EC352A}" type="slidenum">
              <a:rPr lang="en-US" smtClean="0"/>
              <a:t>‹#›</a:t>
            </a:fld>
            <a:endParaRPr lang="en-US"/>
          </a:p>
        </p:txBody>
      </p:sp>
    </p:spTree>
    <p:extLst>
      <p:ext uri="{BB962C8B-B14F-4D97-AF65-F5344CB8AC3E}">
        <p14:creationId xmlns:p14="http://schemas.microsoft.com/office/powerpoint/2010/main" val="38177429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D6911F98-27FC-4ECF-B12D-9FB1D7F0A49D}" type="datetimeFigureOut">
              <a:rPr lang="en-US" smtClean="0"/>
              <a:t>6/3/2021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7D383C2-E62B-4588-A6A6-146707EC352A}" type="slidenum">
              <a:rPr lang="en-US" smtClean="0"/>
              <a:t>‹#›</a:t>
            </a:fld>
            <a:endParaRPr lang="en-US"/>
          </a:p>
        </p:txBody>
      </p:sp>
    </p:spTree>
    <p:extLst>
      <p:ext uri="{BB962C8B-B14F-4D97-AF65-F5344CB8AC3E}">
        <p14:creationId xmlns:p14="http://schemas.microsoft.com/office/powerpoint/2010/main" val="2703384092"/>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D6911F98-27FC-4ECF-B12D-9FB1D7F0A49D}" type="datetimeFigureOut">
              <a:rPr lang="en-US" smtClean="0"/>
              <a:t>6/3/2021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7D383C2-E62B-4588-A6A6-146707EC352A}" type="slidenum">
              <a:rPr lang="en-US" smtClean="0"/>
              <a:t>‹#›</a:t>
            </a:fld>
            <a:endParaRPr lang="en-US"/>
          </a:p>
        </p:txBody>
      </p:sp>
    </p:spTree>
    <p:extLst>
      <p:ext uri="{BB962C8B-B14F-4D97-AF65-F5344CB8AC3E}">
        <p14:creationId xmlns:p14="http://schemas.microsoft.com/office/powerpoint/2010/main" val="45160328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D6911F98-27FC-4ECF-B12D-9FB1D7F0A49D}" type="datetimeFigureOut">
              <a:rPr lang="en-US" smtClean="0"/>
              <a:t>6/3/2021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7D383C2-E62B-4588-A6A6-146707EC352A}" type="slidenum">
              <a:rPr lang="en-US" smtClean="0"/>
              <a:t>‹#›</a:t>
            </a:fld>
            <a:endParaRPr lang="en-US"/>
          </a:p>
        </p:txBody>
      </p:sp>
    </p:spTree>
    <p:extLst>
      <p:ext uri="{BB962C8B-B14F-4D97-AF65-F5344CB8AC3E}">
        <p14:creationId xmlns:p14="http://schemas.microsoft.com/office/powerpoint/2010/main" val="107543983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6911F98-27FC-4ECF-B12D-9FB1D7F0A49D}" type="datetimeFigureOut">
              <a:rPr lang="en-US" smtClean="0"/>
              <a:t>6/3/2021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7D383C2-E62B-4588-A6A6-146707EC352A}" type="slidenum">
              <a:rPr lang="en-US" smtClean="0"/>
              <a:t>‹#›</a:t>
            </a:fld>
            <a:endParaRPr lang="en-US"/>
          </a:p>
        </p:txBody>
      </p:sp>
    </p:spTree>
    <p:extLst>
      <p:ext uri="{BB962C8B-B14F-4D97-AF65-F5344CB8AC3E}">
        <p14:creationId xmlns:p14="http://schemas.microsoft.com/office/powerpoint/2010/main" val="3831802806"/>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D6911F98-27FC-4ECF-B12D-9FB1D7F0A49D}" type="datetimeFigureOut">
              <a:rPr lang="en-US" smtClean="0"/>
              <a:t>6/3/2021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7D383C2-E62B-4588-A6A6-146707EC352A}" type="slidenum">
              <a:rPr lang="en-US" smtClean="0"/>
              <a:t>‹#›</a:t>
            </a:fld>
            <a:endParaRPr lang="en-US"/>
          </a:p>
        </p:txBody>
      </p:sp>
    </p:spTree>
    <p:extLst>
      <p:ext uri="{BB962C8B-B14F-4D97-AF65-F5344CB8AC3E}">
        <p14:creationId xmlns:p14="http://schemas.microsoft.com/office/powerpoint/2010/main" val="427141621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D6911F98-27FC-4ECF-B12D-9FB1D7F0A49D}" type="datetimeFigureOut">
              <a:rPr lang="en-US" smtClean="0"/>
              <a:t>6/3/2021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7D383C2-E62B-4588-A6A6-146707EC352A}" type="slidenum">
              <a:rPr lang="en-US" smtClean="0"/>
              <a:t>‹#›</a:t>
            </a:fld>
            <a:endParaRPr lang="en-US"/>
          </a:p>
        </p:txBody>
      </p:sp>
    </p:spTree>
    <p:extLst>
      <p:ext uri="{BB962C8B-B14F-4D97-AF65-F5344CB8AC3E}">
        <p14:creationId xmlns:p14="http://schemas.microsoft.com/office/powerpoint/2010/main" val="76516141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6911F98-27FC-4ECF-B12D-9FB1D7F0A49D}"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7D383C2-E62B-4588-A6A6-146707EC352A}" type="slidenum">
              <a:rPr lang="en-US" smtClean="0"/>
              <a:t>‹#›</a:t>
            </a:fld>
            <a:endParaRPr lang="en-US"/>
          </a:p>
        </p:txBody>
      </p:sp>
    </p:spTree>
    <p:extLst>
      <p:ext uri="{BB962C8B-B14F-4D97-AF65-F5344CB8AC3E}">
        <p14:creationId xmlns:p14="http://schemas.microsoft.com/office/powerpoint/2010/main" val="407148962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6911F98-27FC-4ECF-B12D-9FB1D7F0A49D}" type="datetimeFigureOut">
              <a:rPr lang="en-US" smtClean="0"/>
              <a:t>6/3/2021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7D383C2-E62B-4588-A6A6-146707EC352A}" type="slidenum">
              <a:rPr lang="en-US" smtClean="0"/>
              <a:t>‹#›</a:t>
            </a:fld>
            <a:endParaRPr lang="en-US"/>
          </a:p>
        </p:txBody>
      </p:sp>
    </p:spTree>
    <p:extLst>
      <p:ext uri="{BB962C8B-B14F-4D97-AF65-F5344CB8AC3E}">
        <p14:creationId xmlns:p14="http://schemas.microsoft.com/office/powerpoint/2010/main" val="3793094770"/>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Blank 1">
    <p:spTree>
      <p:nvGrpSpPr>
        <p:cNvPr id="1" name=""/>
        <p:cNvGrpSpPr/>
        <p:nvPr/>
      </p:nvGrpSpPr>
      <p:grpSpPr>
        <a:xfrm>
          <a:off x="0" y="0"/>
          <a:ext cx="0" cy="0"/>
          <a:chOff x="0" y="0"/>
          <a:chExt cx="0" cy="0"/>
        </a:xfrm>
      </p:grpSpPr>
    </p:spTree>
    <p:extLst>
      <p:ext uri="{BB962C8B-B14F-4D97-AF65-F5344CB8AC3E}">
        <p14:creationId xmlns:p14="http://schemas.microsoft.com/office/powerpoint/2010/main" val="1944227437"/>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Cover Slide B2">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ctrTitle" hasCustomPrompt="1"/>
          </p:nvPr>
        </p:nvSpPr>
        <p:spPr>
          <a:xfrm>
            <a:off x="7159592" y="1264408"/>
            <a:ext cx="4027521" cy="1253147"/>
          </a:xfrm>
        </p:spPr>
        <p:txBody>
          <a:bodyPr anchor="t">
            <a:normAutofit/>
          </a:bodyPr>
          <a:lstStyle>
            <a:lvl1pPr algn="l">
              <a:lnSpc>
                <a:spcPct val="100000"/>
              </a:lnSpc>
              <a:defRPr sz="2800" b="1">
                <a:solidFill>
                  <a:schemeClr val="accent1"/>
                </a:solidFill>
              </a:defRPr>
            </a:lvl1pPr>
          </a:lstStyle>
          <a:p>
            <a:r>
              <a:rPr lang="en-US"/>
              <a:t>Click to edit master </a:t>
            </a:r>
            <a:br>
              <a:rPr lang="en-US"/>
            </a:br>
            <a:r>
              <a:rPr lang="en-US"/>
              <a:t>title style</a:t>
            </a:r>
          </a:p>
        </p:txBody>
      </p:sp>
      <p:sp>
        <p:nvSpPr>
          <p:cNvPr id="3" name="Subtitle 2"/>
          <p:cNvSpPr>
            <a:spLocks noGrp="1"/>
          </p:cNvSpPr>
          <p:nvPr>
            <p:ph type="subTitle" idx="1"/>
          </p:nvPr>
        </p:nvSpPr>
        <p:spPr>
          <a:xfrm>
            <a:off x="7159592" y="2985395"/>
            <a:ext cx="4027521" cy="853813"/>
          </a:xfrm>
        </p:spPr>
        <p:txBody>
          <a:bodyPr>
            <a:normAutofit/>
          </a:bodyPr>
          <a:lstStyle>
            <a:lvl1pPr marL="0" indent="0" algn="l">
              <a:lnSpc>
                <a:spcPct val="100000"/>
              </a:lnSpc>
              <a:buNone/>
              <a:defRPr sz="1800">
                <a:solidFill>
                  <a:schemeClr val="accent3"/>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15" name="Text Placeholder 10"/>
          <p:cNvSpPr>
            <a:spLocks noGrp="1"/>
          </p:cNvSpPr>
          <p:nvPr>
            <p:ph type="body" sz="quarter" idx="10" hasCustomPrompt="1"/>
          </p:nvPr>
        </p:nvSpPr>
        <p:spPr>
          <a:xfrm>
            <a:off x="7159592" y="5037222"/>
            <a:ext cx="3452813" cy="458212"/>
          </a:xfrm>
        </p:spPr>
        <p:txBody>
          <a:bodyPr>
            <a:normAutofit/>
          </a:bodyPr>
          <a:lstStyle>
            <a:lvl1pPr>
              <a:defRPr sz="1400" b="1" baseline="0">
                <a:solidFill>
                  <a:schemeClr val="accent3"/>
                </a:solidFill>
              </a:defRPr>
            </a:lvl1pPr>
          </a:lstStyle>
          <a:p>
            <a:pPr lvl="0"/>
            <a:r>
              <a:rPr lang="en-US"/>
              <a:t>Day, Month, Year</a:t>
            </a:r>
          </a:p>
        </p:txBody>
      </p:sp>
      <p:pic>
        <p:nvPicPr>
          <p:cNvPr id="7" name="Picture 6"/>
          <p:cNvPicPr>
            <a:picLocks noChangeAspect="1"/>
          </p:cNvPicPr>
          <p:nvPr userDrawn="1"/>
        </p:nvPicPr>
        <p:blipFill>
          <a:blip r:embed="rId3" cstate="print">
            <a:extLst>
              <a:ext uri="{28A0092B-C50C-407E-A947-70E740481C1C}">
                <a14:useLocalDpi xmlns:a14="http://schemas.microsoft.com/office/drawing/2010/main"/>
              </a:ext>
            </a:extLst>
          </a:blip>
          <a:stretch>
            <a:fillRect/>
          </a:stretch>
        </p:blipFill>
        <p:spPr>
          <a:xfrm>
            <a:off x="6989570" y="5566728"/>
            <a:ext cx="3792856" cy="1027232"/>
          </a:xfrm>
          <a:prstGeom prst="rect">
            <a:avLst/>
          </a:prstGeom>
        </p:spPr>
      </p:pic>
    </p:spTree>
    <p:extLst>
      <p:ext uri="{BB962C8B-B14F-4D97-AF65-F5344CB8AC3E}">
        <p14:creationId xmlns:p14="http://schemas.microsoft.com/office/powerpoint/2010/main" val="441762126"/>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1_Title and Content">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600200" y="915988"/>
            <a:ext cx="8758238" cy="941387"/>
          </a:xfrm>
        </p:spPr>
        <p:txBody>
          <a:bodyPr>
            <a:normAutofit/>
          </a:bodyPr>
          <a:lstStyle>
            <a:lvl1pPr>
              <a:lnSpc>
                <a:spcPts val="4000"/>
              </a:lnSpc>
              <a:defRPr sz="2800">
                <a:solidFill>
                  <a:schemeClr val="accent1"/>
                </a:solidFill>
              </a:defRPr>
            </a:lvl1pPr>
          </a:lstStyle>
          <a:p>
            <a:r>
              <a:rPr lang="en-US"/>
              <a:t>Click to edit Master title style</a:t>
            </a:r>
          </a:p>
        </p:txBody>
      </p:sp>
      <p:sp>
        <p:nvSpPr>
          <p:cNvPr id="6" name="Slide Number Placeholder 5"/>
          <p:cNvSpPr>
            <a:spLocks noGrp="1"/>
          </p:cNvSpPr>
          <p:nvPr>
            <p:ph type="sldNum" sz="quarter" idx="12"/>
          </p:nvPr>
        </p:nvSpPr>
        <p:spPr/>
        <p:txBody>
          <a:bodyPr/>
          <a:lstStyle/>
          <a:p>
            <a:fld id="{17DF4567-1C0D-564E-BA68-9AF622E7948C}" type="slidenum">
              <a:rPr lang="en-US" smtClean="0"/>
              <a:t>‹#›</a:t>
            </a:fld>
            <a:endParaRPr lang="en-US"/>
          </a:p>
        </p:txBody>
      </p:sp>
      <p:sp>
        <p:nvSpPr>
          <p:cNvPr id="9" name="Text Placeholder 8"/>
          <p:cNvSpPr>
            <a:spLocks noGrp="1"/>
          </p:cNvSpPr>
          <p:nvPr>
            <p:ph type="body" sz="quarter" idx="13" hasCustomPrompt="1"/>
          </p:nvPr>
        </p:nvSpPr>
        <p:spPr>
          <a:xfrm>
            <a:off x="1600200" y="2214563"/>
            <a:ext cx="8758238" cy="2971800"/>
          </a:xfrm>
        </p:spPr>
        <p:txBody>
          <a:bodyPr>
            <a:normAutofit/>
          </a:bodyPr>
          <a:lstStyle>
            <a:lvl1pPr>
              <a:lnSpc>
                <a:spcPts val="2800"/>
              </a:lnSpc>
              <a:spcBef>
                <a:spcPts val="0"/>
              </a:spcBef>
              <a:spcAft>
                <a:spcPts val="1000"/>
              </a:spcAft>
              <a:defRPr sz="1600" baseline="0"/>
            </a:lvl1pPr>
          </a:lstStyle>
          <a:p>
            <a:pPr lvl="0"/>
            <a:r>
              <a:rPr lang="en-US"/>
              <a:t>Click to add body text</a:t>
            </a:r>
          </a:p>
        </p:txBody>
      </p:sp>
    </p:spTree>
    <p:extLst>
      <p:ext uri="{BB962C8B-B14F-4D97-AF65-F5344CB8AC3E}">
        <p14:creationId xmlns:p14="http://schemas.microsoft.com/office/powerpoint/2010/main" val="1915842634"/>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userDrawn="1">
  <p:cSld name="Divider 1">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3074987" y="3767139"/>
            <a:ext cx="4054476" cy="1719262"/>
          </a:xfrm>
        </p:spPr>
        <p:txBody>
          <a:bodyPr anchor="ctr">
            <a:normAutofit/>
          </a:bodyPr>
          <a:lstStyle>
            <a:lvl1pPr>
              <a:lnSpc>
                <a:spcPct val="100000"/>
              </a:lnSpc>
              <a:defRPr sz="2400" b="1">
                <a:solidFill>
                  <a:schemeClr val="bg1"/>
                </a:solidFill>
              </a:defRPr>
            </a:lvl1pPr>
          </a:lstStyle>
          <a:p>
            <a:r>
              <a:rPr lang="en-US"/>
              <a:t>Click to edit Master title style</a:t>
            </a:r>
          </a:p>
        </p:txBody>
      </p:sp>
    </p:spTree>
    <p:extLst>
      <p:ext uri="{BB962C8B-B14F-4D97-AF65-F5344CB8AC3E}">
        <p14:creationId xmlns:p14="http://schemas.microsoft.com/office/powerpoint/2010/main" val="389866177"/>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userDrawn="1">
  <p:cSld name="Quote">
    <p:spTree>
      <p:nvGrpSpPr>
        <p:cNvPr id="1" name=""/>
        <p:cNvGrpSpPr/>
        <p:nvPr/>
      </p:nvGrpSpPr>
      <p:grpSpPr>
        <a:xfrm>
          <a:off x="0" y="0"/>
          <a:ext cx="0" cy="0"/>
          <a:chOff x="0" y="0"/>
          <a:chExt cx="0" cy="0"/>
        </a:xfrm>
      </p:grpSpPr>
      <p:pic>
        <p:nvPicPr>
          <p:cNvPr id="5" name="Picture 4"/>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hasCustomPrompt="1"/>
          </p:nvPr>
        </p:nvSpPr>
        <p:spPr>
          <a:xfrm>
            <a:off x="4014788" y="1771649"/>
            <a:ext cx="4162425" cy="2857501"/>
          </a:xfrm>
        </p:spPr>
        <p:txBody>
          <a:bodyPr anchor="t">
            <a:normAutofit/>
          </a:bodyPr>
          <a:lstStyle>
            <a:lvl1pPr algn="ctr">
              <a:lnSpc>
                <a:spcPts val="3600"/>
              </a:lnSpc>
              <a:defRPr sz="2400" b="0">
                <a:solidFill>
                  <a:schemeClr val="accent1"/>
                </a:solidFill>
              </a:defRPr>
            </a:lvl1pPr>
          </a:lstStyle>
          <a:p>
            <a:r>
              <a:rPr lang="en-US"/>
              <a:t>“Click to edit Master title style”</a:t>
            </a:r>
          </a:p>
        </p:txBody>
      </p:sp>
      <p:sp>
        <p:nvSpPr>
          <p:cNvPr id="3" name="Content Placeholder 2"/>
          <p:cNvSpPr>
            <a:spLocks noGrp="1"/>
          </p:cNvSpPr>
          <p:nvPr>
            <p:ph sz="half" idx="1" hasCustomPrompt="1"/>
          </p:nvPr>
        </p:nvSpPr>
        <p:spPr>
          <a:xfrm>
            <a:off x="4513326" y="5400674"/>
            <a:ext cx="3162300" cy="442913"/>
          </a:xfrm>
        </p:spPr>
        <p:txBody>
          <a:bodyPr>
            <a:normAutofit/>
          </a:bodyPr>
          <a:lstStyle>
            <a:lvl1pPr algn="ctr">
              <a:defRPr sz="1600">
                <a:solidFill>
                  <a:schemeClr val="accent2"/>
                </a:solidFill>
              </a:defRPr>
            </a:lvl1pPr>
          </a:lstStyle>
          <a:p>
            <a:pPr lvl="0"/>
            <a:r>
              <a:rPr lang="en-US"/>
              <a:t>—Click to edit Master text styles</a:t>
            </a:r>
          </a:p>
        </p:txBody>
      </p:sp>
    </p:spTree>
    <p:extLst>
      <p:ext uri="{BB962C8B-B14F-4D97-AF65-F5344CB8AC3E}">
        <p14:creationId xmlns:p14="http://schemas.microsoft.com/office/powerpoint/2010/main" val="59887094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Photo Slide 1">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6096000" y="945198"/>
            <a:ext cx="4861532" cy="1812290"/>
          </a:xfrm>
        </p:spPr>
        <p:txBody>
          <a:bodyPr anchor="b"/>
          <a:lstStyle>
            <a:lvl1pPr>
              <a:lnSpc>
                <a:spcPts val="3400"/>
              </a:lnSpc>
              <a:defRPr>
                <a:solidFill>
                  <a:schemeClr val="accent1"/>
                </a:solidFill>
              </a:defRPr>
            </a:lvl1pPr>
          </a:lstStyle>
          <a:p>
            <a:r>
              <a:rPr lang="en-US"/>
              <a:t>Click to edit Master title style</a:t>
            </a:r>
          </a:p>
        </p:txBody>
      </p:sp>
      <p:sp>
        <p:nvSpPr>
          <p:cNvPr id="3" name="Content Placeholder 2"/>
          <p:cNvSpPr>
            <a:spLocks noGrp="1"/>
          </p:cNvSpPr>
          <p:nvPr>
            <p:ph sz="half" idx="1"/>
          </p:nvPr>
        </p:nvSpPr>
        <p:spPr>
          <a:xfrm>
            <a:off x="6096000" y="3086101"/>
            <a:ext cx="4861532" cy="2486025"/>
          </a:xfrm>
        </p:spPr>
        <p:txBody>
          <a:bodyPr>
            <a:normAutofit/>
          </a:bodyPr>
          <a:lstStyle>
            <a:lvl1pPr>
              <a:defRPr sz="1600"/>
            </a:lvl1pPr>
          </a:lstStyle>
          <a:p>
            <a:pPr lvl="0"/>
            <a:r>
              <a:rPr lang="en-US"/>
              <a:t>Click to edit Master text styles</a:t>
            </a:r>
          </a:p>
        </p:txBody>
      </p:sp>
      <p:sp>
        <p:nvSpPr>
          <p:cNvPr id="5" name="Slide Number Placeholder 5"/>
          <p:cNvSpPr>
            <a:spLocks noGrp="1"/>
          </p:cNvSpPr>
          <p:nvPr>
            <p:ph type="sldNum" sz="quarter" idx="12"/>
          </p:nvPr>
        </p:nvSpPr>
        <p:spPr>
          <a:xfrm>
            <a:off x="9082087" y="6356350"/>
            <a:ext cx="2743200" cy="365125"/>
          </a:xfrm>
        </p:spPr>
        <p:txBody>
          <a:bodyPr/>
          <a:lstStyle/>
          <a:p>
            <a:fld id="{17DF4567-1C0D-564E-BA68-9AF622E7948C}" type="slidenum">
              <a:rPr lang="en-US" smtClean="0"/>
              <a:t>‹#›</a:t>
            </a:fld>
            <a:endParaRPr lang="en-US"/>
          </a:p>
        </p:txBody>
      </p:sp>
    </p:spTree>
    <p:extLst>
      <p:ext uri="{BB962C8B-B14F-4D97-AF65-F5344CB8AC3E}">
        <p14:creationId xmlns:p14="http://schemas.microsoft.com/office/powerpoint/2010/main" val="1770850055"/>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userDrawn="1">
  <p:cSld name="Photo Slide 4">
    <p:spTree>
      <p:nvGrpSpPr>
        <p:cNvPr id="1" name=""/>
        <p:cNvGrpSpPr/>
        <p:nvPr/>
      </p:nvGrpSpPr>
      <p:grpSpPr>
        <a:xfrm>
          <a:off x="0" y="0"/>
          <a:ext cx="0" cy="0"/>
          <a:chOff x="0" y="0"/>
          <a:chExt cx="0" cy="0"/>
        </a:xfrm>
      </p:grpSpPr>
      <p:pic>
        <p:nvPicPr>
          <p:cNvPr id="4" name="Picture 3"/>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095375" y="1943099"/>
            <a:ext cx="4162425" cy="1357313"/>
          </a:xfrm>
        </p:spPr>
        <p:txBody>
          <a:bodyPr anchor="b">
            <a:normAutofit/>
          </a:bodyPr>
          <a:lstStyle>
            <a:lvl1pPr>
              <a:lnSpc>
                <a:spcPct val="100000"/>
              </a:lnSpc>
              <a:defRPr sz="2000" b="1">
                <a:solidFill>
                  <a:schemeClr val="accent1"/>
                </a:solidFill>
              </a:defRPr>
            </a:lvl1pPr>
          </a:lstStyle>
          <a:p>
            <a:r>
              <a:rPr lang="en-US"/>
              <a:t>Click to edit Master title style</a:t>
            </a:r>
          </a:p>
        </p:txBody>
      </p:sp>
      <p:sp>
        <p:nvSpPr>
          <p:cNvPr id="3" name="Content Placeholder 2"/>
          <p:cNvSpPr>
            <a:spLocks noGrp="1"/>
          </p:cNvSpPr>
          <p:nvPr>
            <p:ph sz="half" idx="1"/>
          </p:nvPr>
        </p:nvSpPr>
        <p:spPr>
          <a:xfrm>
            <a:off x="1095375" y="3543301"/>
            <a:ext cx="4162425" cy="1471611"/>
          </a:xfrm>
        </p:spPr>
        <p:txBody>
          <a:bodyPr>
            <a:normAutofit/>
          </a:bodyPr>
          <a:lstStyle>
            <a:lvl1pPr>
              <a:defRPr sz="1600"/>
            </a:lvl1pPr>
          </a:lstStyle>
          <a:p>
            <a:pPr lvl="0"/>
            <a:r>
              <a:rPr lang="en-US"/>
              <a:t>Click to edit Master text styles</a:t>
            </a:r>
          </a:p>
        </p:txBody>
      </p:sp>
    </p:spTree>
    <p:extLst>
      <p:ext uri="{BB962C8B-B14F-4D97-AF65-F5344CB8AC3E}">
        <p14:creationId xmlns:p14="http://schemas.microsoft.com/office/powerpoint/2010/main" val="3583443267"/>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userDrawn="1">
  <p:cSld name="Divider 3">
    <p:spTree>
      <p:nvGrpSpPr>
        <p:cNvPr id="1" name=""/>
        <p:cNvGrpSpPr/>
        <p:nvPr/>
      </p:nvGrpSpPr>
      <p:grpSpPr>
        <a:xfrm>
          <a:off x="0" y="0"/>
          <a:ext cx="0" cy="0"/>
          <a:chOff x="0" y="0"/>
          <a:chExt cx="0" cy="0"/>
        </a:xfrm>
      </p:grpSpPr>
      <p:pic>
        <p:nvPicPr>
          <p:cNvPr id="3" name="Picture 2"/>
          <p:cNvPicPr>
            <a:picLocks noChangeAspect="1"/>
          </p:cNvPicPr>
          <p:nvPr userDrawn="1"/>
        </p:nvPicPr>
        <p:blipFill>
          <a:blip r:embed="rId2" cstate="print">
            <a:extLst>
              <a:ext uri="{28A0092B-C50C-407E-A947-70E740481C1C}">
                <a14:useLocalDpi xmlns:a14="http://schemas.microsoft.com/office/drawing/2010/main"/>
              </a:ext>
            </a:extLst>
          </a:blip>
          <a:stretch>
            <a:fillRect/>
          </a:stretch>
        </p:blipFill>
        <p:spPr>
          <a:xfrm>
            <a:off x="0" y="0"/>
            <a:ext cx="12188952" cy="6858000"/>
          </a:xfrm>
          <a:prstGeom prst="rect">
            <a:avLst/>
          </a:prstGeom>
        </p:spPr>
      </p:pic>
      <p:sp>
        <p:nvSpPr>
          <p:cNvPr id="2" name="Title 1"/>
          <p:cNvSpPr>
            <a:spLocks noGrp="1"/>
          </p:cNvSpPr>
          <p:nvPr>
            <p:ph type="title"/>
          </p:nvPr>
        </p:nvSpPr>
        <p:spPr>
          <a:xfrm>
            <a:off x="1459832" y="1892968"/>
            <a:ext cx="3801980" cy="1524000"/>
          </a:xfrm>
        </p:spPr>
        <p:txBody>
          <a:bodyPr anchor="t">
            <a:normAutofit/>
          </a:bodyPr>
          <a:lstStyle>
            <a:lvl1pPr>
              <a:lnSpc>
                <a:spcPts val="3600"/>
              </a:lnSpc>
              <a:defRPr sz="2600" b="1">
                <a:solidFill>
                  <a:schemeClr val="accent1"/>
                </a:solidFill>
              </a:defRPr>
            </a:lvl1pPr>
          </a:lstStyle>
          <a:p>
            <a:r>
              <a:rPr lang="en-US"/>
              <a:t>Click to edit Master title style</a:t>
            </a:r>
          </a:p>
        </p:txBody>
      </p:sp>
      <p:sp>
        <p:nvSpPr>
          <p:cNvPr id="6" name="Text Placeholder 5"/>
          <p:cNvSpPr>
            <a:spLocks noGrp="1"/>
          </p:cNvSpPr>
          <p:nvPr>
            <p:ph type="body" sz="quarter" idx="10"/>
          </p:nvPr>
        </p:nvSpPr>
        <p:spPr>
          <a:xfrm>
            <a:off x="6378221" y="3057525"/>
            <a:ext cx="4694321" cy="1028700"/>
          </a:xfrm>
        </p:spPr>
        <p:txBody>
          <a:bodyPr>
            <a:normAutofit/>
          </a:bodyPr>
          <a:lstStyle>
            <a:lvl1pPr>
              <a:lnSpc>
                <a:spcPts val="3200"/>
              </a:lnSpc>
              <a:defRPr sz="2000">
                <a:solidFill>
                  <a:schemeClr val="bg1"/>
                </a:solidFill>
              </a:defRPr>
            </a:lvl1pPr>
          </a:lstStyle>
          <a:p>
            <a:pPr lvl="0"/>
            <a:r>
              <a:rPr lang="en-US"/>
              <a:t>Click to edit Master text styles</a:t>
            </a:r>
          </a:p>
        </p:txBody>
      </p:sp>
    </p:spTree>
    <p:extLst>
      <p:ext uri="{BB962C8B-B14F-4D97-AF65-F5344CB8AC3E}">
        <p14:creationId xmlns:p14="http://schemas.microsoft.com/office/powerpoint/2010/main" val="165753642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theme" Target="../theme/theme1.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6911F98-27FC-4ECF-B12D-9FB1D7F0A49D}" type="datetimeFigureOut">
              <a:rPr lang="en-US" smtClean="0"/>
              <a:t>6/3/2021</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7D383C2-E62B-4588-A6A6-146707EC352A}" type="slidenum">
              <a:rPr lang="en-US" smtClean="0"/>
              <a:t>‹#›</a:t>
            </a:fld>
            <a:endParaRPr lang="en-US"/>
          </a:p>
        </p:txBody>
      </p:sp>
    </p:spTree>
    <p:extLst>
      <p:ext uri="{BB962C8B-B14F-4D97-AF65-F5344CB8AC3E}">
        <p14:creationId xmlns:p14="http://schemas.microsoft.com/office/powerpoint/2010/main" val="232342865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 id="2147483664" r:id="rId16"/>
    <p:sldLayoutId id="2147483665" r:id="rId17"/>
    <p:sldLayoutId id="2147483666" r:id="rId18"/>
    <p:sldLayoutId id="2147483667" r:id="rId19"/>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hyperlink" Target="https://support.office.com/en-us/article/hide-or-show-a-slide-8313e1ec-3e20-4464-952f-387931554d69" TargetMode="External"/><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4.xml"/></Relationships>
</file>

<file path=ppt/slides/_rels/slide4.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3.xml"/><Relationship Id="rId1" Type="http://schemas.openxmlformats.org/officeDocument/2006/relationships/slideLayout" Target="../slideLayouts/slideLayout1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_rels/slide6.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4.xml"/><Relationship Id="rId1" Type="http://schemas.openxmlformats.org/officeDocument/2006/relationships/slideLayout" Target="../slideLayouts/slideLayout14.xml"/><Relationship Id="rId5" Type="http://schemas.openxmlformats.org/officeDocument/2006/relationships/image" Target="../media/image12.png"/><Relationship Id="rId4" Type="http://schemas.openxmlformats.org/officeDocument/2006/relationships/image" Target="../media/image11.png"/></Relationships>
</file>

<file path=ppt/slides/_rels/slide7.xml.rels><?xml version="1.0" encoding="UTF-8" standalone="yes"?>
<Relationships xmlns="http://schemas.openxmlformats.org/package/2006/relationships"><Relationship Id="rId3" Type="http://schemas.openxmlformats.org/officeDocument/2006/relationships/notesSlide" Target="../notesSlides/notesSlide5.xml"/><Relationship Id="rId2" Type="http://schemas.openxmlformats.org/officeDocument/2006/relationships/slideLayout" Target="../slideLayouts/slideLayout5.xml"/><Relationship Id="rId1" Type="http://schemas.openxmlformats.org/officeDocument/2006/relationships/video" Target="https://www.youtube.com/embed/jPq1P64-nMI" TargetMode="External"/><Relationship Id="rId4" Type="http://schemas.openxmlformats.org/officeDocument/2006/relationships/image" Target="../media/image13.jpeg"/></Relationships>
</file>

<file path=ppt/slides/_rels/slide8.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6.xml"/><Relationship Id="rId1" Type="http://schemas.openxmlformats.org/officeDocument/2006/relationships/slideLayout" Target="../slideLayouts/slideLayout14.xml"/><Relationship Id="rId6" Type="http://schemas.openxmlformats.org/officeDocument/2006/relationships/image" Target="../media/image17.png"/><Relationship Id="rId5" Type="http://schemas.openxmlformats.org/officeDocument/2006/relationships/image" Target="../media/image16.png"/><Relationship Id="rId4" Type="http://schemas.openxmlformats.org/officeDocument/2006/relationships/image" Target="../media/image15.png"/></Relationships>
</file>

<file path=ppt/slides/_rels/slide9.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7.xml"/><Relationship Id="rId1" Type="http://schemas.openxmlformats.org/officeDocument/2006/relationships/slideLayout" Target="../slideLayouts/slideLayout14.xml"/><Relationship Id="rId6" Type="http://schemas.openxmlformats.org/officeDocument/2006/relationships/image" Target="../media/image21.png"/><Relationship Id="rId5" Type="http://schemas.openxmlformats.org/officeDocument/2006/relationships/image" Target="../media/image20.png"/><Relationship Id="rId4" Type="http://schemas.openxmlformats.org/officeDocument/2006/relationships/image" Target="../media/image19.png"/></Relationships>
</file>

<file path=ppt/slides/_rels/slide10.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8.xml"/><Relationship Id="rId1" Type="http://schemas.openxmlformats.org/officeDocument/2006/relationships/slideLayout" Target="../slideLayouts/slideLayout14.xml"/><Relationship Id="rId6" Type="http://schemas.openxmlformats.org/officeDocument/2006/relationships/image" Target="../media/image25.png"/><Relationship Id="rId5" Type="http://schemas.openxmlformats.org/officeDocument/2006/relationships/image" Target="../media/image24.png"/><Relationship Id="rId4" Type="http://schemas.openxmlformats.org/officeDocument/2006/relationships/image" Target="../media/image23.png"/></Relationships>
</file>

<file path=ppt/slides/_rels/slide11.xml.rels><?xml version="1.0" encoding="UTF-8" standalone="yes"?>
<Relationships xmlns="http://schemas.openxmlformats.org/package/2006/relationships"><Relationship Id="rId3" Type="http://schemas.openxmlformats.org/officeDocument/2006/relationships/notesSlide" Target="../notesSlides/notesSlide9.xml"/><Relationship Id="rId2" Type="http://schemas.openxmlformats.org/officeDocument/2006/relationships/slideLayout" Target="../slideLayouts/slideLayout5.xml"/><Relationship Id="rId1" Type="http://schemas.openxmlformats.org/officeDocument/2006/relationships/video" Target="https://www.youtube.com/embed/p3MG1eG8QzA?feature=oembed" TargetMode="External"/><Relationship Id="rId4" Type="http://schemas.openxmlformats.org/officeDocument/2006/relationships/image" Target="../media/image26.jpeg"/></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15.xml"/></Relationships>
</file>

<file path=ppt/slides/_rels/slide13.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11.xml"/><Relationship Id="rId1" Type="http://schemas.openxmlformats.org/officeDocument/2006/relationships/slideLayout" Target="../slideLayouts/slideLayout12.xml"/></Relationships>
</file>

<file path=ppt/slides/_rels/slide14.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12.xml"/><Relationship Id="rId1" Type="http://schemas.openxmlformats.org/officeDocument/2006/relationships/slideLayout" Target="../slideLayouts/slideLayout12.xml"/><Relationship Id="rId4" Type="http://schemas.openxmlformats.org/officeDocument/2006/relationships/hyperlink" Target="http://cookingmatters.org/tips/stocking-your-pantry" TargetMode="Externa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16.xml"/></Relationships>
</file>

<file path=ppt/slides/_rels/slide16.xml.rels><?xml version="1.0" encoding="UTF-8" standalone="yes"?>
<Relationships xmlns="http://schemas.openxmlformats.org/package/2006/relationships"><Relationship Id="rId3" Type="http://schemas.openxmlformats.org/officeDocument/2006/relationships/image" Target="../media/image29.png"/><Relationship Id="rId2" Type="http://schemas.openxmlformats.org/officeDocument/2006/relationships/notesSlide" Target="../notesSlides/notesSlide14.xml"/><Relationship Id="rId1" Type="http://schemas.openxmlformats.org/officeDocument/2006/relationships/slideLayout" Target="../slideLayouts/slideLayout14.xml"/><Relationship Id="rId4" Type="http://schemas.openxmlformats.org/officeDocument/2006/relationships/hyperlink" Target="https://www.kxnet.com/news/local-news/whats-for-dinner-chicken-and-dumplings/" TargetMode="External"/></Relationships>
</file>

<file path=ppt/slides/_rels/slide17.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slideLayout" Target="../slideLayouts/slideLayout14.xml"/><Relationship Id="rId1" Type="http://schemas.openxmlformats.org/officeDocument/2006/relationships/video" Target="https://www.youtube.com/embed/3L96WQTvXpA?list=PLBcmHclxUIrPejQ7rGfDcHbWAhGlI3gvT" TargetMode="External"/></Relationships>
</file>

<file path=ppt/slides/_rels/slide18.xml.rels><?xml version="1.0" encoding="UTF-8" standalone="yes"?>
<Relationships xmlns="http://schemas.openxmlformats.org/package/2006/relationships"><Relationship Id="rId3" Type="http://schemas.openxmlformats.org/officeDocument/2006/relationships/notesSlide" Target="../notesSlides/notesSlide15.xml"/><Relationship Id="rId2" Type="http://schemas.openxmlformats.org/officeDocument/2006/relationships/slideLayout" Target="../slideLayouts/slideLayout14.xml"/><Relationship Id="rId1" Type="http://schemas.openxmlformats.org/officeDocument/2006/relationships/video" Target="https://www.youtube.com/embed/8nS2g3u4jA4?list=PLBcmHclxUIrPejQ7rGfDcHbWAhGlI3gvT" TargetMode="External"/><Relationship Id="rId4" Type="http://schemas.openxmlformats.org/officeDocument/2006/relationships/image" Target="../media/image30.png"/></Relationships>
</file>

<file path=ppt/slides/_rels/slide19.xml.rels><?xml version="1.0" encoding="UTF-8" standalone="yes"?>
<Relationships xmlns="http://schemas.openxmlformats.org/package/2006/relationships"><Relationship Id="rId3" Type="http://schemas.openxmlformats.org/officeDocument/2006/relationships/notesSlide" Target="../notesSlides/notesSlide16.xml"/><Relationship Id="rId2" Type="http://schemas.openxmlformats.org/officeDocument/2006/relationships/slideLayout" Target="../slideLayouts/slideLayout14.xml"/><Relationship Id="rId1" Type="http://schemas.openxmlformats.org/officeDocument/2006/relationships/video" Target="https://www.youtube.com/embed/PuGLaGj5yqQ?list=PLBcmHclxUIrPejQ7rGfDcHbWAhGlI3gvT" TargetMode="External"/><Relationship Id="rId4" Type="http://schemas.openxmlformats.org/officeDocument/2006/relationships/image" Target="../media/image30.png"/></Relationships>
</file>

<file path=ppt/slides/_rels/slide20.xml.rels><?xml version="1.0" encoding="UTF-8" standalone="yes"?>
<Relationships xmlns="http://schemas.openxmlformats.org/package/2006/relationships"><Relationship Id="rId3" Type="http://schemas.openxmlformats.org/officeDocument/2006/relationships/notesSlide" Target="../notesSlides/notesSlide17.xml"/><Relationship Id="rId2" Type="http://schemas.openxmlformats.org/officeDocument/2006/relationships/slideLayout" Target="../slideLayouts/slideLayout14.xml"/><Relationship Id="rId1" Type="http://schemas.openxmlformats.org/officeDocument/2006/relationships/video" Target="https://www.youtube.com/embed/Wv4IACXIREs?list=PLBcmHclxUIrPejQ7rGfDcHbWAhGlI3gvT" TargetMode="External"/><Relationship Id="rId4" Type="http://schemas.openxmlformats.org/officeDocument/2006/relationships/image" Target="../media/image30.png"/></Relationships>
</file>

<file path=ppt/slides/_rels/slide21.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18.xml"/><Relationship Id="rId1" Type="http://schemas.openxmlformats.org/officeDocument/2006/relationships/slideLayout" Target="../slideLayouts/slideLayout12.xml"/></Relationships>
</file>

<file path=ppt/slides/_rels/slide22.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19.xml"/><Relationship Id="rId1" Type="http://schemas.openxmlformats.org/officeDocument/2006/relationships/slideLayout" Target="../slideLayouts/slideLayout17.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18.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19.xml"/></Relationships>
</file>

<file path=ppt/slides/_rels/slide25.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22.xml"/><Relationship Id="rId1" Type="http://schemas.openxmlformats.org/officeDocument/2006/relationships/slideLayout" Target="../slideLayouts/slideLayout5.xml"/><Relationship Id="rId4" Type="http://schemas.openxmlformats.org/officeDocument/2006/relationships/image" Target="../media/image34.png"/></Relationships>
</file>

<file path=ppt/slides/_rels/slide26.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notesSlide" Target="../notesSlides/notesSlide23.xml"/><Relationship Id="rId1" Type="http://schemas.openxmlformats.org/officeDocument/2006/relationships/slideLayout" Target="../slideLayouts/slideLayout5.xml"/><Relationship Id="rId4" Type="http://schemas.openxmlformats.org/officeDocument/2006/relationships/image" Target="../media/image36.png"/></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1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1">
            <a:extLst>
              <a:ext uri="{FF2B5EF4-FFF2-40B4-BE49-F238E27FC236}">
                <a16:creationId xmlns:a16="http://schemas.microsoft.com/office/drawing/2014/main" id="{66BBA578-0072-499D-808D-1AB11AC739DC}"/>
              </a:ext>
            </a:extLst>
          </p:cNvPr>
          <p:cNvSpPr txBox="1"/>
          <p:nvPr/>
        </p:nvSpPr>
        <p:spPr>
          <a:xfrm>
            <a:off x="1633268" y="1173192"/>
            <a:ext cx="8925464" cy="4524315"/>
          </a:xfrm>
          <a:prstGeom prst="rect">
            <a:avLst/>
          </a:prstGeom>
          <a:noFill/>
        </p:spPr>
        <p:txBody>
          <a:bodyPr rot="0" spcFirstLastPara="0" vert="horz" wrap="square" lIns="91440" tIns="45720" rIns="91440" bIns="45720" numCol="1" spcCol="0" rtlCol="0" fromWordArt="0" anchor="t" anchorCtr="0" forceAA="0" compatLnSpc="1">
            <a:prstTxWarp prst="textNoShape">
              <a:avLst/>
            </a:prstTxWarp>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r>
              <a:rPr lang="en-US" b="1" dirty="0">
                <a:cs typeface="Calibri"/>
              </a:rPr>
              <a:t>It is not necessary to use this PowerPoint as part of your online program, but if you choose to do so, this template aligns with the outline and activities in </a:t>
            </a:r>
            <a:r>
              <a:rPr lang="en-US" b="1" i="1" dirty="0">
                <a:cs typeface="Calibri"/>
              </a:rPr>
              <a:t>No More Mealtime Madness: </a:t>
            </a:r>
            <a:r>
              <a:rPr lang="en-US" b="1" i="1">
                <a:cs typeface="Calibri"/>
              </a:rPr>
              <a:t>Plan Your Way to a Peaceful Meal With Kids.</a:t>
            </a:r>
          </a:p>
          <a:p>
            <a:pPr marL="285750" indent="-285750">
              <a:buFont typeface="Arial,Sans-Serif"/>
              <a:buChar char="•"/>
            </a:pPr>
            <a:r>
              <a:rPr lang="en-US">
                <a:ea typeface="+mn-lt"/>
                <a:cs typeface="+mn-lt"/>
              </a:rPr>
              <a:t>Because there are some differences in how partners implement Cooking Matters, you may need to customize some of the slides to ensure the information is relevant for your participants and technology. </a:t>
            </a:r>
            <a:r>
              <a:rPr lang="en-US" b="1">
                <a:ea typeface="+mn-lt"/>
                <a:cs typeface="+mn-lt"/>
              </a:rPr>
              <a:t>We ask that you do not remove the first three slides or the last four slides, but you may edit the slides as necessary.</a:t>
            </a:r>
            <a:endParaRPr lang="en-US">
              <a:ea typeface="+mn-lt"/>
              <a:cs typeface="+mn-lt"/>
            </a:endParaRPr>
          </a:p>
          <a:p>
            <a:pPr marL="285750" indent="-285750">
              <a:buFont typeface="Arial,Sans-Serif"/>
              <a:buChar char="•"/>
            </a:pPr>
            <a:r>
              <a:rPr lang="en-US">
                <a:ea typeface="+mn-lt"/>
                <a:cs typeface="+mn-lt"/>
              </a:rPr>
              <a:t>There are multiple recipes included in these </a:t>
            </a:r>
            <a:r>
              <a:rPr lang="en-US">
                <a:cs typeface="Calibri"/>
              </a:rPr>
              <a:t>slides, </a:t>
            </a:r>
            <a:r>
              <a:rPr lang="en-US">
                <a:ea typeface="+mn-lt"/>
                <a:cs typeface="+mn-lt"/>
              </a:rPr>
              <a:t>but we only recommend including 1 live recipe demonstration in </a:t>
            </a:r>
            <a:r>
              <a:rPr lang="en-US">
                <a:cs typeface="Calibri"/>
              </a:rPr>
              <a:t>a </a:t>
            </a:r>
            <a:r>
              <a:rPr lang="en-US">
                <a:ea typeface="+mn-lt"/>
                <a:cs typeface="+mn-lt"/>
              </a:rPr>
              <a:t>30-minute </a:t>
            </a:r>
            <a:r>
              <a:rPr lang="en-US">
                <a:cs typeface="Calibri"/>
              </a:rPr>
              <a:t>lesson.</a:t>
            </a:r>
            <a:r>
              <a:rPr lang="en-US" dirty="0">
                <a:ea typeface="+mn-lt"/>
                <a:cs typeface="+mn-lt"/>
              </a:rPr>
              <a:t>  </a:t>
            </a:r>
            <a:r>
              <a:rPr lang="en-US" b="1">
                <a:ea typeface="+mn-lt"/>
                <a:cs typeface="+mn-lt"/>
              </a:rPr>
              <a:t>Remember to hide any recipe or other slides you are not using before presenting. </a:t>
            </a:r>
            <a:r>
              <a:rPr lang="en-US">
                <a:ea typeface="+mn-lt"/>
                <a:cs typeface="+mn-lt"/>
              </a:rPr>
              <a:t>Feel free to use any recipe provided in the slides or choose another recipe from Cooking Matters. Most of the recipes included in this deck have matching YouTube videos in case you are unable to lead a live cooking demonstration and would rather play a video. If you do so, we recommend muting the video sound and narrating</a:t>
            </a:r>
            <a:r>
              <a:rPr lang="en-US">
                <a:cs typeface="Calibri"/>
              </a:rPr>
              <a:t> the recipe steps yourself. </a:t>
            </a:r>
            <a:endParaRPr lang="en-US">
              <a:ea typeface="+mn-lt"/>
              <a:cs typeface="+mn-lt"/>
            </a:endParaRPr>
          </a:p>
          <a:p>
            <a:pPr marL="285750" indent="-285750">
              <a:buFont typeface="Arial,Sans-Serif"/>
              <a:buChar char="•"/>
            </a:pPr>
            <a:r>
              <a:rPr lang="en-US">
                <a:solidFill>
                  <a:srgbClr val="FF0000"/>
                </a:solidFill>
                <a:ea typeface="+mn-lt"/>
                <a:cs typeface="+mn-lt"/>
              </a:rPr>
              <a:t>Make sure you delete or hide this slide and any other unused slides before showing this presentation. Not sure how to hide slides? </a:t>
            </a:r>
            <a:r>
              <a:rPr lang="en-US" dirty="0">
                <a:solidFill>
                  <a:srgbClr val="FF0000"/>
                </a:solidFill>
                <a:ea typeface="+mn-lt"/>
                <a:cs typeface="+mn-lt"/>
                <a:hlinkClick r:id="rId2"/>
              </a:rPr>
              <a:t>Click here for support.</a:t>
            </a:r>
            <a:r>
              <a:rPr lang="en-US" dirty="0">
                <a:solidFill>
                  <a:srgbClr val="FF0000"/>
                </a:solidFill>
                <a:ea typeface="+mn-lt"/>
                <a:cs typeface="+mn-lt"/>
              </a:rPr>
              <a:t> </a:t>
            </a:r>
            <a:endParaRPr lang="en-US" dirty="0">
              <a:ea typeface="+mn-lt"/>
              <a:cs typeface="+mn-lt"/>
            </a:endParaRPr>
          </a:p>
        </p:txBody>
      </p:sp>
    </p:spTree>
    <p:extLst>
      <p:ext uri="{BB962C8B-B14F-4D97-AF65-F5344CB8AC3E}">
        <p14:creationId xmlns:p14="http://schemas.microsoft.com/office/powerpoint/2010/main" val="66312900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CD71BE7-30F4-2446-95D8-3AE7B0F8443C}"/>
              </a:ext>
            </a:extLst>
          </p:cNvPr>
          <p:cNvSpPr>
            <a:spLocks noGrp="1"/>
          </p:cNvSpPr>
          <p:nvPr>
            <p:ph type="ctrTitle"/>
          </p:nvPr>
        </p:nvSpPr>
        <p:spPr>
          <a:xfrm>
            <a:off x="7159592" y="1615170"/>
            <a:ext cx="4027521" cy="1253147"/>
          </a:xfrm>
        </p:spPr>
        <p:txBody>
          <a:bodyPr vert="horz" lIns="91440" tIns="45720" rIns="91440" bIns="45720" rtlCol="0" anchor="b">
            <a:noAutofit/>
          </a:bodyPr>
          <a:lstStyle/>
          <a:p>
            <a:r>
              <a:rPr lang="en-US">
                <a:latin typeface="Arial"/>
                <a:cs typeface="Arial"/>
              </a:rPr>
              <a:t>No More Mealtime Madness: Plan Your Way to a Peaceful Meal With Kids</a:t>
            </a:r>
          </a:p>
        </p:txBody>
      </p:sp>
      <p:sp>
        <p:nvSpPr>
          <p:cNvPr id="3" name="Subtitle 2">
            <a:extLst>
              <a:ext uri="{FF2B5EF4-FFF2-40B4-BE49-F238E27FC236}">
                <a16:creationId xmlns:a16="http://schemas.microsoft.com/office/drawing/2014/main" id="{0D498131-3634-314D-92AA-5965372720D9}"/>
              </a:ext>
            </a:extLst>
          </p:cNvPr>
          <p:cNvSpPr>
            <a:spLocks noGrp="1"/>
          </p:cNvSpPr>
          <p:nvPr>
            <p:ph type="subTitle" idx="1"/>
          </p:nvPr>
        </p:nvSpPr>
        <p:spPr/>
        <p:txBody>
          <a:bodyPr vert="horz" lIns="91440" tIns="45720" rIns="91440" bIns="45720" rtlCol="0" anchor="t">
            <a:normAutofit/>
          </a:bodyPr>
          <a:lstStyle/>
          <a:p>
            <a:r>
              <a:rPr lang="en-US">
                <a:solidFill>
                  <a:srgbClr val="414141"/>
                </a:solidFill>
                <a:latin typeface="Arial"/>
                <a:cs typeface="Arial"/>
              </a:rPr>
              <a:t>Coordinator Name</a:t>
            </a:r>
          </a:p>
        </p:txBody>
      </p:sp>
      <p:sp>
        <p:nvSpPr>
          <p:cNvPr id="5" name="Text Placeholder 4">
            <a:extLst>
              <a:ext uri="{FF2B5EF4-FFF2-40B4-BE49-F238E27FC236}">
                <a16:creationId xmlns:a16="http://schemas.microsoft.com/office/drawing/2014/main" id="{C1B6CF31-1064-46B2-BD14-BF68E1FE0424}"/>
              </a:ext>
            </a:extLst>
          </p:cNvPr>
          <p:cNvSpPr>
            <a:spLocks noGrp="1"/>
          </p:cNvSpPr>
          <p:nvPr>
            <p:ph type="body" sz="quarter" idx="10"/>
          </p:nvPr>
        </p:nvSpPr>
        <p:spPr/>
        <p:txBody>
          <a:bodyPr>
            <a:normAutofit/>
          </a:bodyPr>
          <a:lstStyle/>
          <a:p>
            <a:endParaRPr lang="en-US"/>
          </a:p>
        </p:txBody>
      </p:sp>
    </p:spTree>
    <p:extLst>
      <p:ext uri="{BB962C8B-B14F-4D97-AF65-F5344CB8AC3E}">
        <p14:creationId xmlns:p14="http://schemas.microsoft.com/office/powerpoint/2010/main" val="108776848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B09E4C8-6137-460E-92C1-FC14EA9AAC3A}"/>
              </a:ext>
            </a:extLst>
          </p:cNvPr>
          <p:cNvSpPr>
            <a:spLocks noGrp="1"/>
          </p:cNvSpPr>
          <p:nvPr>
            <p:ph type="title"/>
          </p:nvPr>
        </p:nvSpPr>
        <p:spPr/>
        <p:txBody>
          <a:bodyPr/>
          <a:lstStyle/>
          <a:p>
            <a:r>
              <a:rPr lang="en-US">
                <a:latin typeface="Arial"/>
                <a:cs typeface="Arial"/>
              </a:rPr>
              <a:t>Welcome!</a:t>
            </a:r>
            <a:endParaRPr lang="en-US"/>
          </a:p>
        </p:txBody>
      </p:sp>
      <p:sp>
        <p:nvSpPr>
          <p:cNvPr id="3" name="Slide Number Placeholder 2">
            <a:extLst>
              <a:ext uri="{FF2B5EF4-FFF2-40B4-BE49-F238E27FC236}">
                <a16:creationId xmlns:a16="http://schemas.microsoft.com/office/drawing/2014/main" id="{DE6AC1AF-94AE-4AE2-90B9-109B3DE89DA5}"/>
              </a:ext>
            </a:extLst>
          </p:cNvPr>
          <p:cNvSpPr>
            <a:spLocks noGrp="1"/>
          </p:cNvSpPr>
          <p:nvPr>
            <p:ph type="sldNum" sz="quarter" idx="12"/>
          </p:nvPr>
        </p:nvSpPr>
        <p:spPr/>
        <p:txBody>
          <a:bodyPr/>
          <a:lstStyle/>
          <a:p>
            <a:fld id="{17DF4567-1C0D-564E-BA68-9AF622E7948C}" type="slidenum">
              <a:rPr lang="en-US" smtClean="0"/>
              <a:t>3</a:t>
            </a:fld>
            <a:endParaRPr lang="en-US"/>
          </a:p>
        </p:txBody>
      </p:sp>
      <p:sp>
        <p:nvSpPr>
          <p:cNvPr id="4" name="Text Placeholder 3">
            <a:extLst>
              <a:ext uri="{FF2B5EF4-FFF2-40B4-BE49-F238E27FC236}">
                <a16:creationId xmlns:a16="http://schemas.microsoft.com/office/drawing/2014/main" id="{B02C140A-1AFA-4DDF-9647-8E1B21F1C9EC}"/>
              </a:ext>
            </a:extLst>
          </p:cNvPr>
          <p:cNvSpPr>
            <a:spLocks noGrp="1"/>
          </p:cNvSpPr>
          <p:nvPr>
            <p:ph type="body" sz="quarter" idx="13"/>
          </p:nvPr>
        </p:nvSpPr>
        <p:spPr>
          <a:xfrm>
            <a:off x="1600200" y="2054142"/>
            <a:ext cx="8758238" cy="3132221"/>
          </a:xfrm>
        </p:spPr>
        <p:txBody>
          <a:bodyPr vert="horz" lIns="91440" tIns="45720" rIns="91440" bIns="45720" rtlCol="0" anchor="t">
            <a:normAutofit/>
          </a:bodyPr>
          <a:lstStyle/>
          <a:p>
            <a:pPr marL="285750" indent="-285750">
              <a:lnSpc>
                <a:spcPct val="100000"/>
              </a:lnSpc>
              <a:buChar char="•"/>
            </a:pPr>
            <a:r>
              <a:rPr lang="en-US" sz="1800" dirty="0">
                <a:solidFill>
                  <a:srgbClr val="414141"/>
                </a:solidFill>
                <a:latin typeface="Arial"/>
                <a:cs typeface="Arial"/>
              </a:rPr>
              <a:t>Introduction</a:t>
            </a:r>
            <a:endParaRPr lang="en-US" sz="1800" dirty="0">
              <a:solidFill>
                <a:srgbClr val="414141"/>
              </a:solidFill>
            </a:endParaRPr>
          </a:p>
          <a:p>
            <a:pPr marL="285750" indent="-285750">
              <a:lnSpc>
                <a:spcPct val="100000"/>
              </a:lnSpc>
              <a:buChar char="•"/>
            </a:pPr>
            <a:r>
              <a:rPr lang="en-US" sz="1800" dirty="0">
                <a:solidFill>
                  <a:srgbClr val="414141"/>
                </a:solidFill>
                <a:latin typeface="Arial"/>
                <a:cs typeface="Arial"/>
              </a:rPr>
              <a:t>Expectations – please participate!</a:t>
            </a:r>
            <a:endParaRPr lang="en-US" sz="1800" dirty="0">
              <a:solidFill>
                <a:srgbClr val="414141"/>
              </a:solidFill>
              <a:cs typeface="Arial"/>
            </a:endParaRPr>
          </a:p>
          <a:p>
            <a:pPr marL="285750" indent="-285750">
              <a:lnSpc>
                <a:spcPct val="100000"/>
              </a:lnSpc>
              <a:buChar char="•"/>
            </a:pPr>
            <a:r>
              <a:rPr lang="en-US" sz="1800">
                <a:latin typeface="Arial"/>
                <a:cs typeface="Arial"/>
              </a:rPr>
              <a:t>Online Logistics </a:t>
            </a:r>
            <a:endParaRPr lang="en-US" sz="1800" dirty="0">
              <a:solidFill>
                <a:srgbClr val="414141"/>
              </a:solidFill>
            </a:endParaRPr>
          </a:p>
          <a:p>
            <a:pPr marL="285750" indent="-285750">
              <a:lnSpc>
                <a:spcPct val="100000"/>
              </a:lnSpc>
              <a:buChar char="•"/>
            </a:pPr>
            <a:r>
              <a:rPr lang="en-US" sz="1800" dirty="0">
                <a:solidFill>
                  <a:srgbClr val="414141"/>
                </a:solidFill>
                <a:latin typeface="Arial"/>
                <a:cs typeface="Arial"/>
              </a:rPr>
              <a:t>Let's get to know each other! – Please share: </a:t>
            </a:r>
          </a:p>
          <a:p>
            <a:pPr marL="742950" lvl="1">
              <a:lnSpc>
                <a:spcPct val="100000"/>
              </a:lnSpc>
              <a:spcAft>
                <a:spcPts val="1000"/>
              </a:spcAft>
              <a:buChar char="•"/>
            </a:pPr>
            <a:r>
              <a:rPr lang="en-US" sz="1800" dirty="0">
                <a:latin typeface="Arial"/>
                <a:cs typeface="Arial"/>
              </a:rPr>
              <a:t>What are ways to involve the whole family in menu planning?</a:t>
            </a:r>
            <a:endParaRPr lang="en-US" sz="1800" dirty="0">
              <a:solidFill>
                <a:srgbClr val="414141"/>
              </a:solidFill>
              <a:latin typeface="Arial"/>
              <a:cs typeface="Arial"/>
            </a:endParaRPr>
          </a:p>
        </p:txBody>
      </p:sp>
    </p:spTree>
    <p:extLst>
      <p:ext uri="{BB962C8B-B14F-4D97-AF65-F5344CB8AC3E}">
        <p14:creationId xmlns:p14="http://schemas.microsoft.com/office/powerpoint/2010/main" val="329957059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19B4F144-A121-8149-8AFC-D74A8734CACE}"/>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3048" y="35975"/>
            <a:ext cx="12188952" cy="6858000"/>
          </a:xfrm>
          <a:prstGeom prst="rect">
            <a:avLst/>
          </a:prstGeom>
        </p:spPr>
      </p:pic>
      <p:sp>
        <p:nvSpPr>
          <p:cNvPr id="4" name="Title 1">
            <a:extLst>
              <a:ext uri="{FF2B5EF4-FFF2-40B4-BE49-F238E27FC236}">
                <a16:creationId xmlns:a16="http://schemas.microsoft.com/office/drawing/2014/main" id="{F20F40D0-817B-BE44-B4F0-B92823529CCD}"/>
              </a:ext>
            </a:extLst>
          </p:cNvPr>
          <p:cNvSpPr txBox="1">
            <a:spLocks/>
          </p:cNvSpPr>
          <p:nvPr/>
        </p:nvSpPr>
        <p:spPr>
          <a:xfrm>
            <a:off x="7159592" y="1264408"/>
            <a:ext cx="4027521" cy="1253147"/>
          </a:xfrm>
          <a:prstGeom prst="rect">
            <a:avLst/>
          </a:prstGeom>
        </p:spPr>
        <p:txBody>
          <a:bodyPr anchor="t">
            <a:normAutofit/>
          </a:bodyPr>
          <a:lstStyle>
            <a:lvl1pPr algn="l" defTabSz="914400" rtl="0" eaLnBrk="1" latinLnBrk="0" hangingPunct="1">
              <a:lnSpc>
                <a:spcPct val="100000"/>
              </a:lnSpc>
              <a:spcBef>
                <a:spcPct val="0"/>
              </a:spcBef>
              <a:buNone/>
              <a:defRPr sz="2800" b="1" kern="1200">
                <a:solidFill>
                  <a:schemeClr val="accent1"/>
                </a:solidFill>
                <a:latin typeface="Arial" charset="0"/>
                <a:ea typeface="Arial" charset="0"/>
                <a:cs typeface="Arial" charset="0"/>
              </a:defRPr>
            </a:lvl1pPr>
          </a:lstStyle>
          <a:p>
            <a:r>
              <a:rPr lang="en-US" b="0">
                <a:latin typeface="Arial"/>
                <a:cs typeface="Arial"/>
              </a:rPr>
              <a:t>What we will do today</a:t>
            </a:r>
          </a:p>
        </p:txBody>
      </p:sp>
      <p:sp>
        <p:nvSpPr>
          <p:cNvPr id="5" name="Subtitle 2">
            <a:extLst>
              <a:ext uri="{FF2B5EF4-FFF2-40B4-BE49-F238E27FC236}">
                <a16:creationId xmlns:a16="http://schemas.microsoft.com/office/drawing/2014/main" id="{A0F9BACE-07E6-DD47-9A92-70E27322E640}"/>
              </a:ext>
            </a:extLst>
          </p:cNvPr>
          <p:cNvSpPr txBox="1">
            <a:spLocks/>
          </p:cNvSpPr>
          <p:nvPr/>
        </p:nvSpPr>
        <p:spPr>
          <a:xfrm>
            <a:off x="7155772" y="2196712"/>
            <a:ext cx="4350017" cy="2613993"/>
          </a:xfrm>
          <a:prstGeom prst="rect">
            <a:avLst/>
          </a:prstGeom>
        </p:spPr>
        <p:txBody>
          <a:bodyPr anchor="t">
            <a:normAutofit/>
          </a:bodyPr>
          <a:lstStyle>
            <a:lvl1pPr marL="0" indent="0" algn="l" defTabSz="914400" rtl="0" eaLnBrk="1" latinLnBrk="0" hangingPunct="1">
              <a:lnSpc>
                <a:spcPct val="100000"/>
              </a:lnSpc>
              <a:spcBef>
                <a:spcPts val="0"/>
              </a:spcBef>
              <a:spcAft>
                <a:spcPts val="1000"/>
              </a:spcAft>
              <a:buFont typeface="Arial"/>
              <a:buNone/>
              <a:defRPr sz="1800" kern="1200">
                <a:solidFill>
                  <a:schemeClr val="accent3"/>
                </a:solidFill>
                <a:latin typeface="Arial" charset="0"/>
                <a:ea typeface="Arial" charset="0"/>
                <a:cs typeface="Arial" charset="0"/>
              </a:defRPr>
            </a:lvl1pPr>
            <a:lvl2pPr marL="457200" indent="0" algn="ctr"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2pPr>
            <a:lvl3pPr marL="914400" indent="0" algn="ctr"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3pPr>
            <a:lvl4pPr marL="1371600" indent="0" algn="ctr" defTabSz="914400" rtl="0" eaLnBrk="1" latinLnBrk="0" hangingPunct="1">
              <a:lnSpc>
                <a:spcPct val="90000"/>
              </a:lnSpc>
              <a:spcBef>
                <a:spcPts val="500"/>
              </a:spcBef>
              <a:buFont typeface="Arial"/>
              <a:buNone/>
              <a:defRPr sz="1600" kern="1200">
                <a:solidFill>
                  <a:schemeClr val="tx1"/>
                </a:solidFill>
                <a:latin typeface="Arial" charset="0"/>
                <a:ea typeface="Arial" charset="0"/>
                <a:cs typeface="Arial" charset="0"/>
              </a:defRPr>
            </a:lvl4pPr>
            <a:lvl5pPr marL="1828800" indent="0" algn="ctr" defTabSz="914400" rtl="0" eaLnBrk="1" latinLnBrk="0" hangingPunct="1">
              <a:lnSpc>
                <a:spcPct val="90000"/>
              </a:lnSpc>
              <a:spcBef>
                <a:spcPts val="500"/>
              </a:spcBef>
              <a:buFont typeface="Arial"/>
              <a:buNone/>
              <a:defRPr sz="1600" kern="1200">
                <a:solidFill>
                  <a:schemeClr val="tx1"/>
                </a:solidFill>
                <a:latin typeface="Arial" charset="0"/>
                <a:ea typeface="Arial" charset="0"/>
                <a:cs typeface="Arial" charset="0"/>
              </a:defRPr>
            </a:lvl5pPr>
            <a:lvl6pPr marL="22860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6pPr>
            <a:lvl7pPr marL="27432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7pPr>
            <a:lvl8pPr marL="32004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8pPr>
            <a:lvl9pPr marL="3657600" indent="0" algn="ctr" defTabSz="914400" rtl="0" eaLnBrk="1" latinLnBrk="0" hangingPunct="1">
              <a:lnSpc>
                <a:spcPct val="90000"/>
              </a:lnSpc>
              <a:spcBef>
                <a:spcPts val="500"/>
              </a:spcBef>
              <a:buFont typeface="Arial"/>
              <a:buNone/>
              <a:defRPr sz="1600" kern="1200">
                <a:solidFill>
                  <a:schemeClr val="tx1"/>
                </a:solidFill>
                <a:latin typeface="+mn-lt"/>
                <a:ea typeface="+mn-ea"/>
                <a:cs typeface="+mn-cs"/>
              </a:defRPr>
            </a:lvl9pPr>
          </a:lstStyle>
          <a:p>
            <a:pPr marL="285750" indent="-285750">
              <a:buFont typeface="Arial" panose="020B0604020202020204" pitchFamily="34" charset="0"/>
              <a:buChar char="•"/>
            </a:pPr>
            <a:r>
              <a:rPr lang="en-US" dirty="0">
                <a:solidFill>
                  <a:srgbClr val="414141"/>
                </a:solidFill>
                <a:latin typeface="Arial"/>
                <a:cs typeface="Arial"/>
              </a:rPr>
              <a:t>Introduce fundamentals of maintaining a basic pantry.</a:t>
            </a:r>
            <a:endParaRPr lang="en-US" dirty="0">
              <a:solidFill>
                <a:srgbClr val="414141"/>
              </a:solidFill>
            </a:endParaRPr>
          </a:p>
          <a:p>
            <a:pPr marL="285750" indent="-285750">
              <a:buFont typeface="Arial" panose="020B0604020202020204" pitchFamily="34" charset="0"/>
              <a:buChar char="•"/>
            </a:pPr>
            <a:r>
              <a:rPr lang="en-US" dirty="0">
                <a:solidFill>
                  <a:srgbClr val="414141"/>
                </a:solidFill>
                <a:latin typeface="Arial"/>
                <a:cs typeface="Arial"/>
              </a:rPr>
              <a:t>Introduce fundamentals of planning weekly menus from the lens of involving kids to create more buy-in at mealtime.</a:t>
            </a:r>
            <a:endParaRPr lang="en-US" dirty="0">
              <a:solidFill>
                <a:srgbClr val="414141"/>
              </a:solidFill>
            </a:endParaRPr>
          </a:p>
          <a:p>
            <a:endParaRPr lang="en-US" dirty="0">
              <a:cs typeface="Arial"/>
            </a:endParaRPr>
          </a:p>
          <a:p>
            <a:pPr marL="285750" indent="-285750">
              <a:buFont typeface="Arial" panose="020B0604020202020204" pitchFamily="34" charset="0"/>
              <a:buChar char="•"/>
            </a:pPr>
            <a:endParaRPr lang="en-US" dirty="0"/>
          </a:p>
          <a:p>
            <a:pPr marL="285750" indent="-285750">
              <a:buFont typeface="Arial" panose="020B0604020202020204" pitchFamily="34" charset="0"/>
              <a:buChar char="•"/>
            </a:pPr>
            <a:endParaRPr lang="en-US" dirty="0"/>
          </a:p>
          <a:p>
            <a:pPr marL="285750" indent="-285750">
              <a:buFont typeface="Arial" panose="020B0604020202020204" pitchFamily="34" charset="0"/>
              <a:buChar char="•"/>
            </a:pPr>
            <a:endParaRPr lang="en-US" dirty="0"/>
          </a:p>
        </p:txBody>
      </p:sp>
      <p:sp>
        <p:nvSpPr>
          <p:cNvPr id="6" name="Text Placeholder 10">
            <a:extLst>
              <a:ext uri="{FF2B5EF4-FFF2-40B4-BE49-F238E27FC236}">
                <a16:creationId xmlns:a16="http://schemas.microsoft.com/office/drawing/2014/main" id="{DF6F622F-AD97-E742-9168-4895019FE902}"/>
              </a:ext>
            </a:extLst>
          </p:cNvPr>
          <p:cNvSpPr txBox="1">
            <a:spLocks/>
          </p:cNvSpPr>
          <p:nvPr/>
        </p:nvSpPr>
        <p:spPr>
          <a:xfrm>
            <a:off x="7159592" y="4903565"/>
            <a:ext cx="3452813" cy="458212"/>
          </a:xfrm>
          <a:prstGeom prst="rect">
            <a:avLst/>
          </a:prstGeom>
        </p:spPr>
        <p:txBody>
          <a:bodyPr>
            <a:normAutofit/>
          </a:bodyPr>
          <a:lstStyle>
            <a:lvl1pPr marL="0" indent="0" algn="l" defTabSz="914400" rtl="0" eaLnBrk="1" latinLnBrk="0" hangingPunct="1">
              <a:lnSpc>
                <a:spcPts val="2800"/>
              </a:lnSpc>
              <a:spcBef>
                <a:spcPts val="0"/>
              </a:spcBef>
              <a:spcAft>
                <a:spcPts val="1000"/>
              </a:spcAft>
              <a:buFont typeface="Arial"/>
              <a:buNone/>
              <a:defRPr sz="1400" b="1" kern="1200" baseline="0">
                <a:solidFill>
                  <a:schemeClr val="accent3"/>
                </a:solidFill>
                <a:latin typeface="Arial" charset="0"/>
                <a:ea typeface="Arial" charset="0"/>
                <a:cs typeface="Arial" charset="0"/>
              </a:defRPr>
            </a:lvl1pPr>
            <a:lvl2pPr marL="457200" indent="0" algn="l" defTabSz="914400" rtl="0" eaLnBrk="1" latinLnBrk="0" hangingPunct="1">
              <a:lnSpc>
                <a:spcPct val="90000"/>
              </a:lnSpc>
              <a:spcBef>
                <a:spcPts val="500"/>
              </a:spcBef>
              <a:buFont typeface="Arial"/>
              <a:buNone/>
              <a:defRPr sz="2400" kern="1200">
                <a:solidFill>
                  <a:schemeClr val="tx1"/>
                </a:solidFill>
                <a:latin typeface="Arial" charset="0"/>
                <a:ea typeface="Arial" charset="0"/>
                <a:cs typeface="Arial" charset="0"/>
              </a:defRPr>
            </a:lvl2pPr>
            <a:lvl3pPr marL="914400" indent="0" algn="l" defTabSz="914400" rtl="0" eaLnBrk="1" latinLnBrk="0" hangingPunct="1">
              <a:lnSpc>
                <a:spcPct val="90000"/>
              </a:lnSpc>
              <a:spcBef>
                <a:spcPts val="500"/>
              </a:spcBef>
              <a:buFont typeface="Arial"/>
              <a:buNone/>
              <a:defRPr sz="2000" kern="1200">
                <a:solidFill>
                  <a:schemeClr val="tx1"/>
                </a:solidFill>
                <a:latin typeface="Arial" charset="0"/>
                <a:ea typeface="Arial" charset="0"/>
                <a:cs typeface="Arial" charset="0"/>
              </a:defRPr>
            </a:lvl3pPr>
            <a:lvl4pPr marL="13716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4pPr>
            <a:lvl5pPr marL="1828800" indent="0" algn="l" defTabSz="914400" rtl="0" eaLnBrk="1" latinLnBrk="0" hangingPunct="1">
              <a:lnSpc>
                <a:spcPct val="90000"/>
              </a:lnSpc>
              <a:spcBef>
                <a:spcPts val="500"/>
              </a:spcBef>
              <a:buFont typeface="Arial"/>
              <a:buNone/>
              <a:defRPr sz="1800" kern="1200">
                <a:solidFill>
                  <a:schemeClr val="tx1"/>
                </a:solidFill>
                <a:latin typeface="Arial" charset="0"/>
                <a:ea typeface="Arial" charset="0"/>
                <a:cs typeface="Arial" charset="0"/>
              </a:defRPr>
            </a:lvl5pPr>
            <a:lvl6pPr marL="25146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a:buChar char="•"/>
              <a:defRPr sz="1800" kern="1200">
                <a:solidFill>
                  <a:schemeClr val="tx1"/>
                </a:solidFill>
                <a:latin typeface="+mn-lt"/>
                <a:ea typeface="+mn-ea"/>
                <a:cs typeface="+mn-cs"/>
              </a:defRPr>
            </a:lvl9pPr>
          </a:lstStyle>
          <a:p>
            <a:endParaRPr lang="en-US"/>
          </a:p>
        </p:txBody>
      </p:sp>
    </p:spTree>
    <p:extLst>
      <p:ext uri="{BB962C8B-B14F-4D97-AF65-F5344CB8AC3E}">
        <p14:creationId xmlns:p14="http://schemas.microsoft.com/office/powerpoint/2010/main" val="85338911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CA95F8E8-74E9-470E-B9C7-7D1CE7EA39A4}"/>
              </a:ext>
            </a:extLst>
          </p:cNvPr>
          <p:cNvSpPr/>
          <p:nvPr/>
        </p:nvSpPr>
        <p:spPr>
          <a:xfrm>
            <a:off x="2053390" y="1716506"/>
            <a:ext cx="8486274" cy="3970318"/>
          </a:xfrm>
          <a:prstGeom prst="rect">
            <a:avLst/>
          </a:prstGeom>
        </p:spPr>
        <p:txBody>
          <a:bodyPr wrap="square">
            <a:spAutoFit/>
          </a:bodyPr>
          <a:lstStyle/>
          <a:p>
            <a:pPr>
              <a:defRPr/>
            </a:pPr>
            <a:r>
              <a:rPr lang="en-US" b="1" dirty="0"/>
              <a:t>If you have the ability and desire to do a recipe demonstration, you can do it at this time while discussing involving kids in meal planning. If so, choose or insert the recipe slides that you wish to lead. If you are not doing a recipe demonstration, hide the recipe slides that follow. </a:t>
            </a:r>
            <a:endParaRPr lang="en-US" dirty="0">
              <a:cs typeface="Calibri" panose="020F0502020204030204"/>
            </a:endParaRPr>
          </a:p>
          <a:p>
            <a:pPr marL="171450" indent="-171450">
              <a:buFont typeface="Arial,Sans-Serif"/>
              <a:buChar char="•"/>
              <a:defRPr/>
            </a:pPr>
            <a:r>
              <a:rPr lang="en-US" dirty="0"/>
              <a:t>Point out that, just like getting kids involved in the cooking, involving kids in the planning can get kids excited about mealtime and increase their willingness to try new things. Suggest having kids help plan at least one meal per week to start. </a:t>
            </a:r>
            <a:endParaRPr lang="en-US" dirty="0">
              <a:cs typeface="Calibri"/>
            </a:endParaRPr>
          </a:p>
          <a:p>
            <a:pPr marL="171450" indent="-171450">
              <a:buFont typeface="Arial,Sans-Serif"/>
              <a:buChar char="•"/>
              <a:defRPr/>
            </a:pPr>
            <a:r>
              <a:rPr lang="en-US" dirty="0"/>
              <a:t>Share additional ideas from the Menu Planning With The Whole Family table in your Facilitator Guide. </a:t>
            </a:r>
          </a:p>
          <a:p>
            <a:pPr marL="171450" indent="-171450">
              <a:buFont typeface="Arial,Sans-Serif"/>
              <a:buChar char="•"/>
              <a:defRPr/>
            </a:pPr>
            <a:endParaRPr lang="en-US" dirty="0"/>
          </a:p>
          <a:p>
            <a:pPr>
              <a:defRPr/>
            </a:pPr>
            <a:endParaRPr lang="en-US" dirty="0"/>
          </a:p>
          <a:p>
            <a:pPr algn="ctr">
              <a:defRPr/>
            </a:pPr>
            <a:r>
              <a:rPr lang="en-US" b="1" dirty="0">
                <a:cs typeface="Calibri"/>
              </a:rPr>
              <a:t>Pick one of the recipes in this slide deck or add your own</a:t>
            </a:r>
          </a:p>
          <a:p>
            <a:pPr marL="171450" indent="-171450">
              <a:buFont typeface="Arial,Sans-Serif"/>
              <a:buChar char="•"/>
              <a:defRPr/>
            </a:pPr>
            <a:endParaRPr lang="en-US" dirty="0">
              <a:cs typeface="Calibri"/>
            </a:endParaRPr>
          </a:p>
          <a:p>
            <a:pPr>
              <a:defRPr/>
            </a:pPr>
            <a:endParaRPr lang="en-US" dirty="0"/>
          </a:p>
        </p:txBody>
      </p:sp>
    </p:spTree>
    <p:extLst>
      <p:ext uri="{BB962C8B-B14F-4D97-AF65-F5344CB8AC3E}">
        <p14:creationId xmlns:p14="http://schemas.microsoft.com/office/powerpoint/2010/main" val="270241169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16C5FA50-8D52-4617-AF91-5C7B1C8352F1}"/>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rgbClr val="76717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7" name="Rectangle 6">
            <a:extLst>
              <a:ext uri="{FF2B5EF4-FFF2-40B4-BE49-F238E27FC236}">
                <a16:creationId xmlns:a16="http://schemas.microsoft.com/office/drawing/2014/main" id="{B6D93C86-B555-4455-B128-9341C5196F41}"/>
              </a:ext>
            </a:extLst>
          </p:cNvPr>
          <p:cNvSpPr/>
          <p:nvPr/>
        </p:nvSpPr>
        <p:spPr>
          <a:xfrm>
            <a:off x="8873706" y="3014933"/>
            <a:ext cx="3062375" cy="196969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26F49733-58AA-4D6F-94F8-B657CC5F89AC}"/>
              </a:ext>
            </a:extLst>
          </p:cNvPr>
          <p:cNvSpPr>
            <a:spLocks noGrp="1"/>
          </p:cNvSpPr>
          <p:nvPr>
            <p:ph type="title"/>
          </p:nvPr>
        </p:nvSpPr>
        <p:spPr>
          <a:xfrm>
            <a:off x="9093496" y="949360"/>
            <a:ext cx="2613872" cy="4794567"/>
          </a:xfrm>
        </p:spPr>
        <p:txBody>
          <a:bodyPr vert="horz" lIns="91440" tIns="45720" rIns="91440" bIns="45720" rtlCol="0" anchor="ctr">
            <a:normAutofit/>
          </a:bodyPr>
          <a:lstStyle/>
          <a:p>
            <a:pPr>
              <a:lnSpc>
                <a:spcPct val="90000"/>
              </a:lnSpc>
            </a:pPr>
            <a:r>
              <a:rPr lang="en-US">
                <a:solidFill>
                  <a:srgbClr val="FFFFFF"/>
                </a:solidFill>
                <a:latin typeface="Arial"/>
                <a:ea typeface="+mj-ea"/>
                <a:cs typeface="Arial"/>
              </a:rPr>
              <a:t>Turkey Burger Macaroni</a:t>
            </a:r>
            <a:r>
              <a:rPr lang="en-US" sz="3600">
                <a:latin typeface="+mj-lt"/>
                <a:ea typeface="+mj-ea"/>
                <a:cs typeface="Calibri Light"/>
              </a:rPr>
              <a:t/>
            </a:r>
            <a:br>
              <a:rPr lang="en-US" sz="3600">
                <a:latin typeface="+mj-lt"/>
                <a:ea typeface="+mj-ea"/>
                <a:cs typeface="Calibri Light"/>
              </a:rPr>
            </a:br>
            <a:r>
              <a:rPr lang="en-US" sz="3600">
                <a:latin typeface="+mj-lt"/>
                <a:ea typeface="+mj-ea"/>
                <a:cs typeface="Calibri Light"/>
              </a:rPr>
              <a:t/>
            </a:r>
            <a:br>
              <a:rPr lang="en-US" sz="3600">
                <a:latin typeface="+mj-lt"/>
                <a:ea typeface="+mj-ea"/>
                <a:cs typeface="Calibri Light"/>
              </a:rPr>
            </a:br>
            <a:r>
              <a:rPr lang="en-US" sz="1800" b="1">
                <a:solidFill>
                  <a:srgbClr val="FFFFFF"/>
                </a:solidFill>
                <a:latin typeface="Arial"/>
                <a:ea typeface="+mj-ea"/>
                <a:cs typeface="Calibri Light"/>
              </a:rPr>
              <a:t>Please share:</a:t>
            </a:r>
            <a:r>
              <a:rPr lang="en-US" sz="1800">
                <a:solidFill>
                  <a:srgbClr val="FFFFFF"/>
                </a:solidFill>
                <a:latin typeface="Arial"/>
                <a:ea typeface="+mj-ea"/>
                <a:cs typeface="Calibri Light"/>
              </a:rPr>
              <a:t/>
            </a:r>
            <a:br>
              <a:rPr lang="en-US" sz="1800">
                <a:solidFill>
                  <a:srgbClr val="FFFFFF"/>
                </a:solidFill>
                <a:latin typeface="Arial"/>
                <a:ea typeface="+mj-ea"/>
                <a:cs typeface="Calibri Light"/>
              </a:rPr>
            </a:br>
            <a:r>
              <a:rPr lang="en-US" sz="1800">
                <a:latin typeface="Arial"/>
                <a:ea typeface="+mj-ea"/>
                <a:cs typeface="Calibri Light"/>
              </a:rPr>
              <a:t/>
            </a:r>
            <a:br>
              <a:rPr lang="en-US" sz="1800">
                <a:latin typeface="Arial"/>
                <a:ea typeface="+mj-ea"/>
                <a:cs typeface="Calibri Light"/>
              </a:rPr>
            </a:br>
            <a:r>
              <a:rPr lang="en-US" sz="1800">
                <a:solidFill>
                  <a:srgbClr val="FFFFFF"/>
                </a:solidFill>
                <a:latin typeface="Arial"/>
                <a:ea typeface="+mj-ea"/>
                <a:cs typeface="Calibri Light"/>
              </a:rPr>
              <a:t>What concerns do you have with using and adjusting recipes in this way?</a:t>
            </a:r>
          </a:p>
        </p:txBody>
      </p:sp>
      <p:sp>
        <p:nvSpPr>
          <p:cNvPr id="12" name="Rounded Rectangle 9">
            <a:extLst>
              <a:ext uri="{FF2B5EF4-FFF2-40B4-BE49-F238E27FC236}">
                <a16:creationId xmlns:a16="http://schemas.microsoft.com/office/drawing/2014/main" id="{E223798C-12AD-4B0C-A50C-D676347D67CF}"/>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93354" y="484632"/>
            <a:ext cx="8129016" cy="5724144"/>
          </a:xfrm>
          <a:prstGeom prst="roundRect">
            <a:avLst>
              <a:gd name="adj" fmla="val 0"/>
            </a:avLst>
          </a:prstGeom>
          <a:solidFill>
            <a:srgbClr val="FFFFFF"/>
          </a:solidFill>
          <a:ln w="9525">
            <a:solidFill>
              <a:srgbClr val="C8CACA"/>
            </a:solidFill>
          </a:ln>
          <a:effectLst>
            <a:outerShdw blurRad="57150" dist="19050" dir="5400000" algn="t" rotWithShape="0">
              <a:prstClr val="black">
                <a:alpha val="63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3" name="Slide Number Placeholder 2">
            <a:extLst>
              <a:ext uri="{FF2B5EF4-FFF2-40B4-BE49-F238E27FC236}">
                <a16:creationId xmlns:a16="http://schemas.microsoft.com/office/drawing/2014/main" id="{26CD9FEF-360D-4A92-AAE0-C91F158558D6}"/>
              </a:ext>
            </a:extLst>
          </p:cNvPr>
          <p:cNvSpPr>
            <a:spLocks noGrp="1"/>
          </p:cNvSpPr>
          <p:nvPr>
            <p:ph type="sldNum" sz="quarter" idx="12"/>
          </p:nvPr>
        </p:nvSpPr>
        <p:spPr>
          <a:xfrm>
            <a:off x="8610600" y="6356350"/>
            <a:ext cx="2743200" cy="365125"/>
          </a:xfrm>
        </p:spPr>
        <p:txBody>
          <a:bodyPr vert="horz" lIns="91440" tIns="45720" rIns="91440" bIns="45720" rtlCol="0" anchor="ctr">
            <a:normAutofit/>
          </a:bodyPr>
          <a:lstStyle/>
          <a:p>
            <a:pPr marL="0" marR="0" lvl="0" indent="0" algn="r" defTabSz="457200" rtl="0" eaLnBrk="1" fontAlgn="auto" latinLnBrk="0" hangingPunct="1">
              <a:lnSpc>
                <a:spcPct val="100000"/>
              </a:lnSpc>
              <a:spcBef>
                <a:spcPts val="0"/>
              </a:spcBef>
              <a:spcAft>
                <a:spcPts val="600"/>
              </a:spcAft>
              <a:buClrTx/>
              <a:buSzTx/>
              <a:buFontTx/>
              <a:buNone/>
              <a:tabLst/>
              <a:defRPr/>
            </a:pPr>
            <a:fld id="{17DF4567-1C0D-564E-BA68-9AF622E7948C}" type="slidenum">
              <a:rPr kumimoji="0" lang="en-US" sz="1200" b="0" i="0" u="none" strike="noStrike" kern="1200" cap="none" spc="0" normalizeH="0" baseline="0" noProof="0">
                <a:ln>
                  <a:noFill/>
                </a:ln>
                <a:solidFill>
                  <a:srgbClr val="FFFFFF"/>
                </a:solidFill>
                <a:effectLst/>
                <a:uLnTx/>
                <a:uFillTx/>
                <a:latin typeface="Calibri" panose="020F0502020204030204"/>
                <a:ea typeface="+mn-ea"/>
                <a:cs typeface="Arial" charset="0"/>
              </a:rPr>
              <a:pPr marL="0" marR="0" lvl="0" indent="0" algn="r" defTabSz="457200" rtl="0" eaLnBrk="1" fontAlgn="auto" latinLnBrk="0" hangingPunct="1">
                <a:lnSpc>
                  <a:spcPct val="100000"/>
                </a:lnSpc>
                <a:spcBef>
                  <a:spcPts val="0"/>
                </a:spcBef>
                <a:spcAft>
                  <a:spcPts val="600"/>
                </a:spcAft>
                <a:buClrTx/>
                <a:buSzTx/>
                <a:buFontTx/>
                <a:buNone/>
                <a:tabLst/>
                <a:defRPr/>
              </a:pPr>
              <a:t>6</a:t>
            </a:fld>
            <a:endParaRPr kumimoji="0" lang="en-US" sz="1200" b="0" i="0" u="none" strike="noStrike" kern="1200" cap="none" spc="0" normalizeH="0" baseline="0" noProof="0">
              <a:ln>
                <a:noFill/>
              </a:ln>
              <a:solidFill>
                <a:srgbClr val="FFFFFF"/>
              </a:solidFill>
              <a:effectLst/>
              <a:uLnTx/>
              <a:uFillTx/>
              <a:latin typeface="Calibri" panose="020F0502020204030204"/>
              <a:ea typeface="+mn-ea"/>
              <a:cs typeface="Arial" charset="0"/>
            </a:endParaRPr>
          </a:p>
        </p:txBody>
      </p:sp>
      <p:pic>
        <p:nvPicPr>
          <p:cNvPr id="5" name="Picture 8" descr="A screenshot of a cell phone&#10;&#10;Description generated with very high confidence">
            <a:extLst>
              <a:ext uri="{FF2B5EF4-FFF2-40B4-BE49-F238E27FC236}">
                <a16:creationId xmlns:a16="http://schemas.microsoft.com/office/drawing/2014/main" id="{F0776CF1-4ABC-4861-B9B4-5AFBCFB5E6AE}"/>
              </a:ext>
            </a:extLst>
          </p:cNvPr>
          <p:cNvPicPr>
            <a:picLocks noChangeAspect="1"/>
          </p:cNvPicPr>
          <p:nvPr/>
        </p:nvPicPr>
        <p:blipFill>
          <a:blip r:embed="rId3"/>
          <a:stretch>
            <a:fillRect/>
          </a:stretch>
        </p:blipFill>
        <p:spPr>
          <a:xfrm>
            <a:off x="2858985" y="759465"/>
            <a:ext cx="5569261" cy="4073768"/>
          </a:xfrm>
          <a:prstGeom prst="rect">
            <a:avLst/>
          </a:prstGeom>
        </p:spPr>
      </p:pic>
      <p:pic>
        <p:nvPicPr>
          <p:cNvPr id="6" name="Picture 10" descr="A screenshot of a social media post&#10;&#10;Description generated with very high confidence">
            <a:extLst>
              <a:ext uri="{FF2B5EF4-FFF2-40B4-BE49-F238E27FC236}">
                <a16:creationId xmlns:a16="http://schemas.microsoft.com/office/drawing/2014/main" id="{0ED4CD26-1E60-4090-A748-7F42E6DF778D}"/>
              </a:ext>
            </a:extLst>
          </p:cNvPr>
          <p:cNvPicPr>
            <a:picLocks noChangeAspect="1"/>
          </p:cNvPicPr>
          <p:nvPr/>
        </p:nvPicPr>
        <p:blipFill rotWithShape="1">
          <a:blip r:embed="rId4"/>
          <a:srcRect b="36301"/>
          <a:stretch/>
        </p:blipFill>
        <p:spPr>
          <a:xfrm>
            <a:off x="560072" y="4572563"/>
            <a:ext cx="5534939" cy="1471872"/>
          </a:xfrm>
          <a:prstGeom prst="rect">
            <a:avLst/>
          </a:prstGeom>
        </p:spPr>
      </p:pic>
      <p:pic>
        <p:nvPicPr>
          <p:cNvPr id="9" name="Picture 14" descr="A bowl of food&#10;&#10;Description generated with very high confidence">
            <a:extLst>
              <a:ext uri="{FF2B5EF4-FFF2-40B4-BE49-F238E27FC236}">
                <a16:creationId xmlns:a16="http://schemas.microsoft.com/office/drawing/2014/main" id="{2A68D0EF-ECCC-45E7-B9B7-C98A03D79A86}"/>
              </a:ext>
            </a:extLst>
          </p:cNvPr>
          <p:cNvPicPr>
            <a:picLocks noChangeAspect="1"/>
          </p:cNvPicPr>
          <p:nvPr/>
        </p:nvPicPr>
        <p:blipFill rotWithShape="1">
          <a:blip r:embed="rId5"/>
          <a:srcRect l="39790" r="524" b="981"/>
          <a:stretch/>
        </p:blipFill>
        <p:spPr>
          <a:xfrm>
            <a:off x="655607" y="1092137"/>
            <a:ext cx="2212402" cy="2427311"/>
          </a:xfrm>
          <a:prstGeom prst="rect">
            <a:avLst/>
          </a:prstGeom>
        </p:spPr>
      </p:pic>
    </p:spTree>
    <p:extLst>
      <p:ext uri="{BB962C8B-B14F-4D97-AF65-F5344CB8AC3E}">
        <p14:creationId xmlns:p14="http://schemas.microsoft.com/office/powerpoint/2010/main" val="191272029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itle 11"/>
          <p:cNvSpPr>
            <a:spLocks noGrp="1"/>
          </p:cNvSpPr>
          <p:nvPr>
            <p:ph type="title"/>
          </p:nvPr>
        </p:nvSpPr>
        <p:spPr>
          <a:xfrm>
            <a:off x="839788" y="173101"/>
            <a:ext cx="10515600" cy="622427"/>
          </a:xfrm>
        </p:spPr>
        <p:txBody>
          <a:bodyPr>
            <a:normAutofit/>
          </a:bodyPr>
          <a:lstStyle/>
          <a:p>
            <a:pPr algn="ctr"/>
            <a:r>
              <a:rPr lang="en-US" sz="2800">
                <a:solidFill>
                  <a:schemeClr val="accent1"/>
                </a:solidFill>
                <a:latin typeface="Arial"/>
                <a:cs typeface="Arial"/>
              </a:rPr>
              <a:t>Recipe: Turkey Burger Macaroni</a:t>
            </a:r>
          </a:p>
        </p:txBody>
      </p:sp>
      <p:pic>
        <p:nvPicPr>
          <p:cNvPr id="20" name="jPq1P64-nMI"/>
          <p:cNvPicPr>
            <a:picLocks noGrp="1" noRot="1" noChangeAspect="1"/>
          </p:cNvPicPr>
          <p:nvPr>
            <p:ph sz="quarter" idx="4"/>
            <a:videoFile r:link="rId1"/>
          </p:nvPr>
        </p:nvPicPr>
        <p:blipFill>
          <a:blip r:embed="rId4"/>
          <a:stretch>
            <a:fillRect/>
          </a:stretch>
        </p:blipFill>
        <p:spPr>
          <a:xfrm>
            <a:off x="1802314" y="861943"/>
            <a:ext cx="8656943" cy="4969794"/>
          </a:xfrm>
          <a:prstGeom prst="rect">
            <a:avLst/>
          </a:prstGeom>
        </p:spPr>
      </p:pic>
      <p:sp>
        <p:nvSpPr>
          <p:cNvPr id="4" name="Slide Number Placeholder 3"/>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17DF4567-1C0D-564E-BA68-9AF622E7948C}" type="slidenum">
              <a:rPr kumimoji="0" lang="en-US" sz="1000" b="0" i="0" u="none" strike="noStrike" kern="1200" cap="none" spc="0" normalizeH="0" baseline="0" noProof="0" smtClean="0">
                <a:ln>
                  <a:noFill/>
                </a:ln>
                <a:solidFill>
                  <a:srgbClr val="A39C91"/>
                </a:solidFill>
                <a:effectLst/>
                <a:uLnTx/>
                <a:uFillTx/>
                <a:latin typeface="Arial" charset="0"/>
                <a:cs typeface="Arial" charset="0"/>
              </a:rPr>
              <a:pPr marL="0" marR="0" lvl="0" indent="0" algn="r" defTabSz="914400" rtl="0" eaLnBrk="1" fontAlgn="auto" latinLnBrk="0" hangingPunct="1">
                <a:lnSpc>
                  <a:spcPct val="100000"/>
                </a:lnSpc>
                <a:spcBef>
                  <a:spcPts val="0"/>
                </a:spcBef>
                <a:spcAft>
                  <a:spcPts val="0"/>
                </a:spcAft>
                <a:buClrTx/>
                <a:buSzTx/>
                <a:buFontTx/>
                <a:buNone/>
                <a:tabLst/>
                <a:defRPr/>
              </a:pPr>
              <a:t>7</a:t>
            </a:fld>
            <a:endParaRPr kumimoji="0" lang="en-US" sz="1000" b="0" i="0" u="none" strike="noStrike" kern="1200" cap="none" spc="0" normalizeH="0" baseline="0" noProof="0">
              <a:ln>
                <a:noFill/>
              </a:ln>
              <a:solidFill>
                <a:srgbClr val="A39C91"/>
              </a:solidFill>
              <a:effectLst/>
              <a:uLnTx/>
              <a:uFillTx/>
              <a:latin typeface="Arial" charset="0"/>
              <a:cs typeface="Arial" charset="0"/>
            </a:endParaRPr>
          </a:p>
        </p:txBody>
      </p:sp>
      <p:sp>
        <p:nvSpPr>
          <p:cNvPr id="2" name="TextBox 1">
            <a:extLst>
              <a:ext uri="{FF2B5EF4-FFF2-40B4-BE49-F238E27FC236}">
                <a16:creationId xmlns:a16="http://schemas.microsoft.com/office/drawing/2014/main" id="{B40E77A1-DFEA-4B91-BD6D-68A6892753A2}"/>
              </a:ext>
            </a:extLst>
          </p:cNvPr>
          <p:cNvSpPr txBox="1"/>
          <p:nvPr/>
        </p:nvSpPr>
        <p:spPr>
          <a:xfrm>
            <a:off x="1004637" y="6158165"/>
            <a:ext cx="10242883" cy="92333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a:ln>
                  <a:noFill/>
                </a:ln>
                <a:solidFill>
                  <a:srgbClr val="414141"/>
                </a:solidFill>
                <a:effectLst/>
                <a:uLnTx/>
                <a:uFillTx/>
                <a:latin typeface="Arial"/>
                <a:ea typeface="+mn-ea"/>
                <a:cs typeface="Arial"/>
              </a:rPr>
              <a:t>You can find more great videos on our YouTube Channel: Cooking Matters By Share Our Strength</a:t>
            </a:r>
            <a:endParaRPr kumimoji="0" lang="en-US" sz="1800" b="0" i="0" u="none" strike="noStrike" kern="1200" cap="none" spc="0" normalizeH="0" baseline="0" noProof="0">
              <a:ln>
                <a:noFill/>
              </a:ln>
              <a:solidFill>
                <a:srgbClr val="414141"/>
              </a:solidFill>
              <a:effectLst/>
              <a:uLnTx/>
              <a:uFillTx/>
              <a:latin typeface="Calibri" panose="020F0502020204030204"/>
              <a:ea typeface="+mn-lt"/>
              <a:cs typeface="Calibri" panose="020F0502020204030204"/>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414141"/>
              </a:solidFill>
              <a:effectLst/>
              <a:uLnTx/>
              <a:uFillTx/>
              <a:latin typeface="Calibri" panose="020F0502020204030204"/>
              <a:ea typeface="+mn-lt"/>
              <a:cs typeface="Calibri" panose="020F0502020204030204"/>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414141"/>
              </a:solidFill>
              <a:effectLst/>
              <a:uLnTx/>
              <a:uFillTx/>
              <a:latin typeface="Calibri" panose="020F0502020204030204"/>
              <a:ea typeface="+mn-ea"/>
              <a:cs typeface="Calibri"/>
            </a:endParaRPr>
          </a:p>
        </p:txBody>
      </p:sp>
    </p:spTree>
    <p:extLst>
      <p:ext uri="{BB962C8B-B14F-4D97-AF65-F5344CB8AC3E}">
        <p14:creationId xmlns:p14="http://schemas.microsoft.com/office/powerpoint/2010/main" val="351356680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16C5FA50-8D52-4617-AF91-5C7B1C8352F1}"/>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rgbClr val="76717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7" name="Rectangle 6">
            <a:extLst>
              <a:ext uri="{FF2B5EF4-FFF2-40B4-BE49-F238E27FC236}">
                <a16:creationId xmlns:a16="http://schemas.microsoft.com/office/drawing/2014/main" id="{B6D93C86-B555-4455-B128-9341C5196F41}"/>
              </a:ext>
            </a:extLst>
          </p:cNvPr>
          <p:cNvSpPr/>
          <p:nvPr/>
        </p:nvSpPr>
        <p:spPr>
          <a:xfrm>
            <a:off x="8873706" y="3014933"/>
            <a:ext cx="3062375" cy="196969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26F49733-58AA-4D6F-94F8-B657CC5F89AC}"/>
              </a:ext>
            </a:extLst>
          </p:cNvPr>
          <p:cNvSpPr>
            <a:spLocks noGrp="1"/>
          </p:cNvSpPr>
          <p:nvPr>
            <p:ph type="title"/>
          </p:nvPr>
        </p:nvSpPr>
        <p:spPr>
          <a:xfrm>
            <a:off x="9093496" y="949360"/>
            <a:ext cx="2613872" cy="4794567"/>
          </a:xfrm>
        </p:spPr>
        <p:txBody>
          <a:bodyPr vert="horz" lIns="91440" tIns="45720" rIns="91440" bIns="45720" rtlCol="0" anchor="ctr">
            <a:normAutofit/>
          </a:bodyPr>
          <a:lstStyle/>
          <a:p>
            <a:pPr>
              <a:lnSpc>
                <a:spcPct val="90000"/>
              </a:lnSpc>
            </a:pPr>
            <a:r>
              <a:rPr lang="en-US" dirty="0">
                <a:solidFill>
                  <a:schemeClr val="bg1"/>
                </a:solidFill>
                <a:latin typeface="Arial"/>
                <a:ea typeface="+mj-ea"/>
                <a:cs typeface="Calibri Light"/>
              </a:rPr>
              <a:t>Hummus</a:t>
            </a:r>
            <a:r>
              <a:rPr lang="en-US" sz="3600" dirty="0">
                <a:latin typeface="+mj-lt"/>
                <a:ea typeface="+mj-ea"/>
                <a:cs typeface="Calibri Light"/>
              </a:rPr>
              <a:t/>
            </a:r>
            <a:br>
              <a:rPr lang="en-US" sz="3600" dirty="0">
                <a:latin typeface="+mj-lt"/>
                <a:ea typeface="+mj-ea"/>
                <a:cs typeface="Calibri Light"/>
              </a:rPr>
            </a:br>
            <a:r>
              <a:rPr lang="en-US" sz="3600" dirty="0">
                <a:latin typeface="+mj-lt"/>
                <a:ea typeface="+mj-ea"/>
                <a:cs typeface="Calibri Light"/>
              </a:rPr>
              <a:t/>
            </a:r>
            <a:br>
              <a:rPr lang="en-US" sz="3600" dirty="0">
                <a:latin typeface="+mj-lt"/>
                <a:ea typeface="+mj-ea"/>
                <a:cs typeface="Calibri Light"/>
              </a:rPr>
            </a:br>
            <a:r>
              <a:rPr lang="en-US" sz="1800" b="1" dirty="0">
                <a:solidFill>
                  <a:srgbClr val="FFFFFF"/>
                </a:solidFill>
                <a:latin typeface="Arial"/>
                <a:ea typeface="+mj-ea"/>
                <a:cs typeface="Calibri Light"/>
              </a:rPr>
              <a:t>Please share:</a:t>
            </a:r>
            <a:r>
              <a:rPr lang="en-US" sz="1800" dirty="0">
                <a:latin typeface="Arial"/>
                <a:ea typeface="+mj-ea"/>
                <a:cs typeface="Calibri Light"/>
              </a:rPr>
              <a:t/>
            </a:r>
            <a:br>
              <a:rPr lang="en-US" sz="1800" dirty="0">
                <a:latin typeface="Arial"/>
                <a:ea typeface="+mj-ea"/>
                <a:cs typeface="Calibri Light"/>
              </a:rPr>
            </a:br>
            <a:r>
              <a:rPr lang="en-US" sz="1800" dirty="0">
                <a:latin typeface="Arial"/>
                <a:ea typeface="+mj-ea"/>
                <a:cs typeface="Calibri Light"/>
              </a:rPr>
              <a:t/>
            </a:r>
            <a:br>
              <a:rPr lang="en-US" sz="1800" dirty="0">
                <a:latin typeface="Arial"/>
                <a:ea typeface="+mj-ea"/>
                <a:cs typeface="Calibri Light"/>
              </a:rPr>
            </a:br>
            <a:r>
              <a:rPr lang="en-US" sz="1800" dirty="0">
                <a:solidFill>
                  <a:srgbClr val="FFFFFF"/>
                </a:solidFill>
                <a:latin typeface="Arial"/>
                <a:ea typeface="+mj-ea"/>
                <a:cs typeface="Calibri Light"/>
              </a:rPr>
              <a:t>What concerns do you have with using and adjusting recipes in this way?</a:t>
            </a:r>
          </a:p>
        </p:txBody>
      </p:sp>
      <p:sp>
        <p:nvSpPr>
          <p:cNvPr id="12" name="Rounded Rectangle 9">
            <a:extLst>
              <a:ext uri="{FF2B5EF4-FFF2-40B4-BE49-F238E27FC236}">
                <a16:creationId xmlns:a16="http://schemas.microsoft.com/office/drawing/2014/main" id="{E223798C-12AD-4B0C-A50C-D676347D67CF}"/>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93354" y="484632"/>
            <a:ext cx="8129016" cy="5724144"/>
          </a:xfrm>
          <a:prstGeom prst="roundRect">
            <a:avLst>
              <a:gd name="adj" fmla="val 0"/>
            </a:avLst>
          </a:prstGeom>
          <a:solidFill>
            <a:srgbClr val="FFFFFF"/>
          </a:solidFill>
          <a:ln w="9525">
            <a:solidFill>
              <a:srgbClr val="C8CACA"/>
            </a:solidFill>
          </a:ln>
          <a:effectLst>
            <a:outerShdw blurRad="57150" dist="19050" dir="5400000" algn="t" rotWithShape="0">
              <a:prstClr val="black">
                <a:alpha val="63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3" name="Slide Number Placeholder 2">
            <a:extLst>
              <a:ext uri="{FF2B5EF4-FFF2-40B4-BE49-F238E27FC236}">
                <a16:creationId xmlns:a16="http://schemas.microsoft.com/office/drawing/2014/main" id="{26CD9FEF-360D-4A92-AAE0-C91F158558D6}"/>
              </a:ext>
            </a:extLst>
          </p:cNvPr>
          <p:cNvSpPr>
            <a:spLocks noGrp="1"/>
          </p:cNvSpPr>
          <p:nvPr>
            <p:ph type="sldNum" sz="quarter" idx="12"/>
          </p:nvPr>
        </p:nvSpPr>
        <p:spPr>
          <a:xfrm>
            <a:off x="8610600" y="6356350"/>
            <a:ext cx="2743200" cy="365125"/>
          </a:xfrm>
        </p:spPr>
        <p:txBody>
          <a:bodyPr vert="horz" lIns="91440" tIns="45720" rIns="91440" bIns="45720" rtlCol="0" anchor="ctr">
            <a:normAutofit/>
          </a:bodyPr>
          <a:lstStyle/>
          <a:p>
            <a:pPr marL="0" marR="0" lvl="0" indent="0" algn="r" defTabSz="457200" rtl="0" eaLnBrk="1" fontAlgn="auto" latinLnBrk="0" hangingPunct="1">
              <a:lnSpc>
                <a:spcPct val="100000"/>
              </a:lnSpc>
              <a:spcBef>
                <a:spcPts val="0"/>
              </a:spcBef>
              <a:spcAft>
                <a:spcPts val="600"/>
              </a:spcAft>
              <a:buClrTx/>
              <a:buSzTx/>
              <a:buFontTx/>
              <a:buNone/>
              <a:tabLst/>
              <a:defRPr/>
            </a:pPr>
            <a:fld id="{17DF4567-1C0D-564E-BA68-9AF622E7948C}" type="slidenum">
              <a:rPr kumimoji="0" lang="en-US" sz="1200" b="0" i="0" u="none" strike="noStrike" kern="1200" cap="none" spc="0" normalizeH="0" baseline="0" noProof="0">
                <a:ln>
                  <a:noFill/>
                </a:ln>
                <a:solidFill>
                  <a:srgbClr val="FFFFFF"/>
                </a:solidFill>
                <a:effectLst/>
                <a:uLnTx/>
                <a:uFillTx/>
                <a:latin typeface="Calibri" panose="020F0502020204030204"/>
                <a:ea typeface="+mn-ea"/>
                <a:cs typeface="Arial" charset="0"/>
              </a:rPr>
              <a:pPr marL="0" marR="0" lvl="0" indent="0" algn="r" defTabSz="457200" rtl="0" eaLnBrk="1" fontAlgn="auto" latinLnBrk="0" hangingPunct="1">
                <a:lnSpc>
                  <a:spcPct val="100000"/>
                </a:lnSpc>
                <a:spcBef>
                  <a:spcPts val="0"/>
                </a:spcBef>
                <a:spcAft>
                  <a:spcPts val="600"/>
                </a:spcAft>
                <a:buClrTx/>
                <a:buSzTx/>
                <a:buFontTx/>
                <a:buNone/>
                <a:tabLst/>
                <a:defRPr/>
              </a:pPr>
              <a:t>8</a:t>
            </a:fld>
            <a:endParaRPr kumimoji="0" lang="en-US" sz="1200" b="0" i="0" u="none" strike="noStrike" kern="1200" cap="none" spc="0" normalizeH="0" baseline="0" noProof="0">
              <a:ln>
                <a:noFill/>
              </a:ln>
              <a:solidFill>
                <a:srgbClr val="FFFFFF"/>
              </a:solidFill>
              <a:effectLst/>
              <a:uLnTx/>
              <a:uFillTx/>
              <a:latin typeface="Calibri" panose="020F0502020204030204"/>
              <a:ea typeface="+mn-ea"/>
              <a:cs typeface="Arial" charset="0"/>
            </a:endParaRPr>
          </a:p>
        </p:txBody>
      </p:sp>
      <p:pic>
        <p:nvPicPr>
          <p:cNvPr id="4" name="Picture 7" descr="A close up of a coffee cup&#10;&#10;Description generated with high confidence">
            <a:extLst>
              <a:ext uri="{FF2B5EF4-FFF2-40B4-BE49-F238E27FC236}">
                <a16:creationId xmlns:a16="http://schemas.microsoft.com/office/drawing/2014/main" id="{DEE2002D-CC37-4D4F-8958-51C472D41463}"/>
              </a:ext>
            </a:extLst>
          </p:cNvPr>
          <p:cNvPicPr>
            <a:picLocks noChangeAspect="1"/>
          </p:cNvPicPr>
          <p:nvPr/>
        </p:nvPicPr>
        <p:blipFill>
          <a:blip r:embed="rId3"/>
          <a:stretch>
            <a:fillRect/>
          </a:stretch>
        </p:blipFill>
        <p:spPr>
          <a:xfrm>
            <a:off x="563639" y="1144390"/>
            <a:ext cx="2598057" cy="1714743"/>
          </a:xfrm>
          <a:prstGeom prst="rect">
            <a:avLst/>
          </a:prstGeom>
        </p:spPr>
      </p:pic>
      <p:pic>
        <p:nvPicPr>
          <p:cNvPr id="14" name="Picture 14" descr="A screenshot of a cell phone&#10;&#10;Description generated with very high confidence">
            <a:extLst>
              <a:ext uri="{FF2B5EF4-FFF2-40B4-BE49-F238E27FC236}">
                <a16:creationId xmlns:a16="http://schemas.microsoft.com/office/drawing/2014/main" id="{6519D0B5-4FCA-487D-B027-4766DF231831}"/>
              </a:ext>
            </a:extLst>
          </p:cNvPr>
          <p:cNvPicPr>
            <a:picLocks noChangeAspect="1"/>
          </p:cNvPicPr>
          <p:nvPr/>
        </p:nvPicPr>
        <p:blipFill>
          <a:blip r:embed="rId4"/>
          <a:stretch>
            <a:fillRect/>
          </a:stretch>
        </p:blipFill>
        <p:spPr>
          <a:xfrm>
            <a:off x="6188841" y="645885"/>
            <a:ext cx="2354317" cy="4114800"/>
          </a:xfrm>
          <a:prstGeom prst="rect">
            <a:avLst/>
          </a:prstGeom>
        </p:spPr>
      </p:pic>
      <p:pic>
        <p:nvPicPr>
          <p:cNvPr id="16" name="Picture 16" descr="A screenshot of a cell phone&#10;&#10;Description generated with very high confidence">
            <a:extLst>
              <a:ext uri="{FF2B5EF4-FFF2-40B4-BE49-F238E27FC236}">
                <a16:creationId xmlns:a16="http://schemas.microsoft.com/office/drawing/2014/main" id="{F664A99E-090A-492F-9425-D47846E8975B}"/>
              </a:ext>
            </a:extLst>
          </p:cNvPr>
          <p:cNvPicPr>
            <a:picLocks noChangeAspect="1"/>
          </p:cNvPicPr>
          <p:nvPr/>
        </p:nvPicPr>
        <p:blipFill>
          <a:blip r:embed="rId5"/>
          <a:stretch>
            <a:fillRect/>
          </a:stretch>
        </p:blipFill>
        <p:spPr>
          <a:xfrm>
            <a:off x="563638" y="4765465"/>
            <a:ext cx="5742819" cy="1378977"/>
          </a:xfrm>
          <a:prstGeom prst="rect">
            <a:avLst/>
          </a:prstGeom>
        </p:spPr>
      </p:pic>
      <p:pic>
        <p:nvPicPr>
          <p:cNvPr id="11" name="Picture 12" descr="A screenshot of a cell phone&#10;&#10;Description generated with very high confidence">
            <a:extLst>
              <a:ext uri="{FF2B5EF4-FFF2-40B4-BE49-F238E27FC236}">
                <a16:creationId xmlns:a16="http://schemas.microsoft.com/office/drawing/2014/main" id="{A6D2D8E2-2048-4F65-AE8C-1343590C95A7}"/>
              </a:ext>
            </a:extLst>
          </p:cNvPr>
          <p:cNvPicPr>
            <a:picLocks noChangeAspect="1"/>
          </p:cNvPicPr>
          <p:nvPr/>
        </p:nvPicPr>
        <p:blipFill>
          <a:blip r:embed="rId6"/>
          <a:stretch>
            <a:fillRect/>
          </a:stretch>
        </p:blipFill>
        <p:spPr>
          <a:xfrm>
            <a:off x="3224591" y="649051"/>
            <a:ext cx="2973009" cy="4156851"/>
          </a:xfrm>
          <a:prstGeom prst="rect">
            <a:avLst/>
          </a:prstGeom>
        </p:spPr>
      </p:pic>
    </p:spTree>
    <p:extLst>
      <p:ext uri="{BB962C8B-B14F-4D97-AF65-F5344CB8AC3E}">
        <p14:creationId xmlns:p14="http://schemas.microsoft.com/office/powerpoint/2010/main" val="194514864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16C5FA50-8D52-4617-AF91-5C7B1C8352F1}"/>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rgbClr val="76717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7" name="Rectangle 6">
            <a:extLst>
              <a:ext uri="{FF2B5EF4-FFF2-40B4-BE49-F238E27FC236}">
                <a16:creationId xmlns:a16="http://schemas.microsoft.com/office/drawing/2014/main" id="{B6D93C86-B555-4455-B128-9341C5196F41}"/>
              </a:ext>
            </a:extLst>
          </p:cNvPr>
          <p:cNvSpPr/>
          <p:nvPr/>
        </p:nvSpPr>
        <p:spPr>
          <a:xfrm>
            <a:off x="8873706" y="3014933"/>
            <a:ext cx="3062375" cy="196969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26F49733-58AA-4D6F-94F8-B657CC5F89AC}"/>
              </a:ext>
            </a:extLst>
          </p:cNvPr>
          <p:cNvSpPr>
            <a:spLocks noGrp="1"/>
          </p:cNvSpPr>
          <p:nvPr>
            <p:ph type="title"/>
          </p:nvPr>
        </p:nvSpPr>
        <p:spPr>
          <a:xfrm>
            <a:off x="9093496" y="949360"/>
            <a:ext cx="2613872" cy="4794567"/>
          </a:xfrm>
        </p:spPr>
        <p:txBody>
          <a:bodyPr vert="horz" lIns="91440" tIns="45720" rIns="91440" bIns="45720" rtlCol="0" anchor="ctr">
            <a:normAutofit/>
          </a:bodyPr>
          <a:lstStyle/>
          <a:p>
            <a:pPr>
              <a:lnSpc>
                <a:spcPct val="90000"/>
              </a:lnSpc>
            </a:pPr>
            <a:r>
              <a:rPr lang="en-US" dirty="0">
                <a:solidFill>
                  <a:srgbClr val="FFFFFF"/>
                </a:solidFill>
                <a:latin typeface="Arial"/>
                <a:ea typeface="+mj-ea"/>
                <a:cs typeface="Arial"/>
              </a:rPr>
              <a:t>Stove Top Macaroni and Cheese</a:t>
            </a:r>
            <a:r>
              <a:rPr lang="en-US" sz="3600" dirty="0">
                <a:latin typeface="+mj-lt"/>
                <a:ea typeface="+mj-ea"/>
                <a:cs typeface="Calibri Light"/>
              </a:rPr>
              <a:t/>
            </a:r>
            <a:br>
              <a:rPr lang="en-US" sz="3600" dirty="0">
                <a:latin typeface="+mj-lt"/>
                <a:ea typeface="+mj-ea"/>
                <a:cs typeface="Calibri Light"/>
              </a:rPr>
            </a:br>
            <a:r>
              <a:rPr lang="en-US" sz="3600" dirty="0">
                <a:latin typeface="+mj-lt"/>
                <a:ea typeface="+mj-ea"/>
                <a:cs typeface="Calibri Light"/>
              </a:rPr>
              <a:t/>
            </a:r>
            <a:br>
              <a:rPr lang="en-US" sz="3600" dirty="0">
                <a:latin typeface="+mj-lt"/>
                <a:ea typeface="+mj-ea"/>
                <a:cs typeface="Calibri Light"/>
              </a:rPr>
            </a:br>
            <a:r>
              <a:rPr lang="en-US" sz="1800" b="1" dirty="0">
                <a:solidFill>
                  <a:srgbClr val="FFFFFF"/>
                </a:solidFill>
                <a:latin typeface="Arial"/>
                <a:ea typeface="+mj-ea"/>
                <a:cs typeface="Calibri Light"/>
              </a:rPr>
              <a:t>Please share:</a:t>
            </a:r>
            <a:r>
              <a:rPr lang="en-US" sz="1800" dirty="0">
                <a:latin typeface="Arial"/>
                <a:ea typeface="+mj-ea"/>
                <a:cs typeface="Calibri Light"/>
              </a:rPr>
              <a:t/>
            </a:r>
            <a:br>
              <a:rPr lang="en-US" sz="1800" dirty="0">
                <a:latin typeface="Arial"/>
                <a:ea typeface="+mj-ea"/>
                <a:cs typeface="Calibri Light"/>
              </a:rPr>
            </a:br>
            <a:r>
              <a:rPr lang="en-US" sz="1800" dirty="0">
                <a:latin typeface="Arial"/>
                <a:ea typeface="+mj-ea"/>
                <a:cs typeface="Calibri Light"/>
              </a:rPr>
              <a:t/>
            </a:r>
            <a:br>
              <a:rPr lang="en-US" sz="1800" dirty="0">
                <a:latin typeface="Arial"/>
                <a:ea typeface="+mj-ea"/>
                <a:cs typeface="Calibri Light"/>
              </a:rPr>
            </a:br>
            <a:r>
              <a:rPr lang="en-US" sz="1800" dirty="0">
                <a:solidFill>
                  <a:srgbClr val="FFFFFF"/>
                </a:solidFill>
                <a:latin typeface="Arial"/>
                <a:ea typeface="+mj-ea"/>
                <a:cs typeface="Calibri Light"/>
              </a:rPr>
              <a:t>What concerns do you have with using and adjusting recipes in this way?</a:t>
            </a:r>
          </a:p>
        </p:txBody>
      </p:sp>
      <p:sp>
        <p:nvSpPr>
          <p:cNvPr id="12" name="Rounded Rectangle 9">
            <a:extLst>
              <a:ext uri="{FF2B5EF4-FFF2-40B4-BE49-F238E27FC236}">
                <a16:creationId xmlns:a16="http://schemas.microsoft.com/office/drawing/2014/main" id="{E223798C-12AD-4B0C-A50C-D676347D67CF}"/>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93354" y="484632"/>
            <a:ext cx="8129016" cy="5724144"/>
          </a:xfrm>
          <a:prstGeom prst="roundRect">
            <a:avLst>
              <a:gd name="adj" fmla="val 0"/>
            </a:avLst>
          </a:prstGeom>
          <a:solidFill>
            <a:srgbClr val="FFFFFF"/>
          </a:solidFill>
          <a:ln w="9525">
            <a:solidFill>
              <a:srgbClr val="C8CACA"/>
            </a:solidFill>
          </a:ln>
          <a:effectLst>
            <a:outerShdw blurRad="57150" dist="19050" dir="5400000" algn="t" rotWithShape="0">
              <a:prstClr val="black">
                <a:alpha val="63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3" name="Slide Number Placeholder 2">
            <a:extLst>
              <a:ext uri="{FF2B5EF4-FFF2-40B4-BE49-F238E27FC236}">
                <a16:creationId xmlns:a16="http://schemas.microsoft.com/office/drawing/2014/main" id="{26CD9FEF-360D-4A92-AAE0-C91F158558D6}"/>
              </a:ext>
            </a:extLst>
          </p:cNvPr>
          <p:cNvSpPr>
            <a:spLocks noGrp="1"/>
          </p:cNvSpPr>
          <p:nvPr>
            <p:ph type="sldNum" sz="quarter" idx="12"/>
          </p:nvPr>
        </p:nvSpPr>
        <p:spPr>
          <a:xfrm>
            <a:off x="8610600" y="6356350"/>
            <a:ext cx="2743200" cy="365125"/>
          </a:xfrm>
        </p:spPr>
        <p:txBody>
          <a:bodyPr vert="horz" lIns="91440" tIns="45720" rIns="91440" bIns="45720" rtlCol="0" anchor="ctr">
            <a:normAutofit/>
          </a:bodyPr>
          <a:lstStyle/>
          <a:p>
            <a:pPr marL="0" marR="0" lvl="0" indent="0" algn="r" defTabSz="457200" rtl="0" eaLnBrk="1" fontAlgn="auto" latinLnBrk="0" hangingPunct="1">
              <a:lnSpc>
                <a:spcPct val="100000"/>
              </a:lnSpc>
              <a:spcBef>
                <a:spcPts val="0"/>
              </a:spcBef>
              <a:spcAft>
                <a:spcPts val="600"/>
              </a:spcAft>
              <a:buClrTx/>
              <a:buSzTx/>
              <a:buFontTx/>
              <a:buNone/>
              <a:tabLst/>
              <a:defRPr/>
            </a:pPr>
            <a:fld id="{17DF4567-1C0D-564E-BA68-9AF622E7948C}" type="slidenum">
              <a:rPr kumimoji="0" lang="en-US" sz="1200" b="0" i="0" u="none" strike="noStrike" kern="1200" cap="none" spc="0" normalizeH="0" baseline="0" noProof="0">
                <a:ln>
                  <a:noFill/>
                </a:ln>
                <a:solidFill>
                  <a:srgbClr val="FFFFFF"/>
                </a:solidFill>
                <a:effectLst/>
                <a:uLnTx/>
                <a:uFillTx/>
                <a:latin typeface="Calibri" panose="020F0502020204030204"/>
                <a:ea typeface="+mn-ea"/>
                <a:cs typeface="Arial" charset="0"/>
              </a:rPr>
              <a:pPr marL="0" marR="0" lvl="0" indent="0" algn="r" defTabSz="457200" rtl="0" eaLnBrk="1" fontAlgn="auto" latinLnBrk="0" hangingPunct="1">
                <a:lnSpc>
                  <a:spcPct val="100000"/>
                </a:lnSpc>
                <a:spcBef>
                  <a:spcPts val="0"/>
                </a:spcBef>
                <a:spcAft>
                  <a:spcPts val="600"/>
                </a:spcAft>
                <a:buClrTx/>
                <a:buSzTx/>
                <a:buFontTx/>
                <a:buNone/>
                <a:tabLst/>
                <a:defRPr/>
              </a:pPr>
              <a:t>9</a:t>
            </a:fld>
            <a:endParaRPr kumimoji="0" lang="en-US" sz="1200" b="0" i="0" u="none" strike="noStrike" kern="1200" cap="none" spc="0" normalizeH="0" baseline="0" noProof="0">
              <a:ln>
                <a:noFill/>
              </a:ln>
              <a:solidFill>
                <a:srgbClr val="FFFFFF"/>
              </a:solidFill>
              <a:effectLst/>
              <a:uLnTx/>
              <a:uFillTx/>
              <a:latin typeface="Calibri" panose="020F0502020204030204"/>
              <a:ea typeface="+mn-ea"/>
              <a:cs typeface="Arial" charset="0"/>
            </a:endParaRPr>
          </a:p>
        </p:txBody>
      </p:sp>
      <p:pic>
        <p:nvPicPr>
          <p:cNvPr id="4" name="Picture 7" descr="A bowl of food with broccoli&#10;&#10;Description generated with very high confidence">
            <a:extLst>
              <a:ext uri="{FF2B5EF4-FFF2-40B4-BE49-F238E27FC236}">
                <a16:creationId xmlns:a16="http://schemas.microsoft.com/office/drawing/2014/main" id="{1B66BFF3-E52F-4633-9B27-1AFC9B384909}"/>
              </a:ext>
            </a:extLst>
          </p:cNvPr>
          <p:cNvPicPr>
            <a:picLocks noChangeAspect="1"/>
          </p:cNvPicPr>
          <p:nvPr/>
        </p:nvPicPr>
        <p:blipFill>
          <a:blip r:embed="rId3"/>
          <a:stretch>
            <a:fillRect/>
          </a:stretch>
        </p:blipFill>
        <p:spPr>
          <a:xfrm>
            <a:off x="599924" y="1022817"/>
            <a:ext cx="2743200" cy="1909509"/>
          </a:xfrm>
          <a:prstGeom prst="rect">
            <a:avLst/>
          </a:prstGeom>
        </p:spPr>
      </p:pic>
      <p:pic>
        <p:nvPicPr>
          <p:cNvPr id="14" name="Picture 14" descr="A screenshot of a cell phone&#10;&#10;Description generated with very high confidence">
            <a:extLst>
              <a:ext uri="{FF2B5EF4-FFF2-40B4-BE49-F238E27FC236}">
                <a16:creationId xmlns:a16="http://schemas.microsoft.com/office/drawing/2014/main" id="{B9F9BC74-BEC9-44C9-96B1-917C1E7622ED}"/>
              </a:ext>
            </a:extLst>
          </p:cNvPr>
          <p:cNvPicPr>
            <a:picLocks noChangeAspect="1"/>
          </p:cNvPicPr>
          <p:nvPr/>
        </p:nvPicPr>
        <p:blipFill>
          <a:blip r:embed="rId4"/>
          <a:stretch>
            <a:fillRect/>
          </a:stretch>
        </p:blipFill>
        <p:spPr>
          <a:xfrm>
            <a:off x="5983977" y="742648"/>
            <a:ext cx="2425379" cy="4235752"/>
          </a:xfrm>
          <a:prstGeom prst="rect">
            <a:avLst/>
          </a:prstGeom>
        </p:spPr>
      </p:pic>
      <p:pic>
        <p:nvPicPr>
          <p:cNvPr id="5" name="Picture 5" descr="A screenshot of a social media post&#10;&#10;Description generated with very high confidence">
            <a:extLst>
              <a:ext uri="{FF2B5EF4-FFF2-40B4-BE49-F238E27FC236}">
                <a16:creationId xmlns:a16="http://schemas.microsoft.com/office/drawing/2014/main" id="{9A083F94-12A1-44BB-BEFD-1A20465C996C}"/>
              </a:ext>
            </a:extLst>
          </p:cNvPr>
          <p:cNvPicPr>
            <a:picLocks noChangeAspect="1"/>
          </p:cNvPicPr>
          <p:nvPr/>
        </p:nvPicPr>
        <p:blipFill>
          <a:blip r:embed="rId5"/>
          <a:stretch>
            <a:fillRect/>
          </a:stretch>
        </p:blipFill>
        <p:spPr>
          <a:xfrm>
            <a:off x="599924" y="4360690"/>
            <a:ext cx="5162247" cy="1668430"/>
          </a:xfrm>
          <a:prstGeom prst="rect">
            <a:avLst/>
          </a:prstGeom>
        </p:spPr>
      </p:pic>
      <p:pic>
        <p:nvPicPr>
          <p:cNvPr id="11" name="Picture 12" descr="A screenshot of a cell phone&#10;&#10;Description generated with very high confidence">
            <a:extLst>
              <a:ext uri="{FF2B5EF4-FFF2-40B4-BE49-F238E27FC236}">
                <a16:creationId xmlns:a16="http://schemas.microsoft.com/office/drawing/2014/main" id="{CA39DE1E-817C-4F51-8AE7-740371186112}"/>
              </a:ext>
            </a:extLst>
          </p:cNvPr>
          <p:cNvPicPr>
            <a:picLocks noChangeAspect="1"/>
          </p:cNvPicPr>
          <p:nvPr/>
        </p:nvPicPr>
        <p:blipFill>
          <a:blip r:embed="rId6"/>
          <a:stretch>
            <a:fillRect/>
          </a:stretch>
        </p:blipFill>
        <p:spPr>
          <a:xfrm>
            <a:off x="3666067" y="645886"/>
            <a:ext cx="2319867" cy="4114800"/>
          </a:xfrm>
          <a:prstGeom prst="rect">
            <a:avLst/>
          </a:prstGeom>
        </p:spPr>
      </p:pic>
    </p:spTree>
    <p:extLst>
      <p:ext uri="{BB962C8B-B14F-4D97-AF65-F5344CB8AC3E}">
        <p14:creationId xmlns:p14="http://schemas.microsoft.com/office/powerpoint/2010/main" val="359698937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16C5FA50-8D52-4617-AF91-5C7B1C8352F1}"/>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rgbClr val="76717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7" name="Rectangle 6">
            <a:extLst>
              <a:ext uri="{FF2B5EF4-FFF2-40B4-BE49-F238E27FC236}">
                <a16:creationId xmlns:a16="http://schemas.microsoft.com/office/drawing/2014/main" id="{B6D93C86-B555-4455-B128-9341C5196F41}"/>
              </a:ext>
            </a:extLst>
          </p:cNvPr>
          <p:cNvSpPr/>
          <p:nvPr/>
        </p:nvSpPr>
        <p:spPr>
          <a:xfrm>
            <a:off x="8873706" y="3014933"/>
            <a:ext cx="3062375" cy="1969697"/>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2" name="Title 1">
            <a:extLst>
              <a:ext uri="{FF2B5EF4-FFF2-40B4-BE49-F238E27FC236}">
                <a16:creationId xmlns:a16="http://schemas.microsoft.com/office/drawing/2014/main" id="{26F49733-58AA-4D6F-94F8-B657CC5F89AC}"/>
              </a:ext>
            </a:extLst>
          </p:cNvPr>
          <p:cNvSpPr>
            <a:spLocks noGrp="1"/>
          </p:cNvSpPr>
          <p:nvPr>
            <p:ph type="title"/>
          </p:nvPr>
        </p:nvSpPr>
        <p:spPr>
          <a:xfrm>
            <a:off x="9093496" y="949360"/>
            <a:ext cx="2613872" cy="4794567"/>
          </a:xfrm>
        </p:spPr>
        <p:txBody>
          <a:bodyPr vert="horz" lIns="91440" tIns="45720" rIns="91440" bIns="45720" rtlCol="0" anchor="ctr">
            <a:normAutofit/>
          </a:bodyPr>
          <a:lstStyle/>
          <a:p>
            <a:pPr>
              <a:lnSpc>
                <a:spcPct val="90000"/>
              </a:lnSpc>
            </a:pPr>
            <a:r>
              <a:rPr lang="en-US" dirty="0">
                <a:solidFill>
                  <a:srgbClr val="FFFFFF"/>
                </a:solidFill>
                <a:latin typeface="Arial"/>
                <a:ea typeface="+mj-ea"/>
                <a:cs typeface="Arial"/>
              </a:rPr>
              <a:t>Baked Flaked Chicken</a:t>
            </a:r>
            <a:r>
              <a:rPr lang="en-US" sz="3600" dirty="0">
                <a:latin typeface="+mj-lt"/>
                <a:ea typeface="+mj-ea"/>
                <a:cs typeface="Calibri Light"/>
              </a:rPr>
              <a:t/>
            </a:r>
            <a:br>
              <a:rPr lang="en-US" sz="3600" dirty="0">
                <a:latin typeface="+mj-lt"/>
                <a:ea typeface="+mj-ea"/>
                <a:cs typeface="Calibri Light"/>
              </a:rPr>
            </a:br>
            <a:r>
              <a:rPr lang="en-US" sz="3600" dirty="0">
                <a:latin typeface="+mj-lt"/>
                <a:ea typeface="+mj-ea"/>
                <a:cs typeface="Calibri Light"/>
              </a:rPr>
              <a:t/>
            </a:r>
            <a:br>
              <a:rPr lang="en-US" sz="3600" dirty="0">
                <a:latin typeface="+mj-lt"/>
                <a:ea typeface="+mj-ea"/>
                <a:cs typeface="Calibri Light"/>
              </a:rPr>
            </a:br>
            <a:r>
              <a:rPr lang="en-US" sz="1800" b="1" dirty="0">
                <a:solidFill>
                  <a:srgbClr val="FFFFFF"/>
                </a:solidFill>
                <a:latin typeface="Arial"/>
                <a:ea typeface="+mj-ea"/>
                <a:cs typeface="Calibri Light"/>
              </a:rPr>
              <a:t>Please share:</a:t>
            </a:r>
            <a:r>
              <a:rPr lang="en-US" sz="1800" dirty="0">
                <a:latin typeface="Arial"/>
                <a:ea typeface="+mj-ea"/>
                <a:cs typeface="Calibri Light"/>
              </a:rPr>
              <a:t/>
            </a:r>
            <a:br>
              <a:rPr lang="en-US" sz="1800" dirty="0">
                <a:latin typeface="Arial"/>
                <a:ea typeface="+mj-ea"/>
                <a:cs typeface="Calibri Light"/>
              </a:rPr>
            </a:br>
            <a:r>
              <a:rPr lang="en-US" sz="1800" dirty="0">
                <a:latin typeface="Arial"/>
                <a:ea typeface="+mj-ea"/>
                <a:cs typeface="Calibri Light"/>
              </a:rPr>
              <a:t/>
            </a:r>
            <a:br>
              <a:rPr lang="en-US" sz="1800" dirty="0">
                <a:latin typeface="Arial"/>
                <a:ea typeface="+mj-ea"/>
                <a:cs typeface="Calibri Light"/>
              </a:rPr>
            </a:br>
            <a:r>
              <a:rPr lang="en-US" sz="1800" dirty="0">
                <a:solidFill>
                  <a:srgbClr val="FFFFFF"/>
                </a:solidFill>
                <a:latin typeface="Arial"/>
                <a:ea typeface="+mj-ea"/>
                <a:cs typeface="Calibri Light"/>
              </a:rPr>
              <a:t>What concerns do you have with using and adjusting recipes in this way?</a:t>
            </a:r>
            <a:endParaRPr lang="en-US" dirty="0">
              <a:ea typeface="+mj-ea"/>
            </a:endParaRPr>
          </a:p>
        </p:txBody>
      </p:sp>
      <p:sp>
        <p:nvSpPr>
          <p:cNvPr id="12" name="Rounded Rectangle 9">
            <a:extLst>
              <a:ext uri="{FF2B5EF4-FFF2-40B4-BE49-F238E27FC236}">
                <a16:creationId xmlns:a16="http://schemas.microsoft.com/office/drawing/2014/main" id="{E223798C-12AD-4B0C-A50C-D676347D67CF}"/>
              </a:ext>
              <a:ext uri="{C183D7F6-B498-43B3-948B-1728B52AA6E4}">
                <adec:decorative xmlns:adec="http://schemas.microsoft.com/office/drawing/2017/decorative" xmlns=""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93354" y="484632"/>
            <a:ext cx="8129016" cy="5724144"/>
          </a:xfrm>
          <a:prstGeom prst="roundRect">
            <a:avLst>
              <a:gd name="adj" fmla="val 0"/>
            </a:avLst>
          </a:prstGeom>
          <a:solidFill>
            <a:srgbClr val="FFFFFF"/>
          </a:solidFill>
          <a:ln w="9525">
            <a:solidFill>
              <a:srgbClr val="C8CACA"/>
            </a:solidFill>
          </a:ln>
          <a:effectLst>
            <a:outerShdw blurRad="57150" dist="19050" dir="5400000" algn="t" rotWithShape="0">
              <a:prstClr val="black">
                <a:alpha val="63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FFFFFF"/>
              </a:solidFill>
              <a:effectLst/>
              <a:uLnTx/>
              <a:uFillTx/>
              <a:latin typeface="Calibri" panose="020F0502020204030204"/>
              <a:ea typeface="+mn-ea"/>
              <a:cs typeface="+mn-cs"/>
            </a:endParaRPr>
          </a:p>
        </p:txBody>
      </p:sp>
      <p:sp>
        <p:nvSpPr>
          <p:cNvPr id="3" name="Slide Number Placeholder 2">
            <a:extLst>
              <a:ext uri="{FF2B5EF4-FFF2-40B4-BE49-F238E27FC236}">
                <a16:creationId xmlns:a16="http://schemas.microsoft.com/office/drawing/2014/main" id="{26CD9FEF-360D-4A92-AAE0-C91F158558D6}"/>
              </a:ext>
            </a:extLst>
          </p:cNvPr>
          <p:cNvSpPr>
            <a:spLocks noGrp="1"/>
          </p:cNvSpPr>
          <p:nvPr>
            <p:ph type="sldNum" sz="quarter" idx="12"/>
          </p:nvPr>
        </p:nvSpPr>
        <p:spPr>
          <a:xfrm>
            <a:off x="8610600" y="6356350"/>
            <a:ext cx="2743200" cy="365125"/>
          </a:xfrm>
        </p:spPr>
        <p:txBody>
          <a:bodyPr vert="horz" lIns="91440" tIns="45720" rIns="91440" bIns="45720" rtlCol="0" anchor="ctr">
            <a:normAutofit/>
          </a:bodyPr>
          <a:lstStyle/>
          <a:p>
            <a:pPr marL="0" marR="0" lvl="0" indent="0" algn="r" defTabSz="457200" rtl="0" eaLnBrk="1" fontAlgn="auto" latinLnBrk="0" hangingPunct="1">
              <a:lnSpc>
                <a:spcPct val="100000"/>
              </a:lnSpc>
              <a:spcBef>
                <a:spcPts val="0"/>
              </a:spcBef>
              <a:spcAft>
                <a:spcPts val="600"/>
              </a:spcAft>
              <a:buClrTx/>
              <a:buSzTx/>
              <a:buFontTx/>
              <a:buNone/>
              <a:tabLst/>
              <a:defRPr/>
            </a:pPr>
            <a:fld id="{17DF4567-1C0D-564E-BA68-9AF622E7948C}" type="slidenum">
              <a:rPr kumimoji="0" lang="en-US" sz="1200" b="0" i="0" u="none" strike="noStrike" kern="1200" cap="none" spc="0" normalizeH="0" baseline="0" noProof="0">
                <a:ln>
                  <a:noFill/>
                </a:ln>
                <a:solidFill>
                  <a:srgbClr val="FFFFFF"/>
                </a:solidFill>
                <a:effectLst/>
                <a:uLnTx/>
                <a:uFillTx/>
                <a:latin typeface="Calibri" panose="020F0502020204030204"/>
                <a:ea typeface="+mn-ea"/>
                <a:cs typeface="Arial" charset="0"/>
              </a:rPr>
              <a:pPr marL="0" marR="0" lvl="0" indent="0" algn="r" defTabSz="457200" rtl="0" eaLnBrk="1" fontAlgn="auto" latinLnBrk="0" hangingPunct="1">
                <a:lnSpc>
                  <a:spcPct val="100000"/>
                </a:lnSpc>
                <a:spcBef>
                  <a:spcPts val="0"/>
                </a:spcBef>
                <a:spcAft>
                  <a:spcPts val="600"/>
                </a:spcAft>
                <a:buClrTx/>
                <a:buSzTx/>
                <a:buFontTx/>
                <a:buNone/>
                <a:tabLst/>
                <a:defRPr/>
              </a:pPr>
              <a:t>10</a:t>
            </a:fld>
            <a:endParaRPr kumimoji="0" lang="en-US" sz="1200" b="0" i="0" u="none" strike="noStrike" kern="1200" cap="none" spc="0" normalizeH="0" baseline="0" noProof="0">
              <a:ln>
                <a:noFill/>
              </a:ln>
              <a:solidFill>
                <a:srgbClr val="FFFFFF"/>
              </a:solidFill>
              <a:effectLst/>
              <a:uLnTx/>
              <a:uFillTx/>
              <a:latin typeface="Calibri" panose="020F0502020204030204"/>
              <a:ea typeface="+mn-ea"/>
              <a:cs typeface="Arial" charset="0"/>
            </a:endParaRPr>
          </a:p>
        </p:txBody>
      </p:sp>
      <p:pic>
        <p:nvPicPr>
          <p:cNvPr id="14" name="Picture 14" descr="A screenshot of a social media post&#10;&#10;Description generated with very high confidence">
            <a:extLst>
              <a:ext uri="{FF2B5EF4-FFF2-40B4-BE49-F238E27FC236}">
                <a16:creationId xmlns:a16="http://schemas.microsoft.com/office/drawing/2014/main" id="{211E1F7D-F963-48EC-AD8C-F51D19CB5A48}"/>
              </a:ext>
            </a:extLst>
          </p:cNvPr>
          <p:cNvPicPr>
            <a:picLocks noChangeAspect="1"/>
          </p:cNvPicPr>
          <p:nvPr/>
        </p:nvPicPr>
        <p:blipFill>
          <a:blip r:embed="rId3"/>
          <a:stretch>
            <a:fillRect/>
          </a:stretch>
        </p:blipFill>
        <p:spPr>
          <a:xfrm>
            <a:off x="612019" y="4552380"/>
            <a:ext cx="5283200" cy="1647905"/>
          </a:xfrm>
          <a:prstGeom prst="rect">
            <a:avLst/>
          </a:prstGeom>
        </p:spPr>
      </p:pic>
      <p:pic>
        <p:nvPicPr>
          <p:cNvPr id="11" name="Picture 12" descr="A screenshot of a cell phone&#10;&#10;Description generated with very high confidence">
            <a:extLst>
              <a:ext uri="{FF2B5EF4-FFF2-40B4-BE49-F238E27FC236}">
                <a16:creationId xmlns:a16="http://schemas.microsoft.com/office/drawing/2014/main" id="{685FB5B0-AD04-4635-8167-D8DDC9B95D19}"/>
              </a:ext>
            </a:extLst>
          </p:cNvPr>
          <p:cNvPicPr>
            <a:picLocks noChangeAspect="1"/>
          </p:cNvPicPr>
          <p:nvPr/>
        </p:nvPicPr>
        <p:blipFill>
          <a:blip r:embed="rId4"/>
          <a:stretch>
            <a:fillRect/>
          </a:stretch>
        </p:blipFill>
        <p:spPr>
          <a:xfrm>
            <a:off x="5889864" y="766838"/>
            <a:ext cx="2395893" cy="4114800"/>
          </a:xfrm>
          <a:prstGeom prst="rect">
            <a:avLst/>
          </a:prstGeom>
        </p:spPr>
      </p:pic>
      <p:pic>
        <p:nvPicPr>
          <p:cNvPr id="4" name="Picture 7" descr="A screenshot of a cell phone&#10;&#10;Description generated with very high confidence">
            <a:extLst>
              <a:ext uri="{FF2B5EF4-FFF2-40B4-BE49-F238E27FC236}">
                <a16:creationId xmlns:a16="http://schemas.microsoft.com/office/drawing/2014/main" id="{7341B2C0-4045-43D8-BE6E-F1A8C394EBD9}"/>
              </a:ext>
            </a:extLst>
          </p:cNvPr>
          <p:cNvPicPr>
            <a:picLocks noChangeAspect="1"/>
          </p:cNvPicPr>
          <p:nvPr/>
        </p:nvPicPr>
        <p:blipFill>
          <a:blip r:embed="rId5"/>
          <a:stretch>
            <a:fillRect/>
          </a:stretch>
        </p:blipFill>
        <p:spPr>
          <a:xfrm>
            <a:off x="3448888" y="633790"/>
            <a:ext cx="2439749" cy="4114800"/>
          </a:xfrm>
          <a:prstGeom prst="rect">
            <a:avLst/>
          </a:prstGeom>
        </p:spPr>
      </p:pic>
      <p:pic>
        <p:nvPicPr>
          <p:cNvPr id="16" name="Picture 16" descr="A picture containing food, indoor, dish, sitting&#10;&#10;Description generated with very high confidence">
            <a:extLst>
              <a:ext uri="{FF2B5EF4-FFF2-40B4-BE49-F238E27FC236}">
                <a16:creationId xmlns:a16="http://schemas.microsoft.com/office/drawing/2014/main" id="{C56CEFA7-415B-46D8-BC64-C84D3C25589A}"/>
              </a:ext>
            </a:extLst>
          </p:cNvPr>
          <p:cNvPicPr>
            <a:picLocks noChangeAspect="1"/>
          </p:cNvPicPr>
          <p:nvPr/>
        </p:nvPicPr>
        <p:blipFill>
          <a:blip r:embed="rId6"/>
          <a:stretch>
            <a:fillRect/>
          </a:stretch>
        </p:blipFill>
        <p:spPr>
          <a:xfrm>
            <a:off x="660400" y="945967"/>
            <a:ext cx="2670629" cy="1748734"/>
          </a:xfrm>
          <a:prstGeom prst="rect">
            <a:avLst/>
          </a:prstGeom>
        </p:spPr>
      </p:pic>
    </p:spTree>
    <p:extLst>
      <p:ext uri="{BB962C8B-B14F-4D97-AF65-F5344CB8AC3E}">
        <p14:creationId xmlns:p14="http://schemas.microsoft.com/office/powerpoint/2010/main" val="293378800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itle 11"/>
          <p:cNvSpPr>
            <a:spLocks noGrp="1"/>
          </p:cNvSpPr>
          <p:nvPr>
            <p:ph type="title"/>
          </p:nvPr>
        </p:nvSpPr>
        <p:spPr>
          <a:xfrm>
            <a:off x="839788" y="173101"/>
            <a:ext cx="10515600" cy="622427"/>
          </a:xfrm>
        </p:spPr>
        <p:txBody>
          <a:bodyPr>
            <a:normAutofit/>
          </a:bodyPr>
          <a:lstStyle/>
          <a:p>
            <a:pPr algn="ctr"/>
            <a:r>
              <a:rPr lang="en-US" sz="2800" dirty="0">
                <a:solidFill>
                  <a:schemeClr val="accent1"/>
                </a:solidFill>
                <a:latin typeface="Arial"/>
                <a:cs typeface="Arial"/>
              </a:rPr>
              <a:t>Recipe: Baked Flaked Chicken</a:t>
            </a:r>
          </a:p>
        </p:txBody>
      </p:sp>
      <p:sp>
        <p:nvSpPr>
          <p:cNvPr id="4" name="Slide Number Placeholder 3"/>
          <p:cNvSpPr>
            <a:spLocks noGrp="1"/>
          </p:cNvSpPr>
          <p:nvPr>
            <p:ph type="sldNum" sz="quarter" idx="12"/>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17DF4567-1C0D-564E-BA68-9AF622E7948C}" type="slidenum">
              <a:rPr kumimoji="0" lang="en-US" sz="1000" b="0" i="0" u="none" strike="noStrike" kern="1200" cap="none" spc="0" normalizeH="0" baseline="0" noProof="0" smtClean="0">
                <a:ln>
                  <a:noFill/>
                </a:ln>
                <a:solidFill>
                  <a:srgbClr val="A39C91"/>
                </a:solidFill>
                <a:effectLst/>
                <a:uLnTx/>
                <a:uFillTx/>
                <a:latin typeface="Arial" charset="0"/>
                <a:cs typeface="Arial" charset="0"/>
              </a:rPr>
              <a:pPr marL="0" marR="0" lvl="0" indent="0" algn="r" defTabSz="914400" rtl="0" eaLnBrk="1" fontAlgn="auto" latinLnBrk="0" hangingPunct="1">
                <a:lnSpc>
                  <a:spcPct val="100000"/>
                </a:lnSpc>
                <a:spcBef>
                  <a:spcPts val="0"/>
                </a:spcBef>
                <a:spcAft>
                  <a:spcPts val="0"/>
                </a:spcAft>
                <a:buClrTx/>
                <a:buSzTx/>
                <a:buFontTx/>
                <a:buNone/>
                <a:tabLst/>
                <a:defRPr/>
              </a:pPr>
              <a:t>11</a:t>
            </a:fld>
            <a:endParaRPr kumimoji="0" lang="en-US" sz="1000" b="0" i="0" u="none" strike="noStrike" kern="1200" cap="none" spc="0" normalizeH="0" baseline="0" noProof="0">
              <a:ln>
                <a:noFill/>
              </a:ln>
              <a:solidFill>
                <a:srgbClr val="A39C91"/>
              </a:solidFill>
              <a:effectLst/>
              <a:uLnTx/>
              <a:uFillTx/>
              <a:latin typeface="Arial" charset="0"/>
              <a:cs typeface="Arial" charset="0"/>
            </a:endParaRPr>
          </a:p>
        </p:txBody>
      </p:sp>
      <p:sp>
        <p:nvSpPr>
          <p:cNvPr id="2" name="TextBox 1">
            <a:extLst>
              <a:ext uri="{FF2B5EF4-FFF2-40B4-BE49-F238E27FC236}">
                <a16:creationId xmlns:a16="http://schemas.microsoft.com/office/drawing/2014/main" id="{B40E77A1-DFEA-4B91-BD6D-68A6892753A2}"/>
              </a:ext>
            </a:extLst>
          </p:cNvPr>
          <p:cNvSpPr txBox="1"/>
          <p:nvPr/>
        </p:nvSpPr>
        <p:spPr>
          <a:xfrm>
            <a:off x="1004637" y="6158165"/>
            <a:ext cx="10242883" cy="92333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kumimoji="0" lang="en-US" sz="1800" b="0" i="0" u="none" strike="noStrike" kern="1200" cap="none" spc="0" normalizeH="0" baseline="0" noProof="0">
                <a:ln>
                  <a:noFill/>
                </a:ln>
                <a:solidFill>
                  <a:srgbClr val="414141"/>
                </a:solidFill>
                <a:effectLst/>
                <a:uLnTx/>
                <a:uFillTx/>
                <a:latin typeface="Arial"/>
                <a:ea typeface="+mn-ea"/>
                <a:cs typeface="Arial"/>
              </a:rPr>
              <a:t>You can find more great videos on our YouTube Channel: Cooking Matters By Share Our Strength</a:t>
            </a:r>
            <a:endParaRPr kumimoji="0" lang="en-US" sz="1800" b="0" i="0" u="none" strike="noStrike" kern="1200" cap="none" spc="0" normalizeH="0" baseline="0" noProof="0">
              <a:ln>
                <a:noFill/>
              </a:ln>
              <a:solidFill>
                <a:srgbClr val="414141"/>
              </a:solidFill>
              <a:effectLst/>
              <a:uLnTx/>
              <a:uFillTx/>
              <a:latin typeface="Calibri" panose="020F0502020204030204"/>
              <a:ea typeface="+mn-lt"/>
              <a:cs typeface="Calibri" panose="020F0502020204030204"/>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414141"/>
              </a:solidFill>
              <a:effectLst/>
              <a:uLnTx/>
              <a:uFillTx/>
              <a:latin typeface="Calibri" panose="020F0502020204030204"/>
              <a:ea typeface="+mn-lt"/>
              <a:cs typeface="Calibri" panose="020F0502020204030204"/>
            </a:endParaRPr>
          </a:p>
          <a:p>
            <a:pPr marL="0" marR="0" lvl="0" indent="0" algn="l" defTabSz="914400" rtl="0" eaLnBrk="1" fontAlgn="auto" latinLnBrk="0" hangingPunct="1">
              <a:lnSpc>
                <a:spcPct val="100000"/>
              </a:lnSpc>
              <a:spcBef>
                <a:spcPts val="0"/>
              </a:spcBef>
              <a:spcAft>
                <a:spcPts val="0"/>
              </a:spcAft>
              <a:buClrTx/>
              <a:buSzTx/>
              <a:buFontTx/>
              <a:buNone/>
              <a:tabLst/>
              <a:defRPr/>
            </a:pPr>
            <a:endParaRPr kumimoji="0" lang="en-US" sz="1800" b="0" i="0" u="none" strike="noStrike" kern="1200" cap="none" spc="0" normalizeH="0" baseline="0" noProof="0">
              <a:ln>
                <a:noFill/>
              </a:ln>
              <a:solidFill>
                <a:srgbClr val="414141"/>
              </a:solidFill>
              <a:effectLst/>
              <a:uLnTx/>
              <a:uFillTx/>
              <a:latin typeface="Calibri" panose="020F0502020204030204"/>
              <a:ea typeface="+mn-ea"/>
              <a:cs typeface="Calibri"/>
            </a:endParaRPr>
          </a:p>
        </p:txBody>
      </p:sp>
      <p:pic>
        <p:nvPicPr>
          <p:cNvPr id="3" name="Picture 4">
            <a:hlinkClick r:id="" action="ppaction://media"/>
            <a:extLst>
              <a:ext uri="{FF2B5EF4-FFF2-40B4-BE49-F238E27FC236}">
                <a16:creationId xmlns:a16="http://schemas.microsoft.com/office/drawing/2014/main" id="{6E4128A7-2D4F-488D-B6EF-2ACB468E6C7E}"/>
              </a:ext>
            </a:extLst>
          </p:cNvPr>
          <p:cNvPicPr>
            <a:picLocks noRot="1" noChangeAspect="1"/>
          </p:cNvPicPr>
          <p:nvPr>
            <a:videoFile r:link="rId1"/>
          </p:nvPr>
        </p:nvPicPr>
        <p:blipFill>
          <a:blip r:embed="rId4"/>
          <a:stretch>
            <a:fillRect/>
          </a:stretch>
        </p:blipFill>
        <p:spPr>
          <a:xfrm>
            <a:off x="2019905" y="921507"/>
            <a:ext cx="8309428" cy="4591654"/>
          </a:xfrm>
          <a:prstGeom prst="rect">
            <a:avLst/>
          </a:prstGeom>
        </p:spPr>
      </p:pic>
    </p:spTree>
    <p:extLst>
      <p:ext uri="{BB962C8B-B14F-4D97-AF65-F5344CB8AC3E}">
        <p14:creationId xmlns:p14="http://schemas.microsoft.com/office/powerpoint/2010/main" val="155631006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68CB3C3-0600-4610-B27F-1C8D51325F27}"/>
              </a:ext>
            </a:extLst>
          </p:cNvPr>
          <p:cNvSpPr>
            <a:spLocks noGrp="1"/>
          </p:cNvSpPr>
          <p:nvPr>
            <p:ph type="title"/>
          </p:nvPr>
        </p:nvSpPr>
        <p:spPr/>
        <p:txBody>
          <a:bodyPr>
            <a:normAutofit/>
          </a:bodyPr>
          <a:lstStyle/>
          <a:p>
            <a:pPr algn="ctr"/>
            <a:r>
              <a:rPr lang="en-US" dirty="0"/>
              <a:t>What foods do you normally keep on hand in your pantry? </a:t>
            </a:r>
            <a:br>
              <a:rPr lang="en-US" dirty="0"/>
            </a:br>
            <a:r>
              <a:rPr lang="en-US" dirty="0"/>
              <a:t>How can a well stocked pantry save you time and money?</a:t>
            </a:r>
          </a:p>
        </p:txBody>
      </p:sp>
    </p:spTree>
    <p:extLst>
      <p:ext uri="{BB962C8B-B14F-4D97-AF65-F5344CB8AC3E}">
        <p14:creationId xmlns:p14="http://schemas.microsoft.com/office/powerpoint/2010/main" val="1766123598"/>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3" descr="A screenshot of a cell phone&#10;&#10;Description generated with very high confidence">
            <a:extLst>
              <a:ext uri="{FF2B5EF4-FFF2-40B4-BE49-F238E27FC236}">
                <a16:creationId xmlns:a16="http://schemas.microsoft.com/office/drawing/2014/main" id="{DB10C784-8708-4ED6-B3D9-6BC23C11B76B}"/>
              </a:ext>
            </a:extLst>
          </p:cNvPr>
          <p:cNvPicPr>
            <a:picLocks noChangeAspect="1"/>
          </p:cNvPicPr>
          <p:nvPr/>
        </p:nvPicPr>
        <p:blipFill>
          <a:blip r:embed="rId3"/>
          <a:stretch>
            <a:fillRect/>
          </a:stretch>
        </p:blipFill>
        <p:spPr>
          <a:xfrm>
            <a:off x="2925234" y="102280"/>
            <a:ext cx="5717116" cy="6441772"/>
          </a:xfrm>
          <a:prstGeom prst="rect">
            <a:avLst/>
          </a:prstGeom>
        </p:spPr>
      </p:pic>
    </p:spTree>
    <p:extLst>
      <p:ext uri="{BB962C8B-B14F-4D97-AF65-F5344CB8AC3E}">
        <p14:creationId xmlns:p14="http://schemas.microsoft.com/office/powerpoint/2010/main" val="210212852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3" descr="A picture containing bottle, paper, food&#10;&#10;Description generated with very high confidence">
            <a:extLst>
              <a:ext uri="{FF2B5EF4-FFF2-40B4-BE49-F238E27FC236}">
                <a16:creationId xmlns:a16="http://schemas.microsoft.com/office/drawing/2014/main" id="{9291C4C5-E591-4E75-BD31-9A4BE14C63C3}"/>
              </a:ext>
            </a:extLst>
          </p:cNvPr>
          <p:cNvPicPr>
            <a:picLocks noChangeAspect="1"/>
          </p:cNvPicPr>
          <p:nvPr/>
        </p:nvPicPr>
        <p:blipFill>
          <a:blip r:embed="rId3"/>
          <a:stretch>
            <a:fillRect/>
          </a:stretch>
        </p:blipFill>
        <p:spPr>
          <a:xfrm>
            <a:off x="2258781" y="286808"/>
            <a:ext cx="4083146" cy="6284383"/>
          </a:xfrm>
          <a:prstGeom prst="rect">
            <a:avLst/>
          </a:prstGeom>
        </p:spPr>
      </p:pic>
      <p:sp>
        <p:nvSpPr>
          <p:cNvPr id="2" name="TextBox 1">
            <a:extLst>
              <a:ext uri="{FF2B5EF4-FFF2-40B4-BE49-F238E27FC236}">
                <a16:creationId xmlns:a16="http://schemas.microsoft.com/office/drawing/2014/main" id="{5314AF58-CA4A-4CEB-95B0-3E526485A34C}"/>
              </a:ext>
            </a:extLst>
          </p:cNvPr>
          <p:cNvSpPr txBox="1"/>
          <p:nvPr/>
        </p:nvSpPr>
        <p:spPr>
          <a:xfrm>
            <a:off x="7669763" y="1474237"/>
            <a:ext cx="2948474" cy="1200329"/>
          </a:xfrm>
          <a:prstGeom prst="rect">
            <a:avLst/>
          </a:prstGeom>
          <a:noFill/>
        </p:spPr>
        <p:txBody>
          <a:bodyPr wrap="square" rtlCol="0">
            <a:spAutoFit/>
          </a:bodyPr>
          <a:lstStyle/>
          <a:p>
            <a:r>
              <a:rPr lang="en-US" dirty="0"/>
              <a:t>You can find this visual here - </a:t>
            </a:r>
            <a:r>
              <a:rPr lang="en-US" dirty="0">
                <a:hlinkClick r:id="rId4"/>
              </a:rPr>
              <a:t>http://cookingmatters.org/tips/stocking-your-pantry</a:t>
            </a:r>
            <a:endParaRPr lang="en-US" dirty="0"/>
          </a:p>
          <a:p>
            <a:endParaRPr lang="en-US" dirty="0"/>
          </a:p>
        </p:txBody>
      </p:sp>
    </p:spTree>
    <p:extLst>
      <p:ext uri="{BB962C8B-B14F-4D97-AF65-F5344CB8AC3E}">
        <p14:creationId xmlns:p14="http://schemas.microsoft.com/office/powerpoint/2010/main" val="29203778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19319AD-B5C2-4A3D-BD65-4E30E61510A1}"/>
              </a:ext>
            </a:extLst>
          </p:cNvPr>
          <p:cNvSpPr>
            <a:spLocks noGrp="1"/>
          </p:cNvSpPr>
          <p:nvPr>
            <p:ph type="title"/>
          </p:nvPr>
        </p:nvSpPr>
        <p:spPr>
          <a:xfrm>
            <a:off x="4014787" y="1579143"/>
            <a:ext cx="4162425" cy="4645193"/>
          </a:xfrm>
        </p:spPr>
        <p:txBody>
          <a:bodyPr>
            <a:normAutofit/>
          </a:bodyPr>
          <a:lstStyle/>
          <a:p>
            <a:r>
              <a:rPr lang="en-US" dirty="0"/>
              <a:t> </a:t>
            </a:r>
            <a:br>
              <a:rPr lang="en-US" dirty="0"/>
            </a:br>
            <a:r>
              <a:rPr lang="en-US" i="1" dirty="0"/>
              <a:t>Do you plan menus in advance? </a:t>
            </a:r>
            <a:br>
              <a:rPr lang="en-US" i="1" dirty="0"/>
            </a:br>
            <a:r>
              <a:rPr lang="en-US" i="1" dirty="0"/>
              <a:t/>
            </a:r>
            <a:br>
              <a:rPr lang="en-US" i="1" dirty="0"/>
            </a:br>
            <a:r>
              <a:rPr lang="en-US" i="1" dirty="0"/>
              <a:t>What are some of the benefits? </a:t>
            </a:r>
            <a:br>
              <a:rPr lang="en-US" i="1" dirty="0"/>
            </a:br>
            <a:r>
              <a:rPr lang="en-US" i="1" dirty="0"/>
              <a:t/>
            </a:r>
            <a:br>
              <a:rPr lang="en-US" i="1" dirty="0"/>
            </a:br>
            <a:r>
              <a:rPr lang="en-US" i="1" dirty="0"/>
              <a:t>What are some of the challenges?</a:t>
            </a:r>
            <a:r>
              <a:rPr lang="en-US" dirty="0"/>
              <a:t/>
            </a:r>
            <a:br>
              <a:rPr lang="en-US" dirty="0"/>
            </a:br>
            <a:endParaRPr lang="en-US" b="1" dirty="0"/>
          </a:p>
        </p:txBody>
      </p:sp>
    </p:spTree>
    <p:extLst>
      <p:ext uri="{BB962C8B-B14F-4D97-AF65-F5344CB8AC3E}">
        <p14:creationId xmlns:p14="http://schemas.microsoft.com/office/powerpoint/2010/main" val="398463286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a:extLst>
              <a:ext uri="{FF2B5EF4-FFF2-40B4-BE49-F238E27FC236}">
                <a16:creationId xmlns:a16="http://schemas.microsoft.com/office/drawing/2014/main" id="{BA9AAC36-ED07-4B0C-ACEB-805297306405}"/>
              </a:ext>
            </a:extLst>
          </p:cNvPr>
          <p:cNvPicPr>
            <a:picLocks noChangeAspect="1"/>
          </p:cNvPicPr>
          <p:nvPr/>
        </p:nvPicPr>
        <p:blipFill>
          <a:blip r:embed="rId3">
            <a:extLst>
              <a:ext uri="{837473B0-CC2E-450A-ABE3-18F120FF3D39}">
                <a1611:picAttrSrcUrl xmlns:a1611="http://schemas.microsoft.com/office/drawing/2016/11/main" xmlns="" r:id="rId4"/>
              </a:ext>
            </a:extLst>
          </a:blip>
          <a:stretch>
            <a:fillRect/>
          </a:stretch>
        </p:blipFill>
        <p:spPr>
          <a:xfrm>
            <a:off x="1736112" y="1284121"/>
            <a:ext cx="6858891" cy="3858126"/>
          </a:xfrm>
          <a:prstGeom prst="rect">
            <a:avLst/>
          </a:prstGeom>
        </p:spPr>
      </p:pic>
      <p:sp>
        <p:nvSpPr>
          <p:cNvPr id="8" name="TextBox 7">
            <a:extLst>
              <a:ext uri="{FF2B5EF4-FFF2-40B4-BE49-F238E27FC236}">
                <a16:creationId xmlns:a16="http://schemas.microsoft.com/office/drawing/2014/main" id="{3B5D0845-8808-45D7-9B54-FB9CB1BE6D0F}"/>
              </a:ext>
            </a:extLst>
          </p:cNvPr>
          <p:cNvSpPr txBox="1"/>
          <p:nvPr/>
        </p:nvSpPr>
        <p:spPr>
          <a:xfrm>
            <a:off x="8855241" y="1914279"/>
            <a:ext cx="2759243" cy="2554545"/>
          </a:xfrm>
          <a:prstGeom prst="rect">
            <a:avLst/>
          </a:prstGeom>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en-US" sz="3200" dirty="0"/>
              <a:t>What are common menu planning challenges you have?</a:t>
            </a:r>
          </a:p>
        </p:txBody>
      </p:sp>
    </p:spTree>
    <p:extLst>
      <p:ext uri="{BB962C8B-B14F-4D97-AF65-F5344CB8AC3E}">
        <p14:creationId xmlns:p14="http://schemas.microsoft.com/office/powerpoint/2010/main" val="3397002119"/>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5255F57-DC8A-4D0C-A524-8AEC64D8457B}"/>
              </a:ext>
            </a:extLst>
          </p:cNvPr>
          <p:cNvSpPr>
            <a:spLocks noGrp="1"/>
          </p:cNvSpPr>
          <p:nvPr>
            <p:ph type="title"/>
          </p:nvPr>
        </p:nvSpPr>
        <p:spPr/>
        <p:txBody>
          <a:bodyPr/>
          <a:lstStyle/>
          <a:p>
            <a:r>
              <a:rPr lang="en-US" dirty="0"/>
              <a:t>OPTIONAL VIDEO: Making Easy Weeknight Meals</a:t>
            </a:r>
          </a:p>
        </p:txBody>
      </p:sp>
      <p:sp>
        <p:nvSpPr>
          <p:cNvPr id="3" name="Slide Number Placeholder 2">
            <a:extLst>
              <a:ext uri="{FF2B5EF4-FFF2-40B4-BE49-F238E27FC236}">
                <a16:creationId xmlns:a16="http://schemas.microsoft.com/office/drawing/2014/main" id="{9B2EA907-6609-4045-80CB-3DD4745A47F7}"/>
              </a:ext>
            </a:extLst>
          </p:cNvPr>
          <p:cNvSpPr>
            <a:spLocks noGrp="1"/>
          </p:cNvSpPr>
          <p:nvPr>
            <p:ph type="sldNum" sz="quarter" idx="12"/>
          </p:nvPr>
        </p:nvSpPr>
        <p:spPr/>
        <p:txBody>
          <a:bodyPr/>
          <a:lstStyle/>
          <a:p>
            <a:fld id="{17DF4567-1C0D-564E-BA68-9AF622E7948C}" type="slidenum">
              <a:rPr lang="en-US" smtClean="0"/>
              <a:t>17</a:t>
            </a:fld>
            <a:endParaRPr lang="en-US"/>
          </a:p>
        </p:txBody>
      </p:sp>
      <p:pic>
        <p:nvPicPr>
          <p:cNvPr id="5" name="Online Media 4">
            <a:hlinkClick r:id="" action="ppaction://media"/>
            <a:extLst>
              <a:ext uri="{FF2B5EF4-FFF2-40B4-BE49-F238E27FC236}">
                <a16:creationId xmlns:a16="http://schemas.microsoft.com/office/drawing/2014/main" id="{2518A816-83B2-4E3E-A899-9731116796DC}"/>
              </a:ext>
            </a:extLst>
          </p:cNvPr>
          <p:cNvPicPr>
            <a:picLocks noRot="1" noChangeAspect="1"/>
          </p:cNvPicPr>
          <p:nvPr>
            <a:videoFile r:link="rId1"/>
          </p:nvPr>
        </p:nvPicPr>
        <p:blipFill>
          <a:blip r:embed="rId3"/>
          <a:stretch>
            <a:fillRect/>
          </a:stretch>
        </p:blipFill>
        <p:spPr>
          <a:xfrm>
            <a:off x="2350911" y="1857375"/>
            <a:ext cx="7207617" cy="4054284"/>
          </a:xfrm>
          <a:prstGeom prst="rect">
            <a:avLst/>
          </a:prstGeom>
        </p:spPr>
      </p:pic>
    </p:spTree>
    <p:extLst>
      <p:ext uri="{BB962C8B-B14F-4D97-AF65-F5344CB8AC3E}">
        <p14:creationId xmlns:p14="http://schemas.microsoft.com/office/powerpoint/2010/main" val="3580980897"/>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3FF7E0C-24AD-4FF2-A9F1-F91EB0E067AC}"/>
              </a:ext>
            </a:extLst>
          </p:cNvPr>
          <p:cNvSpPr>
            <a:spLocks noGrp="1"/>
          </p:cNvSpPr>
          <p:nvPr>
            <p:ph type="title"/>
          </p:nvPr>
        </p:nvSpPr>
        <p:spPr/>
        <p:txBody>
          <a:bodyPr/>
          <a:lstStyle/>
          <a:p>
            <a:r>
              <a:rPr lang="en-US" dirty="0"/>
              <a:t>OPTIONAL VIDEO – Making a Shopping List </a:t>
            </a:r>
          </a:p>
        </p:txBody>
      </p:sp>
      <p:sp>
        <p:nvSpPr>
          <p:cNvPr id="3" name="Slide Number Placeholder 2">
            <a:extLst>
              <a:ext uri="{FF2B5EF4-FFF2-40B4-BE49-F238E27FC236}">
                <a16:creationId xmlns:a16="http://schemas.microsoft.com/office/drawing/2014/main" id="{CA913B74-5825-470C-885B-4B4DC0554B4C}"/>
              </a:ext>
            </a:extLst>
          </p:cNvPr>
          <p:cNvSpPr>
            <a:spLocks noGrp="1"/>
          </p:cNvSpPr>
          <p:nvPr>
            <p:ph type="sldNum" sz="quarter" idx="12"/>
          </p:nvPr>
        </p:nvSpPr>
        <p:spPr/>
        <p:txBody>
          <a:bodyPr/>
          <a:lstStyle/>
          <a:p>
            <a:fld id="{17DF4567-1C0D-564E-BA68-9AF622E7948C}" type="slidenum">
              <a:rPr lang="en-US" smtClean="0"/>
              <a:t>18</a:t>
            </a:fld>
            <a:endParaRPr lang="en-US"/>
          </a:p>
        </p:txBody>
      </p:sp>
      <p:pic>
        <p:nvPicPr>
          <p:cNvPr id="5" name="Online Media 4">
            <a:hlinkClick r:id="" action="ppaction://media"/>
            <a:extLst>
              <a:ext uri="{FF2B5EF4-FFF2-40B4-BE49-F238E27FC236}">
                <a16:creationId xmlns:a16="http://schemas.microsoft.com/office/drawing/2014/main" id="{85BE4D62-9A5B-4423-9C78-7877B604B244}"/>
              </a:ext>
            </a:extLst>
          </p:cNvPr>
          <p:cNvPicPr>
            <a:picLocks noRot="1" noChangeAspect="1"/>
          </p:cNvPicPr>
          <p:nvPr>
            <a:videoFile r:link="rId1"/>
          </p:nvPr>
        </p:nvPicPr>
        <p:blipFill>
          <a:blip r:embed="rId4"/>
          <a:stretch>
            <a:fillRect/>
          </a:stretch>
        </p:blipFill>
        <p:spPr>
          <a:xfrm>
            <a:off x="2748343" y="2118741"/>
            <a:ext cx="6333744" cy="3562731"/>
          </a:xfrm>
          <a:prstGeom prst="rect">
            <a:avLst/>
          </a:prstGeom>
        </p:spPr>
      </p:pic>
    </p:spTree>
    <p:extLst>
      <p:ext uri="{BB962C8B-B14F-4D97-AF65-F5344CB8AC3E}">
        <p14:creationId xmlns:p14="http://schemas.microsoft.com/office/powerpoint/2010/main" val="986983303"/>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AD53AC-A740-4F51-951C-7DCFF18F9AEC}"/>
              </a:ext>
            </a:extLst>
          </p:cNvPr>
          <p:cNvSpPr>
            <a:spLocks noGrp="1"/>
          </p:cNvSpPr>
          <p:nvPr>
            <p:ph type="title"/>
          </p:nvPr>
        </p:nvSpPr>
        <p:spPr/>
        <p:txBody>
          <a:bodyPr>
            <a:normAutofit fontScale="90000"/>
          </a:bodyPr>
          <a:lstStyle/>
          <a:p>
            <a:r>
              <a:rPr lang="en-US" dirty="0"/>
              <a:t>OPTIONAL VIDEO: Meal Planning What You Have and What You Need</a:t>
            </a:r>
          </a:p>
        </p:txBody>
      </p:sp>
      <p:sp>
        <p:nvSpPr>
          <p:cNvPr id="3" name="Slide Number Placeholder 2">
            <a:extLst>
              <a:ext uri="{FF2B5EF4-FFF2-40B4-BE49-F238E27FC236}">
                <a16:creationId xmlns:a16="http://schemas.microsoft.com/office/drawing/2014/main" id="{08ECE002-56CD-4F19-BF37-8A40E7A29925}"/>
              </a:ext>
            </a:extLst>
          </p:cNvPr>
          <p:cNvSpPr>
            <a:spLocks noGrp="1"/>
          </p:cNvSpPr>
          <p:nvPr>
            <p:ph type="sldNum" sz="quarter" idx="12"/>
          </p:nvPr>
        </p:nvSpPr>
        <p:spPr/>
        <p:txBody>
          <a:bodyPr/>
          <a:lstStyle/>
          <a:p>
            <a:fld id="{17DF4567-1C0D-564E-BA68-9AF622E7948C}" type="slidenum">
              <a:rPr lang="en-US" smtClean="0"/>
              <a:t>19</a:t>
            </a:fld>
            <a:endParaRPr lang="en-US"/>
          </a:p>
        </p:txBody>
      </p:sp>
      <p:pic>
        <p:nvPicPr>
          <p:cNvPr id="5" name="Online Media 4">
            <a:hlinkClick r:id="" action="ppaction://media"/>
            <a:extLst>
              <a:ext uri="{FF2B5EF4-FFF2-40B4-BE49-F238E27FC236}">
                <a16:creationId xmlns:a16="http://schemas.microsoft.com/office/drawing/2014/main" id="{2EB2C9AC-2221-45C3-B578-1BA62D572C9A}"/>
              </a:ext>
            </a:extLst>
          </p:cNvPr>
          <p:cNvPicPr>
            <a:picLocks noRot="1" noChangeAspect="1"/>
          </p:cNvPicPr>
          <p:nvPr>
            <a:videoFile r:link="rId1"/>
          </p:nvPr>
        </p:nvPicPr>
        <p:blipFill>
          <a:blip r:embed="rId4"/>
          <a:stretch>
            <a:fillRect/>
          </a:stretch>
        </p:blipFill>
        <p:spPr>
          <a:xfrm>
            <a:off x="2456688" y="2106549"/>
            <a:ext cx="7049008" cy="3965067"/>
          </a:xfrm>
          <a:prstGeom prst="rect">
            <a:avLst/>
          </a:prstGeom>
        </p:spPr>
      </p:pic>
    </p:spTree>
    <p:extLst>
      <p:ext uri="{BB962C8B-B14F-4D97-AF65-F5344CB8AC3E}">
        <p14:creationId xmlns:p14="http://schemas.microsoft.com/office/powerpoint/2010/main" val="998487278"/>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AAEBAE0-5994-4403-B1C0-FC10EF934733}"/>
              </a:ext>
            </a:extLst>
          </p:cNvPr>
          <p:cNvSpPr>
            <a:spLocks noGrp="1"/>
          </p:cNvSpPr>
          <p:nvPr>
            <p:ph type="title"/>
          </p:nvPr>
        </p:nvSpPr>
        <p:spPr/>
        <p:txBody>
          <a:bodyPr/>
          <a:lstStyle/>
          <a:p>
            <a:r>
              <a:rPr lang="en-US" dirty="0"/>
              <a:t>OPTIONAL VIDEO: Involving Your Family </a:t>
            </a:r>
          </a:p>
        </p:txBody>
      </p:sp>
      <p:sp>
        <p:nvSpPr>
          <p:cNvPr id="3" name="Slide Number Placeholder 2">
            <a:extLst>
              <a:ext uri="{FF2B5EF4-FFF2-40B4-BE49-F238E27FC236}">
                <a16:creationId xmlns:a16="http://schemas.microsoft.com/office/drawing/2014/main" id="{4D7F7F35-8E4C-4B11-B594-E359B6864A9C}"/>
              </a:ext>
            </a:extLst>
          </p:cNvPr>
          <p:cNvSpPr>
            <a:spLocks noGrp="1"/>
          </p:cNvSpPr>
          <p:nvPr>
            <p:ph type="sldNum" sz="quarter" idx="12"/>
          </p:nvPr>
        </p:nvSpPr>
        <p:spPr/>
        <p:txBody>
          <a:bodyPr/>
          <a:lstStyle/>
          <a:p>
            <a:fld id="{17DF4567-1C0D-564E-BA68-9AF622E7948C}" type="slidenum">
              <a:rPr lang="en-US" smtClean="0"/>
              <a:t>20</a:t>
            </a:fld>
            <a:endParaRPr lang="en-US"/>
          </a:p>
        </p:txBody>
      </p:sp>
      <p:pic>
        <p:nvPicPr>
          <p:cNvPr id="5" name="Online Media 4">
            <a:hlinkClick r:id="" action="ppaction://media"/>
            <a:extLst>
              <a:ext uri="{FF2B5EF4-FFF2-40B4-BE49-F238E27FC236}">
                <a16:creationId xmlns:a16="http://schemas.microsoft.com/office/drawing/2014/main" id="{2AAC8A9B-F017-4AD6-A65F-0CD1F4F0619A}"/>
              </a:ext>
            </a:extLst>
          </p:cNvPr>
          <p:cNvPicPr>
            <a:picLocks noRot="1" noChangeAspect="1"/>
          </p:cNvPicPr>
          <p:nvPr>
            <a:videoFile r:link="rId1"/>
          </p:nvPr>
        </p:nvPicPr>
        <p:blipFill>
          <a:blip r:embed="rId4"/>
          <a:stretch>
            <a:fillRect/>
          </a:stretch>
        </p:blipFill>
        <p:spPr>
          <a:xfrm>
            <a:off x="2769097" y="2094357"/>
            <a:ext cx="6840276" cy="3847655"/>
          </a:xfrm>
          <a:prstGeom prst="rect">
            <a:avLst/>
          </a:prstGeom>
        </p:spPr>
      </p:pic>
    </p:spTree>
    <p:extLst>
      <p:ext uri="{BB962C8B-B14F-4D97-AF65-F5344CB8AC3E}">
        <p14:creationId xmlns:p14="http://schemas.microsoft.com/office/powerpoint/2010/main" val="2657976909"/>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p:cNvSpPr>
            <a:spLocks noGrp="1"/>
          </p:cNvSpPr>
          <p:nvPr>
            <p:ph type="sldNum" sz="quarter" idx="4294967295"/>
          </p:nvPr>
        </p:nvSpPr>
        <p:spPr>
          <a:xfrm>
            <a:off x="9448800" y="6356350"/>
            <a:ext cx="2743200" cy="365125"/>
          </a:xfrm>
        </p:spPr>
        <p:txBody>
          <a:bodyPr/>
          <a:lstStyle/>
          <a:p>
            <a:fld id="{17DF4567-1C0D-564E-BA68-9AF622E7948C}" type="slidenum">
              <a:rPr lang="en-US" smtClean="0"/>
              <a:t>21</a:t>
            </a:fld>
            <a:endParaRPr lang="en-US"/>
          </a:p>
        </p:txBody>
      </p:sp>
      <p:pic>
        <p:nvPicPr>
          <p:cNvPr id="6" name="Picture 5">
            <a:extLst>
              <a:ext uri="{FF2B5EF4-FFF2-40B4-BE49-F238E27FC236}">
                <a16:creationId xmlns:a16="http://schemas.microsoft.com/office/drawing/2014/main" id="{6FBF921A-2C0F-4BBB-9C0E-7F475C4EDACC}"/>
              </a:ext>
            </a:extLst>
          </p:cNvPr>
          <p:cNvPicPr>
            <a:picLocks noChangeAspect="1"/>
          </p:cNvPicPr>
          <p:nvPr/>
        </p:nvPicPr>
        <p:blipFill rotWithShape="1">
          <a:blip r:embed="rId3"/>
          <a:srcRect l="4565" t="7010" r="9485" b="6292"/>
          <a:stretch/>
        </p:blipFill>
        <p:spPr>
          <a:xfrm rot="5400000">
            <a:off x="2841409" y="-1349674"/>
            <a:ext cx="6400635" cy="9557347"/>
          </a:xfrm>
          <a:prstGeom prst="rect">
            <a:avLst/>
          </a:prstGeom>
        </p:spPr>
      </p:pic>
    </p:spTree>
    <p:extLst>
      <p:ext uri="{BB962C8B-B14F-4D97-AF65-F5344CB8AC3E}">
        <p14:creationId xmlns:p14="http://schemas.microsoft.com/office/powerpoint/2010/main" val="356222657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a:t>An example of a slide with a large photo on the side. Title here. </a:t>
            </a:r>
          </a:p>
        </p:txBody>
      </p:sp>
      <p:sp>
        <p:nvSpPr>
          <p:cNvPr id="3" name="Content Placeholder 2"/>
          <p:cNvSpPr>
            <a:spLocks noGrp="1"/>
          </p:cNvSpPr>
          <p:nvPr>
            <p:ph sz="half" idx="1"/>
          </p:nvPr>
        </p:nvSpPr>
        <p:spPr/>
        <p:txBody>
          <a:bodyPr/>
          <a:lstStyle/>
          <a:p>
            <a:r>
              <a:rPr lang="en-US"/>
              <a:t>You can put the body copy you need in here. There’s a lot of space but make sure you don’t make the slide too crowded with a lot of text. </a:t>
            </a:r>
          </a:p>
        </p:txBody>
      </p:sp>
      <p:sp>
        <p:nvSpPr>
          <p:cNvPr id="4" name="Slide Number Placeholder 3"/>
          <p:cNvSpPr>
            <a:spLocks noGrp="1"/>
          </p:cNvSpPr>
          <p:nvPr>
            <p:ph type="sldNum" sz="quarter" idx="12"/>
          </p:nvPr>
        </p:nvSpPr>
        <p:spPr/>
        <p:txBody>
          <a:bodyPr/>
          <a:lstStyle/>
          <a:p>
            <a:fld id="{17DF4567-1C0D-564E-BA68-9AF622E7948C}" type="slidenum">
              <a:rPr lang="en-US" smtClean="0"/>
              <a:t>22</a:t>
            </a:fld>
            <a:endParaRPr lang="en-US"/>
          </a:p>
        </p:txBody>
      </p:sp>
      <p:pic>
        <p:nvPicPr>
          <p:cNvPr id="5" name="Picture 4">
            <a:extLst>
              <a:ext uri="{FF2B5EF4-FFF2-40B4-BE49-F238E27FC236}">
                <a16:creationId xmlns:a16="http://schemas.microsoft.com/office/drawing/2014/main" id="{4F03BBE6-E741-42A7-8C2F-67CF93F077D3}"/>
              </a:ext>
            </a:extLst>
          </p:cNvPr>
          <p:cNvPicPr>
            <a:picLocks noChangeAspect="1"/>
          </p:cNvPicPr>
          <p:nvPr/>
        </p:nvPicPr>
        <p:blipFill rotWithShape="1">
          <a:blip r:embed="rId3"/>
          <a:srcRect b="7570"/>
          <a:stretch/>
        </p:blipFill>
        <p:spPr>
          <a:xfrm>
            <a:off x="6096000" y="200108"/>
            <a:ext cx="5341573" cy="6338804"/>
          </a:xfrm>
          <a:prstGeom prst="rect">
            <a:avLst/>
          </a:prstGeom>
          <a:ln>
            <a:noFill/>
          </a:ln>
          <a:effectLst>
            <a:outerShdw blurRad="292100" dist="139700" dir="2700000" algn="tl" rotWithShape="0">
              <a:srgbClr val="333333">
                <a:alpha val="65000"/>
              </a:srgbClr>
            </a:outerShdw>
          </a:effectLst>
        </p:spPr>
      </p:pic>
    </p:spTree>
    <p:extLst>
      <p:ext uri="{BB962C8B-B14F-4D97-AF65-F5344CB8AC3E}">
        <p14:creationId xmlns:p14="http://schemas.microsoft.com/office/powerpoint/2010/main" val="324262776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2800">
                <a:latin typeface="Arial"/>
                <a:cs typeface="Arial"/>
              </a:rPr>
              <a:t/>
            </a:r>
            <a:br>
              <a:rPr lang="en-US" sz="2800">
                <a:latin typeface="Arial"/>
                <a:cs typeface="Arial"/>
              </a:rPr>
            </a:br>
            <a:r>
              <a:rPr lang="en-US" sz="2800"/>
              <a:t/>
            </a:r>
            <a:br>
              <a:rPr lang="en-US" sz="2800"/>
            </a:br>
            <a:r>
              <a:rPr lang="en-US" sz="2800" b="0">
                <a:latin typeface="Arial"/>
                <a:cs typeface="Arial"/>
              </a:rPr>
              <a:t>Please share:</a:t>
            </a:r>
            <a:endParaRPr lang="en-US" sz="2800" b="0"/>
          </a:p>
        </p:txBody>
      </p:sp>
      <p:sp>
        <p:nvSpPr>
          <p:cNvPr id="3" name="Text Placeholder 2"/>
          <p:cNvSpPr>
            <a:spLocks noGrp="1"/>
          </p:cNvSpPr>
          <p:nvPr>
            <p:ph sz="half" idx="1"/>
          </p:nvPr>
        </p:nvSpPr>
        <p:spPr>
          <a:xfrm>
            <a:off x="1095375" y="3429000"/>
            <a:ext cx="4162425" cy="1471611"/>
          </a:xfrm>
        </p:spPr>
        <p:txBody>
          <a:bodyPr vert="horz" lIns="91440" tIns="45720" rIns="91440" bIns="45720" rtlCol="0" anchor="t">
            <a:noAutofit/>
          </a:bodyPr>
          <a:lstStyle/>
          <a:p>
            <a:r>
              <a:rPr lang="en-US" sz="2400" i="1" dirty="0"/>
              <a:t>What are ways to involve the whole family in menu planning?</a:t>
            </a:r>
            <a:endParaRPr lang="en-US" sz="2400" dirty="0"/>
          </a:p>
        </p:txBody>
      </p:sp>
      <p:sp>
        <p:nvSpPr>
          <p:cNvPr id="4" name="Slide Number Placeholder 3"/>
          <p:cNvSpPr>
            <a:spLocks noGrp="1"/>
          </p:cNvSpPr>
          <p:nvPr>
            <p:ph type="sldNum" sz="quarter" idx="4294967295"/>
          </p:nvPr>
        </p:nvSpPr>
        <p:spPr>
          <a:xfrm>
            <a:off x="9448800" y="6356350"/>
            <a:ext cx="2743200" cy="365125"/>
          </a:xfrm>
        </p:spPr>
        <p:txBody>
          <a:bodyPr/>
          <a:lstStyle/>
          <a:p>
            <a:fld id="{17DF4567-1C0D-564E-BA68-9AF622E7948C}" type="slidenum">
              <a:rPr lang="en-US" smtClean="0"/>
              <a:t>23</a:t>
            </a:fld>
            <a:endParaRPr lang="en-US"/>
          </a:p>
        </p:txBody>
      </p:sp>
    </p:spTree>
    <p:extLst>
      <p:ext uri="{BB962C8B-B14F-4D97-AF65-F5344CB8AC3E}">
        <p14:creationId xmlns:p14="http://schemas.microsoft.com/office/powerpoint/2010/main" val="3806776954"/>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09C13729-1770-4E86-8822-4F882AA985D2}"/>
              </a:ext>
            </a:extLst>
          </p:cNvPr>
          <p:cNvSpPr>
            <a:spLocks noGrp="1"/>
          </p:cNvSpPr>
          <p:nvPr>
            <p:ph type="title"/>
          </p:nvPr>
        </p:nvSpPr>
        <p:spPr/>
        <p:txBody>
          <a:bodyPr>
            <a:normAutofit/>
          </a:bodyPr>
          <a:lstStyle/>
          <a:p>
            <a:r>
              <a:rPr lang="en-US" sz="2800" b="0">
                <a:latin typeface="Arial"/>
                <a:cs typeface="Arial"/>
              </a:rPr>
              <a:t>Today’s Top Tips</a:t>
            </a:r>
          </a:p>
        </p:txBody>
      </p:sp>
      <p:sp>
        <p:nvSpPr>
          <p:cNvPr id="6" name="Text Placeholder 5">
            <a:extLst>
              <a:ext uri="{FF2B5EF4-FFF2-40B4-BE49-F238E27FC236}">
                <a16:creationId xmlns:a16="http://schemas.microsoft.com/office/drawing/2014/main" id="{3BE87F94-C00F-4C12-96CA-5D023592F86D}"/>
              </a:ext>
            </a:extLst>
          </p:cNvPr>
          <p:cNvSpPr>
            <a:spLocks noGrp="1"/>
          </p:cNvSpPr>
          <p:nvPr>
            <p:ph type="body" sz="quarter" idx="10"/>
          </p:nvPr>
        </p:nvSpPr>
        <p:spPr>
          <a:xfrm>
            <a:off x="6096000" y="1902642"/>
            <a:ext cx="5864352" cy="3044550"/>
          </a:xfrm>
        </p:spPr>
        <p:txBody>
          <a:bodyPr vert="horz" lIns="91440" tIns="45720" rIns="91440" bIns="45720" rtlCol="0" anchor="t">
            <a:normAutofit/>
          </a:bodyPr>
          <a:lstStyle/>
          <a:p>
            <a:pPr marL="342900" indent="-342900">
              <a:lnSpc>
                <a:spcPct val="120000"/>
              </a:lnSpc>
              <a:buFont typeface="Arial" panose="020B0604020202020204" pitchFamily="34" charset="0"/>
              <a:buChar char="•"/>
            </a:pPr>
            <a:r>
              <a:rPr lang="en-US" sz="1800">
                <a:latin typeface="Arial"/>
                <a:cs typeface="Arial"/>
              </a:rPr>
              <a:t>Plan weekly menus in advance to save time and money, reduce mealtime stress, and make healthier choices. Include ideas form the whole family for better buy-in and fewer fights.</a:t>
            </a:r>
            <a:endParaRPr lang="en-US"/>
          </a:p>
          <a:p>
            <a:pPr marL="342900" indent="-342900">
              <a:lnSpc>
                <a:spcPct val="120000"/>
              </a:lnSpc>
              <a:buFont typeface="Arial" panose="020B0604020202020204" pitchFamily="34" charset="0"/>
              <a:buChar char="•"/>
            </a:pPr>
            <a:r>
              <a:rPr lang="en-US" sz="1800" dirty="0">
                <a:latin typeface="Arial"/>
                <a:cs typeface="Arial"/>
              </a:rPr>
              <a:t>Maintain a basic pantry to help you save time and eat healthier in a pinch. A stocked pantry helps you put together quick meals using foods already on </a:t>
            </a:r>
            <a:r>
              <a:rPr lang="en-US" sz="1800">
                <a:latin typeface="Arial"/>
                <a:cs typeface="Arial"/>
              </a:rPr>
              <a:t>hand.</a:t>
            </a:r>
            <a:endParaRPr lang="en-US" sz="1800" dirty="0">
              <a:latin typeface="Arial"/>
              <a:cs typeface="Arial"/>
            </a:endParaRPr>
          </a:p>
          <a:p>
            <a:pPr marL="342900" indent="-342900">
              <a:lnSpc>
                <a:spcPct val="120000"/>
              </a:lnSpc>
              <a:buFont typeface="Arial" panose="020B0604020202020204" pitchFamily="34" charset="0"/>
              <a:buChar char="•"/>
            </a:pPr>
            <a:endParaRPr lang="en-US" sz="1800"/>
          </a:p>
        </p:txBody>
      </p:sp>
    </p:spTree>
    <p:extLst>
      <p:ext uri="{BB962C8B-B14F-4D97-AF65-F5344CB8AC3E}">
        <p14:creationId xmlns:p14="http://schemas.microsoft.com/office/powerpoint/2010/main" val="3343252194"/>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723011"/>
          </a:xfrm>
        </p:spPr>
        <p:txBody>
          <a:bodyPr>
            <a:normAutofit/>
          </a:bodyPr>
          <a:lstStyle/>
          <a:p>
            <a:pPr algn="ctr"/>
            <a:r>
              <a:rPr lang="en-US" sz="2800">
                <a:solidFill>
                  <a:schemeClr val="accent1"/>
                </a:solidFill>
                <a:latin typeface="Arial"/>
                <a:cs typeface="Arial"/>
              </a:rPr>
              <a:t>Recipe Resources</a:t>
            </a:r>
          </a:p>
        </p:txBody>
      </p:sp>
      <p:sp>
        <p:nvSpPr>
          <p:cNvPr id="3" name="Text Placeholder 2"/>
          <p:cNvSpPr>
            <a:spLocks noGrp="1"/>
          </p:cNvSpPr>
          <p:nvPr>
            <p:ph type="body" idx="1"/>
          </p:nvPr>
        </p:nvSpPr>
        <p:spPr>
          <a:xfrm>
            <a:off x="839788" y="1105091"/>
            <a:ext cx="5157787" cy="440245"/>
          </a:xfrm>
        </p:spPr>
        <p:txBody>
          <a:bodyPr>
            <a:noAutofit/>
          </a:bodyPr>
          <a:lstStyle/>
          <a:p>
            <a:pPr algn="ctr"/>
            <a:r>
              <a:rPr lang="en-US" sz="1800">
                <a:latin typeface="Arial"/>
                <a:cs typeface="Arial"/>
              </a:rPr>
              <a:t>Cooking Matters App</a:t>
            </a:r>
          </a:p>
        </p:txBody>
      </p:sp>
      <p:pic>
        <p:nvPicPr>
          <p:cNvPr id="8" name="Content Placeholder 7"/>
          <p:cNvPicPr>
            <a:picLocks noGrp="1" noChangeAspect="1"/>
          </p:cNvPicPr>
          <p:nvPr>
            <p:ph sz="half" idx="2"/>
          </p:nvPr>
        </p:nvPicPr>
        <p:blipFill>
          <a:blip r:embed="rId3">
            <a:extLst>
              <a:ext uri="{28A0092B-C50C-407E-A947-70E740481C1C}">
                <a14:useLocalDpi xmlns:a14="http://schemas.microsoft.com/office/drawing/2010/main" val="0"/>
              </a:ext>
            </a:extLst>
          </a:blip>
          <a:stretch>
            <a:fillRect/>
          </a:stretch>
        </p:blipFill>
        <p:spPr>
          <a:xfrm>
            <a:off x="315794" y="2139696"/>
            <a:ext cx="5681781" cy="3961887"/>
          </a:xfrm>
        </p:spPr>
      </p:pic>
      <p:sp>
        <p:nvSpPr>
          <p:cNvPr id="5" name="Text Placeholder 4"/>
          <p:cNvSpPr>
            <a:spLocks noGrp="1"/>
          </p:cNvSpPr>
          <p:nvPr>
            <p:ph type="body" sz="quarter" idx="3"/>
          </p:nvPr>
        </p:nvSpPr>
        <p:spPr>
          <a:xfrm>
            <a:off x="6172200" y="1088136"/>
            <a:ext cx="5183188" cy="440245"/>
          </a:xfrm>
        </p:spPr>
        <p:txBody>
          <a:bodyPr>
            <a:noAutofit/>
          </a:bodyPr>
          <a:lstStyle/>
          <a:p>
            <a:pPr algn="ctr"/>
            <a:r>
              <a:rPr lang="en-US" sz="1800">
                <a:latin typeface="Arial"/>
                <a:cs typeface="Arial"/>
              </a:rPr>
              <a:t>Cookingmatters.org/recipes</a:t>
            </a:r>
          </a:p>
        </p:txBody>
      </p:sp>
      <p:pic>
        <p:nvPicPr>
          <p:cNvPr id="7" name="Content Placeholder 6"/>
          <p:cNvPicPr>
            <a:picLocks noGrp="1" noChangeAspect="1"/>
          </p:cNvPicPr>
          <p:nvPr>
            <p:ph sz="quarter" idx="4"/>
          </p:nvPr>
        </p:nvPicPr>
        <p:blipFill>
          <a:blip r:embed="rId4">
            <a:extLst>
              <a:ext uri="{28A0092B-C50C-407E-A947-70E740481C1C}">
                <a14:useLocalDpi xmlns:a14="http://schemas.microsoft.com/office/drawing/2010/main" val="0"/>
              </a:ext>
            </a:extLst>
          </a:blip>
          <a:stretch>
            <a:fillRect/>
          </a:stretch>
        </p:blipFill>
        <p:spPr>
          <a:xfrm>
            <a:off x="6305414" y="1849101"/>
            <a:ext cx="5792097" cy="4340562"/>
          </a:xfrm>
        </p:spPr>
      </p:pic>
    </p:spTree>
    <p:extLst>
      <p:ext uri="{BB962C8B-B14F-4D97-AF65-F5344CB8AC3E}">
        <p14:creationId xmlns:p14="http://schemas.microsoft.com/office/powerpoint/2010/main" val="2052451606"/>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723011"/>
          </a:xfrm>
        </p:spPr>
        <p:txBody>
          <a:bodyPr>
            <a:normAutofit/>
          </a:bodyPr>
          <a:lstStyle/>
          <a:p>
            <a:pPr algn="ctr"/>
            <a:r>
              <a:rPr lang="en-US" sz="2800">
                <a:solidFill>
                  <a:schemeClr val="accent1"/>
                </a:solidFill>
                <a:latin typeface="Arial"/>
                <a:cs typeface="Arial"/>
              </a:rPr>
              <a:t>Recipe and Activity Resources</a:t>
            </a:r>
            <a:endParaRPr lang="en-US" sz="2800">
              <a:solidFill>
                <a:schemeClr val="accent1"/>
              </a:solidFill>
            </a:endParaRPr>
          </a:p>
        </p:txBody>
      </p:sp>
      <p:sp>
        <p:nvSpPr>
          <p:cNvPr id="3" name="Text Placeholder 2"/>
          <p:cNvSpPr>
            <a:spLocks noGrp="1"/>
          </p:cNvSpPr>
          <p:nvPr>
            <p:ph type="body" idx="1"/>
          </p:nvPr>
        </p:nvSpPr>
        <p:spPr>
          <a:xfrm>
            <a:off x="839788" y="1429647"/>
            <a:ext cx="5157787" cy="440245"/>
          </a:xfrm>
        </p:spPr>
        <p:txBody>
          <a:bodyPr>
            <a:noAutofit/>
          </a:bodyPr>
          <a:lstStyle/>
          <a:p>
            <a:pPr algn="ctr"/>
            <a:r>
              <a:rPr lang="en-US" sz="1800">
                <a:latin typeface="Arial"/>
                <a:cs typeface="Arial"/>
              </a:rPr>
              <a:t>Cooking Matters Facebook Page</a:t>
            </a:r>
            <a:endParaRPr lang="en-US" sz="1800"/>
          </a:p>
        </p:txBody>
      </p:sp>
      <p:sp>
        <p:nvSpPr>
          <p:cNvPr id="5" name="Text Placeholder 4"/>
          <p:cNvSpPr>
            <a:spLocks noGrp="1"/>
          </p:cNvSpPr>
          <p:nvPr>
            <p:ph type="body" sz="quarter" idx="3"/>
          </p:nvPr>
        </p:nvSpPr>
        <p:spPr>
          <a:xfrm>
            <a:off x="6101644" y="1215137"/>
            <a:ext cx="5169077" cy="1117577"/>
          </a:xfrm>
        </p:spPr>
        <p:txBody>
          <a:bodyPr>
            <a:noAutofit/>
          </a:bodyPr>
          <a:lstStyle/>
          <a:p>
            <a:pPr algn="ctr"/>
            <a:r>
              <a:rPr lang="en-US" sz="1800">
                <a:latin typeface="Arial"/>
                <a:cs typeface="Arial"/>
              </a:rPr>
              <a:t>Cookingmatters.org/cooking-matters-home</a:t>
            </a:r>
            <a:endParaRPr lang="en-US" sz="1800"/>
          </a:p>
          <a:p>
            <a:pPr algn="ctr"/>
            <a:endParaRPr lang="en-US" sz="1600"/>
          </a:p>
        </p:txBody>
      </p:sp>
      <p:pic>
        <p:nvPicPr>
          <p:cNvPr id="11" name="Picture 11" descr="A screenshot of a cell phone&#10;&#10;Description generated with very high confidence">
            <a:extLst>
              <a:ext uri="{FF2B5EF4-FFF2-40B4-BE49-F238E27FC236}">
                <a16:creationId xmlns:a16="http://schemas.microsoft.com/office/drawing/2014/main" id="{FB3DD4A6-FC09-4B44-8F8D-758F57239EF6}"/>
              </a:ext>
            </a:extLst>
          </p:cNvPr>
          <p:cNvPicPr>
            <a:picLocks noGrp="1" noChangeAspect="1"/>
          </p:cNvPicPr>
          <p:nvPr>
            <p:ph sz="half" idx="2"/>
          </p:nvPr>
        </p:nvPicPr>
        <p:blipFill>
          <a:blip r:embed="rId3"/>
          <a:stretch>
            <a:fillRect/>
          </a:stretch>
        </p:blipFill>
        <p:spPr>
          <a:xfrm>
            <a:off x="458789" y="2320464"/>
            <a:ext cx="5538786" cy="3813921"/>
          </a:xfrm>
        </p:spPr>
      </p:pic>
      <p:pic>
        <p:nvPicPr>
          <p:cNvPr id="13" name="Picture 13" descr="A screenshot of a social media post&#10;&#10;Description generated with very high confidence">
            <a:extLst>
              <a:ext uri="{FF2B5EF4-FFF2-40B4-BE49-F238E27FC236}">
                <a16:creationId xmlns:a16="http://schemas.microsoft.com/office/drawing/2014/main" id="{3554C380-F8ED-42B7-998A-B015B1D5727C}"/>
              </a:ext>
            </a:extLst>
          </p:cNvPr>
          <p:cNvPicPr>
            <a:picLocks noGrp="1" noChangeAspect="1"/>
          </p:cNvPicPr>
          <p:nvPr>
            <p:ph sz="quarter" idx="4"/>
          </p:nvPr>
        </p:nvPicPr>
        <p:blipFill>
          <a:blip r:embed="rId4"/>
          <a:stretch>
            <a:fillRect/>
          </a:stretch>
        </p:blipFill>
        <p:spPr>
          <a:xfrm>
            <a:off x="6172200" y="2425861"/>
            <a:ext cx="5366632" cy="3716016"/>
          </a:xfrm>
        </p:spPr>
      </p:pic>
    </p:spTree>
    <p:extLst>
      <p:ext uri="{BB962C8B-B14F-4D97-AF65-F5344CB8AC3E}">
        <p14:creationId xmlns:p14="http://schemas.microsoft.com/office/powerpoint/2010/main" val="2728611042"/>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096000" y="751674"/>
            <a:ext cx="4861532" cy="1038195"/>
          </a:xfrm>
        </p:spPr>
        <p:txBody>
          <a:bodyPr>
            <a:normAutofit/>
          </a:bodyPr>
          <a:lstStyle/>
          <a:p>
            <a:r>
              <a:rPr lang="en-US" sz="2800">
                <a:latin typeface="Arial"/>
                <a:cs typeface="Arial"/>
              </a:rPr>
              <a:t>Thank You!</a:t>
            </a:r>
            <a:endParaRPr lang="en-US" sz="2800"/>
          </a:p>
        </p:txBody>
      </p:sp>
      <p:sp>
        <p:nvSpPr>
          <p:cNvPr id="6" name="Text Placeholder 5">
            <a:extLst>
              <a:ext uri="{FF2B5EF4-FFF2-40B4-BE49-F238E27FC236}">
                <a16:creationId xmlns:a16="http://schemas.microsoft.com/office/drawing/2014/main" id="{4A52FE65-8600-488E-A4DC-9F6649BDC128}"/>
              </a:ext>
            </a:extLst>
          </p:cNvPr>
          <p:cNvSpPr>
            <a:spLocks noGrp="1"/>
          </p:cNvSpPr>
          <p:nvPr>
            <p:ph sz="half" idx="1"/>
          </p:nvPr>
        </p:nvSpPr>
        <p:spPr>
          <a:xfrm>
            <a:off x="6096000" y="2275720"/>
            <a:ext cx="4861532" cy="2800501"/>
          </a:xfrm>
        </p:spPr>
        <p:txBody>
          <a:bodyPr vert="horz" lIns="91440" tIns="45720" rIns="91440" bIns="45720" rtlCol="0" anchor="t">
            <a:normAutofit/>
          </a:bodyPr>
          <a:lstStyle/>
          <a:p>
            <a:r>
              <a:rPr lang="en-US" sz="1800">
                <a:latin typeface="Arial"/>
                <a:cs typeface="Arial"/>
              </a:rPr>
              <a:t>After this session you will receive an e-mail with a quick survey and links to our resources.</a:t>
            </a:r>
            <a:endParaRPr lang="en-US" sz="1800"/>
          </a:p>
          <a:p>
            <a:endParaRPr lang="en-US" sz="1800">
              <a:latin typeface="Arial"/>
              <a:cs typeface="Arial"/>
            </a:endParaRPr>
          </a:p>
          <a:p>
            <a:r>
              <a:rPr lang="en-US" sz="1800">
                <a:latin typeface="Arial"/>
                <a:cs typeface="Arial"/>
              </a:rPr>
              <a:t>If you have time, please fill out the survey to help us know who we are serving and how we can make our programs better</a:t>
            </a:r>
            <a:r>
              <a:rPr lang="en-US" sz="1600">
                <a:latin typeface="Arial"/>
                <a:cs typeface="Arial"/>
              </a:rPr>
              <a:t>!</a:t>
            </a:r>
          </a:p>
        </p:txBody>
      </p:sp>
      <p:sp>
        <p:nvSpPr>
          <p:cNvPr id="4" name="Slide Number Placeholder 3"/>
          <p:cNvSpPr>
            <a:spLocks noGrp="1"/>
          </p:cNvSpPr>
          <p:nvPr>
            <p:ph type="sldNum" sz="quarter" idx="12"/>
          </p:nvPr>
        </p:nvSpPr>
        <p:spPr/>
        <p:txBody>
          <a:bodyPr/>
          <a:lstStyle/>
          <a:p>
            <a:fld id="{17DF4567-1C0D-564E-BA68-9AF622E7948C}" type="slidenum">
              <a:rPr lang="en-US" smtClean="0"/>
              <a:t>27</a:t>
            </a:fld>
            <a:endParaRPr lang="en-US"/>
          </a:p>
        </p:txBody>
      </p:sp>
      <p:sp>
        <p:nvSpPr>
          <p:cNvPr id="3" name="TextBox 2">
            <a:extLst>
              <a:ext uri="{FF2B5EF4-FFF2-40B4-BE49-F238E27FC236}">
                <a16:creationId xmlns:a16="http://schemas.microsoft.com/office/drawing/2014/main" id="{AD2B7D86-2C33-4EC3-93E4-C231B27E518C}"/>
              </a:ext>
            </a:extLst>
          </p:cNvPr>
          <p:cNvSpPr txBox="1"/>
          <p:nvPr/>
        </p:nvSpPr>
        <p:spPr>
          <a:xfrm>
            <a:off x="4724400" y="3200399"/>
            <a:ext cx="2743200" cy="369332"/>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l"/>
            <a:endParaRPr lang="en-US">
              <a:cs typeface="Calibri"/>
            </a:endParaRPr>
          </a:p>
        </p:txBody>
      </p:sp>
    </p:spTree>
    <p:extLst>
      <p:ext uri="{BB962C8B-B14F-4D97-AF65-F5344CB8AC3E}">
        <p14:creationId xmlns:p14="http://schemas.microsoft.com/office/powerpoint/2010/main" val="324416346"/>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2213</Words>
  <Application>Microsoft Office PowerPoint</Application>
  <PresentationFormat>Widescreen</PresentationFormat>
  <Paragraphs>148</Paragraphs>
  <Slides>27</Slides>
  <Notes>24</Notes>
  <HiddenSlides>0</HiddenSlides>
  <MMClips>6</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27</vt:i4>
      </vt:variant>
    </vt:vector>
  </HeadingPairs>
  <TitlesOfParts>
    <vt:vector size="32" baseType="lpstr">
      <vt:lpstr>Arial</vt:lpstr>
      <vt:lpstr>Arial,Sans-Serif</vt:lpstr>
      <vt:lpstr>Calibri</vt:lpstr>
      <vt:lpstr>Calibri Light</vt:lpstr>
      <vt:lpstr>Office Theme</vt:lpstr>
      <vt:lpstr>PowerPoint Presentation</vt:lpstr>
      <vt:lpstr>No More Mealtime Madness: Plan Your Way to a Peaceful Meal With Kids</vt:lpstr>
      <vt:lpstr>Welcome!</vt:lpstr>
      <vt:lpstr>PowerPoint Presentation</vt:lpstr>
      <vt:lpstr>PowerPoint Presentation</vt:lpstr>
      <vt:lpstr>Turkey Burger Macaroni  Please share:  What concerns do you have with using and adjusting recipes in this way?</vt:lpstr>
      <vt:lpstr>Recipe: Turkey Burger Macaroni</vt:lpstr>
      <vt:lpstr>Hummus  Please share:  What concerns do you have with using and adjusting recipes in this way?</vt:lpstr>
      <vt:lpstr>Stove Top Macaroni and Cheese  Please share:  What concerns do you have with using and adjusting recipes in this way?</vt:lpstr>
      <vt:lpstr>Baked Flaked Chicken  Please share:  What concerns do you have with using and adjusting recipes in this way?</vt:lpstr>
      <vt:lpstr>Recipe: Baked Flaked Chicken</vt:lpstr>
      <vt:lpstr>What foods do you normally keep on hand in your pantry?  How can a well stocked pantry save you time and money?</vt:lpstr>
      <vt:lpstr>PowerPoint Presentation</vt:lpstr>
      <vt:lpstr>PowerPoint Presentation</vt:lpstr>
      <vt:lpstr>  Do you plan menus in advance?   What are some of the benefits?   What are some of the challenges? </vt:lpstr>
      <vt:lpstr>PowerPoint Presentation</vt:lpstr>
      <vt:lpstr>OPTIONAL VIDEO: Making Easy Weeknight Meals</vt:lpstr>
      <vt:lpstr>OPTIONAL VIDEO – Making a Shopping List </vt:lpstr>
      <vt:lpstr>OPTIONAL VIDEO: Meal Planning What You Have and What You Need</vt:lpstr>
      <vt:lpstr>OPTIONAL VIDEO: Involving Your Family </vt:lpstr>
      <vt:lpstr>PowerPoint Presentation</vt:lpstr>
      <vt:lpstr>An example of a slide with a large photo on the side. Title here. </vt:lpstr>
      <vt:lpstr>  Please share:</vt:lpstr>
      <vt:lpstr>Today’s Top Tips</vt:lpstr>
      <vt:lpstr>Recipe Resources</vt:lpstr>
      <vt:lpstr>Recipe and Activity Resources</vt:lpstr>
      <vt:lpstr>Thank You!</vt:lpstr>
    </vt:vector>
  </TitlesOfParts>
  <Company>Windows User</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Denise Gaudette</dc:creator>
  <cp:lastModifiedBy>Denise Gaudette</cp:lastModifiedBy>
  <cp:revision>1</cp:revision>
  <dcterms:created xsi:type="dcterms:W3CDTF">2021-06-03T14:58:35Z</dcterms:created>
  <dcterms:modified xsi:type="dcterms:W3CDTF">2021-06-03T14:59:00Z</dcterms:modified>
</cp:coreProperties>
</file>