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6"/>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115" d="100"/>
          <a:sy n="115" d="100"/>
        </p:scale>
        <p:origin x="372" y="10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presProps" Target="presProps.xml"/><Relationship Id="rId30"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C2B788EE-C1E8-40BF-AB74-77F0BA881923}" type="datetimeFigureOut">
              <a:rPr lang="en-US" smtClean="0"/>
              <a:t>6/28/2021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2B012BB-FF14-42D9-A1A7-15C7F0813851}" type="slidenum">
              <a:rPr lang="en-US" smtClean="0"/>
              <a:t>‹#›</a:t>
            </a:fld>
            <a:endParaRPr lang="en-US"/>
          </a:p>
        </p:txBody>
      </p:sp>
    </p:spTree>
    <p:extLst>
      <p:ext uri="{BB962C8B-B14F-4D97-AF65-F5344CB8AC3E}">
        <p14:creationId xmlns:p14="http://schemas.microsoft.com/office/powerpoint/2010/main" val="273107201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s://www.hungerfreecolorado.org/food-resource-hotline/" TargetMode="External"/><Relationship Id="rId7" Type="http://schemas.openxmlformats.org/officeDocument/2006/relationships/hyperlink" Target="http://kidsfoodfinder.org/" TargetMode="External"/><Relationship Id="rId2" Type="http://schemas.openxmlformats.org/officeDocument/2006/relationships/slide" Target="../slides/slide9.xml"/><Relationship Id="rId1" Type="http://schemas.openxmlformats.org/officeDocument/2006/relationships/notesMaster" Target="../notesMasters/notesMaster1.xml"/><Relationship Id="rId6" Type="http://schemas.openxmlformats.org/officeDocument/2006/relationships/hyperlink" Target="http://cookingmatters.org/node/2247" TargetMode="External"/><Relationship Id="rId5" Type="http://schemas.openxmlformats.org/officeDocument/2006/relationships/hyperlink" Target="https://doubleupcolorado.org/" TargetMode="External"/><Relationship Id="rId4" Type="http://schemas.openxmlformats.org/officeDocument/2006/relationships/hyperlink" Target="https://www.hungerfreecolorado.org/wp-content/uploads/2019/11/19-HFC-Hotline-Flyer-ENG-SPAN-no-bleeds.pdf" TargetMode="Externa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3" Type="http://schemas.openxmlformats.org/officeDocument/2006/relationships/hyperlink" Target="https://www.healthywaytogrow.org/index.php/tools-resources/" TargetMode="External"/><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3" Type="http://schemas.openxmlformats.org/officeDocument/2006/relationships/hyperlink" Target="https://www.cocokids.org/wp-content/uploads/2013/08/Sample-Nutrition-Policy.pdf" TargetMode="External"/><Relationship Id="rId2" Type="http://schemas.openxmlformats.org/officeDocument/2006/relationships/slide" Target="../slides/slide13.xml"/><Relationship Id="rId1" Type="http://schemas.openxmlformats.org/officeDocument/2006/relationships/notesMaster" Target="../notesMasters/notesMaster1.xml"/><Relationship Id="rId4" Type="http://schemas.openxmlformats.org/officeDocument/2006/relationships/hyperlink" Target="https://www.scchildcare.org/media/6941/GH_SAMPLE_Level_B_Nutrition_Policy.pdf" TargetMode="Externa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3" Type="http://schemas.openxmlformats.org/officeDocument/2006/relationships/hyperlink" Target="https://shareourstrength.az1.qualtrics.com/jfe/form/SV_bKrHXjTwPhQWMkZ" TargetMode="External"/><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a:solidFill>
                  <a:schemeClr val="tx1"/>
                </a:solidFill>
                <a:effectLst/>
                <a:latin typeface="+mn-lt"/>
                <a:ea typeface="+mn-ea"/>
                <a:cs typeface="+mn-cs"/>
              </a:rPr>
              <a:t>Partnering with Parents</a:t>
            </a:r>
            <a:endParaRPr lang="en-US" sz="1200" kern="1200">
              <a:solidFill>
                <a:schemeClr val="tx1"/>
              </a:solidFill>
              <a:effectLst/>
              <a:latin typeface="+mn-lt"/>
              <a:ea typeface="+mn-ea"/>
              <a:cs typeface="+mn-cs"/>
            </a:endParaRPr>
          </a:p>
          <a:p>
            <a:r>
              <a:rPr lang="en-US" sz="1200" kern="1200">
                <a:solidFill>
                  <a:schemeClr val="tx1"/>
                </a:solidFill>
                <a:effectLst/>
                <a:latin typeface="+mn-lt"/>
                <a:ea typeface="+mn-ea"/>
                <a:cs typeface="+mn-cs"/>
              </a:rPr>
              <a:t>Let’s Party in EXTRA</a:t>
            </a:r>
          </a:p>
          <a:p>
            <a:pPr marL="0" marR="0" lvl="0" indent="0" algn="l" defTabSz="914400" rtl="0" eaLnBrk="1" fontAlgn="auto" latinLnBrk="0" hangingPunct="1">
              <a:lnSpc>
                <a:spcPct val="100000"/>
              </a:lnSpc>
              <a:spcBef>
                <a:spcPts val="0"/>
              </a:spcBef>
              <a:spcAft>
                <a:spcPts val="0"/>
              </a:spcAft>
              <a:buClrTx/>
              <a:buSzTx/>
              <a:buFontTx/>
              <a:buNone/>
              <a:tabLst/>
              <a:defRPr/>
            </a:pPr>
            <a:r>
              <a:rPr lang="en-US">
                <a:cs typeface="Calibri" panose="020F0502020204030204"/>
              </a:rPr>
              <a:t>Division of Responsibility (PDF)</a:t>
            </a:r>
            <a:endParaRPr lang="en-US" sz="1200" kern="1200">
              <a:solidFill>
                <a:schemeClr val="tx1"/>
              </a:solidFill>
              <a:effectLst/>
              <a:latin typeface="+mn-lt"/>
              <a:ea typeface="+mn-ea"/>
              <a:cs typeface="+mn-cs"/>
            </a:endParaRPr>
          </a:p>
          <a:p>
            <a:r>
              <a:rPr lang="en-US" sz="1200" kern="1200">
                <a:solidFill>
                  <a:schemeClr val="tx1"/>
                </a:solidFill>
                <a:effectLst/>
                <a:latin typeface="+mn-lt"/>
                <a:ea typeface="+mn-ea"/>
                <a:cs typeface="+mn-cs"/>
              </a:rPr>
              <a:t>Child Feeding Plan in EXTRA</a:t>
            </a:r>
          </a:p>
          <a:p>
            <a:r>
              <a:rPr lang="en-US" sz="1200" kern="1200">
                <a:solidFill>
                  <a:schemeClr val="tx1"/>
                </a:solidFill>
                <a:effectLst/>
                <a:latin typeface="+mn-lt"/>
                <a:ea typeface="+mn-ea"/>
                <a:cs typeface="+mn-cs"/>
              </a:rPr>
              <a:t>MyPlate Snack Tips for Parents (PDF)</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a:solidFill>
                  <a:schemeClr val="tx1"/>
                </a:solidFill>
                <a:effectLst/>
                <a:latin typeface="+mn-lt"/>
                <a:ea typeface="+mn-ea"/>
                <a:cs typeface="+mn-cs"/>
              </a:rPr>
              <a:t>Goal setting (PDF)</a:t>
            </a:r>
          </a:p>
          <a:p>
            <a:endParaRPr lang="en-US" sz="1200" kern="120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1</a:t>
            </a:fld>
            <a:endParaRPr lang="en-US"/>
          </a:p>
        </p:txBody>
      </p:sp>
    </p:spTree>
    <p:extLst>
      <p:ext uri="{BB962C8B-B14F-4D97-AF65-F5344CB8AC3E}">
        <p14:creationId xmlns:p14="http://schemas.microsoft.com/office/powerpoint/2010/main" val="122469549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fontAlgn="base"/>
            <a:r>
              <a:rPr lang="en-US" b="1"/>
              <a:t>Introduction (5 minutes):</a:t>
            </a:r>
          </a:p>
          <a:p>
            <a:pPr rtl="0" fontAlgn="base"/>
            <a:r>
              <a:rPr lang="en-US" sz="1200" b="1" i="0" kern="1200">
                <a:solidFill>
                  <a:srgbClr val="FF0000"/>
                </a:solidFill>
                <a:effectLst/>
                <a:latin typeface="+mn-lt"/>
                <a:ea typeface="+mn-ea"/>
                <a:cs typeface="+mn-cs"/>
              </a:rPr>
              <a:t>Share if this session will be recorded or not!</a:t>
            </a:r>
            <a:endParaRPr lang="en-US" sz="1200" b="1" i="0" kern="1200">
              <a:solidFill>
                <a:srgbClr val="FF0000"/>
              </a:solidFill>
              <a:effectLst/>
              <a:latin typeface="+mn-lt"/>
              <a:cs typeface="Calibri"/>
            </a:endParaRPr>
          </a:p>
          <a:p>
            <a:pPr rtl="0" fontAlgn="base"/>
            <a:r>
              <a:rPr lang="en-US" sz="1200" b="1" i="0" kern="1200">
                <a:solidFill>
                  <a:schemeClr val="tx1"/>
                </a:solidFill>
                <a:effectLst/>
                <a:latin typeface="+mn-lt"/>
                <a:ea typeface="+mn-ea"/>
                <a:cs typeface="+mn-cs"/>
              </a:rPr>
              <a:t>Welcome caregivers. </a:t>
            </a:r>
            <a:r>
              <a:rPr lang="en-US" sz="1200" b="0" i="0" kern="1200">
                <a:solidFill>
                  <a:schemeClr val="tx1"/>
                </a:solidFill>
                <a:effectLst/>
                <a:latin typeface="+mn-lt"/>
                <a:ea typeface="+mn-ea"/>
                <a:cs typeface="+mn-cs"/>
              </a:rPr>
              <a:t>Introduce instructors and any other volunteers or helpers. </a:t>
            </a:r>
            <a:endParaRPr lang="en-US" sz="1200" b="0" i="0" kern="1200">
              <a:solidFill>
                <a:schemeClr val="tx1"/>
              </a:solidFill>
              <a:effectLst/>
              <a:latin typeface="+mn-lt"/>
              <a:cs typeface="Calibri"/>
            </a:endParaRPr>
          </a:p>
          <a:p>
            <a:pPr fontAlgn="base"/>
            <a:r>
              <a:rPr lang="en-US" sz="1200" b="1" i="0" kern="1200">
                <a:solidFill>
                  <a:schemeClr val="tx1"/>
                </a:solidFill>
                <a:effectLst/>
                <a:latin typeface="+mn-lt"/>
                <a:ea typeface="+mn-ea"/>
                <a:cs typeface="+mn-cs"/>
              </a:rPr>
              <a:t>Set expectations and open environment. </a:t>
            </a:r>
            <a:r>
              <a:rPr lang="en-US" b="0" i="0" kern="1200">
                <a:effectLst/>
              </a:rPr>
              <a:t>Explain that caregivers will learn how to </a:t>
            </a:r>
            <a:r>
              <a:rPr lang="en-US"/>
              <a:t>prepare quick and healthy snacks at home with </a:t>
            </a:r>
            <a:r>
              <a:rPr lang="en-US" b="0" i="0" kern="1200">
                <a:effectLst/>
              </a:rPr>
              <a:t>their kids, </a:t>
            </a:r>
            <a:r>
              <a:rPr lang="en-US"/>
              <a:t>and get some tips on </a:t>
            </a:r>
            <a:r>
              <a:rPr lang="en-US" b="0" i="0" kern="1200">
                <a:effectLst/>
              </a:rPr>
              <a:t>saving time and money.</a:t>
            </a:r>
            <a:endParaRPr lang="en-US" b="0" i="0" kern="1200">
              <a:effectLst/>
              <a:cs typeface="Calibri"/>
            </a:endParaRPr>
          </a:p>
          <a:p>
            <a:pPr rtl="0" fontAlgn="base"/>
            <a:r>
              <a:rPr lang="en-US" sz="1200" b="1" i="0" kern="1200">
                <a:solidFill>
                  <a:schemeClr val="tx1"/>
                </a:solidFill>
                <a:effectLst/>
                <a:latin typeface="+mn-lt"/>
                <a:ea typeface="+mn-ea"/>
                <a:cs typeface="+mn-cs"/>
              </a:rPr>
              <a:t>Virtual logistics. </a:t>
            </a:r>
            <a:r>
              <a:rPr lang="en-US" sz="1200" b="0" i="0" kern="1200">
                <a:solidFill>
                  <a:schemeClr val="tx1"/>
                </a:solidFill>
                <a:effectLst/>
                <a:latin typeface="+mn-lt"/>
                <a:ea typeface="+mn-ea"/>
                <a:cs typeface="+mn-cs"/>
              </a:rPr>
              <a:t>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Mute your audio when you aren’t speaking. While we’d love your input, muting your audio at other times minimizes background noise so that everyone can hear clearly.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Be respectful of presenters and other attendees. Try not to interrupt others when they’re speaking.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Please participate! We want to make this tour relevant to you, so please respond with your comments or questions. If speaking is disabled or you feel more comfortable, you can also type your responses or questions into the chat box as well. Enabling your camera is optional. </a:t>
            </a:r>
            <a:endParaRPr lang="en-US" sz="1200" b="0" i="0" kern="1200">
              <a:solidFill>
                <a:schemeClr val="tx1"/>
              </a:solidFill>
              <a:effectLst/>
              <a:latin typeface="+mn-lt"/>
              <a:cs typeface="Calibri"/>
            </a:endParaRPr>
          </a:p>
          <a:p>
            <a:pPr fontAlgn="base"/>
            <a:r>
              <a:rPr lang="en-US" sz="1200" b="0" i="0" kern="1200">
                <a:solidFill>
                  <a:schemeClr val="tx1"/>
                </a:solidFill>
                <a:effectLst/>
                <a:latin typeface="+mn-lt"/>
                <a:ea typeface="+mn-ea"/>
                <a:cs typeface="+mn-cs"/>
              </a:rPr>
              <a:t> </a:t>
            </a:r>
            <a:r>
              <a:rPr lang="en-US" b="1"/>
              <a:t>Get to know each other</a:t>
            </a:r>
            <a:endParaRPr lang="en-US" sz="1200" b="0" i="0" kern="1200">
              <a:solidFill>
                <a:schemeClr val="tx1"/>
              </a:solidFill>
              <a:effectLst/>
              <a:latin typeface="+mn-lt"/>
              <a:cs typeface="Calibri"/>
            </a:endParaRPr>
          </a:p>
          <a:p>
            <a:pPr marL="285750" marR="0" lvl="0" indent="-285750" algn="l" defTabSz="914400" rtl="0" eaLnBrk="1" fontAlgn="auto" latinLnBrk="0" hangingPunct="1">
              <a:lnSpc>
                <a:spcPct val="100000"/>
              </a:lnSpc>
              <a:spcBef>
                <a:spcPts val="0"/>
              </a:spcBef>
              <a:spcAft>
                <a:spcPts val="0"/>
              </a:spcAft>
              <a:buClrTx/>
              <a:buSzTx/>
              <a:buFont typeface="Arial"/>
              <a:buChar char="•"/>
              <a:tabLst/>
              <a:defRPr/>
            </a:pPr>
            <a:r>
              <a:rPr lang="en-US" b="1"/>
              <a:t>ASK: </a:t>
            </a:r>
            <a:r>
              <a:rPr lang="en-US" sz="1200" i="1">
                <a:solidFill>
                  <a:srgbClr val="414141"/>
                </a:solidFill>
                <a:latin typeface="Arial"/>
                <a:cs typeface="Arial"/>
              </a:rPr>
              <a:t>mealtime success or challenges?</a:t>
            </a:r>
            <a:endParaRPr lang="en-US">
              <a:cs typeface="Calibri" panose="020F0502020204030204"/>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a:t>
            </a:fld>
            <a:endParaRPr lang="en-US"/>
          </a:p>
        </p:txBody>
      </p:sp>
    </p:spTree>
    <p:extLst>
      <p:ext uri="{BB962C8B-B14F-4D97-AF65-F5344CB8AC3E}">
        <p14:creationId xmlns:p14="http://schemas.microsoft.com/office/powerpoint/2010/main" val="241495498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Goal: </a:t>
            </a:r>
            <a:r>
              <a:rPr lang="en-US" sz="1200" kern="1200">
                <a:solidFill>
                  <a:schemeClr val="tx1"/>
                </a:solidFill>
                <a:effectLst/>
                <a:latin typeface="+mn-lt"/>
                <a:ea typeface="+mn-ea"/>
                <a:cs typeface="+mn-cs"/>
              </a:rPr>
              <a:t>Children are more likely to learn healthy eating behaviors when they receive similar messages at home, in school or child care, and in the community. This training provides tips and tools for communicating with parents and staff about best practices for feeding children and identify food policies.</a:t>
            </a:r>
            <a:endParaRPr lang="en-US" b="1"/>
          </a:p>
          <a:p>
            <a:endParaRPr lang="en-US" b="1"/>
          </a:p>
        </p:txBody>
      </p:sp>
      <p:sp>
        <p:nvSpPr>
          <p:cNvPr id="4" name="Slide Number Placeholder 3"/>
          <p:cNvSpPr>
            <a:spLocks noGrp="1"/>
          </p:cNvSpPr>
          <p:nvPr>
            <p:ph type="sldNum" sz="quarter" idx="10"/>
          </p:nvPr>
        </p:nvSpPr>
        <p:spPr/>
        <p:txBody>
          <a:bodyPr/>
          <a:lstStyle/>
          <a:p>
            <a:fld id="{4C6709D6-93C5-D64F-9800-896F699C4456}" type="slidenum">
              <a:rPr lang="en-US" smtClean="0"/>
              <a:t>3</a:t>
            </a:fld>
            <a:endParaRPr lang="en-US"/>
          </a:p>
        </p:txBody>
      </p:sp>
    </p:spTree>
    <p:extLst>
      <p:ext uri="{BB962C8B-B14F-4D97-AF65-F5344CB8AC3E}">
        <p14:creationId xmlns:p14="http://schemas.microsoft.com/office/powerpoint/2010/main" val="307461285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0" fontAlgn="base" latinLnBrk="0" hangingPunct="0">
              <a:lnSpc>
                <a:spcPct val="100000"/>
              </a:lnSpc>
              <a:spcBef>
                <a:spcPct val="30000"/>
              </a:spcBef>
              <a:spcAft>
                <a:spcPct val="0"/>
              </a:spcAft>
              <a:buClrTx/>
              <a:buSzTx/>
              <a:buFontTx/>
              <a:buNone/>
              <a:tabLst/>
              <a:defRPr/>
            </a:pPr>
            <a:r>
              <a:rPr kumimoji="0" lang="en-US" sz="1200" b="1" i="0" u="none" strike="noStrike" kern="1200" cap="none" spc="0" normalizeH="0" baseline="0" noProof="0">
                <a:ln>
                  <a:noFill/>
                </a:ln>
                <a:solidFill>
                  <a:prstClr val="black"/>
                </a:solidFill>
                <a:effectLst/>
                <a:uLnTx/>
                <a:uFillTx/>
                <a:latin typeface="+mn-lt"/>
                <a:ea typeface="+mn-ea"/>
                <a:cs typeface="+mn-cs"/>
              </a:rPr>
              <a:t>Share: </a:t>
            </a:r>
            <a:r>
              <a:rPr lang="en-US">
                <a:cs typeface="Calibri"/>
              </a:rPr>
              <a:t>We're going to break into small groups to share an </a:t>
            </a:r>
            <a:r>
              <a:rPr kumimoji="0" lang="en-US" sz="1200" b="0" i="0" u="none" strike="noStrike" kern="1200" cap="none" spc="0" normalizeH="0" baseline="0" noProof="0">
                <a:ln>
                  <a:noFill/>
                </a:ln>
                <a:solidFill>
                  <a:prstClr val="black"/>
                </a:solidFill>
                <a:effectLst/>
                <a:uLnTx/>
                <a:uFillTx/>
                <a:latin typeface="+mn-lt"/>
                <a:ea typeface="+mn-ea"/>
                <a:cs typeface="+mn-cs"/>
              </a:rPr>
              <a:t>interaction you’ve had with a parent around food that was challenging. Were you able to resolve it successfully? What communication approaches have they found particularly helpful when talking with parents about feeding issues?</a:t>
            </a:r>
          </a:p>
          <a:p>
            <a:pPr marL="0" marR="0" lvl="0" indent="0" algn="l" defTabSz="914400" rtl="0" eaLnBrk="0" fontAlgn="base" latinLnBrk="0" hangingPunct="0">
              <a:lnSpc>
                <a:spcPct val="100000"/>
              </a:lnSpc>
              <a:spcBef>
                <a:spcPct val="30000"/>
              </a:spcBef>
              <a:spcAft>
                <a:spcPct val="0"/>
              </a:spcAft>
              <a:buClrTx/>
              <a:buSzTx/>
              <a:buFontTx/>
              <a:buNone/>
              <a:tabLst/>
              <a:defRPr/>
            </a:pPr>
            <a:endParaRPr kumimoji="0" lang="en-US" sz="1200" b="0" i="0" u="none" strike="noStrike" kern="1200" cap="none" spc="0" normalizeH="0" baseline="0" noProof="0">
              <a:ln>
                <a:noFill/>
              </a:ln>
              <a:solidFill>
                <a:prstClr val="black"/>
              </a:solidFill>
              <a:effectLst/>
              <a:uLnTx/>
              <a:uFillTx/>
              <a:latin typeface="+mn-lt"/>
              <a:ea typeface="+mn-ea"/>
              <a:cs typeface="+mn-cs"/>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kumimoji="0" lang="en-US" sz="1200" b="0" i="0" u="none" strike="noStrike" kern="1200" cap="none" spc="0" normalizeH="0" baseline="0" noProof="0">
                <a:ln>
                  <a:noFill/>
                </a:ln>
                <a:solidFill>
                  <a:prstClr val="black"/>
                </a:solidFill>
                <a:effectLst/>
                <a:uLnTx/>
                <a:uFillTx/>
                <a:latin typeface="+mn-lt"/>
                <a:ea typeface="+mn-ea"/>
                <a:cs typeface="+mn-cs"/>
              </a:rPr>
              <a:t>Give participants 10 minutes of small group discussion before returning to the larger group to share scenarios and lessons learned. </a:t>
            </a:r>
          </a:p>
        </p:txBody>
      </p:sp>
      <p:sp>
        <p:nvSpPr>
          <p:cNvPr id="4" name="Slide Number Placeholder 3"/>
          <p:cNvSpPr>
            <a:spLocks noGrp="1"/>
          </p:cNvSpPr>
          <p:nvPr>
            <p:ph type="sldNum" sz="quarter" idx="10"/>
          </p:nvPr>
        </p:nvSpPr>
        <p:spPr/>
        <p:txBody>
          <a:bodyPr/>
          <a:lstStyle/>
          <a:p>
            <a:fld id="{4C6709D6-93C5-D64F-9800-896F699C4456}" type="slidenum">
              <a:rPr lang="en-US" smtClean="0"/>
              <a:t>4</a:t>
            </a:fld>
            <a:endParaRPr lang="en-US"/>
          </a:p>
        </p:txBody>
      </p:sp>
    </p:spTree>
    <p:extLst>
      <p:ext uri="{BB962C8B-B14F-4D97-AF65-F5344CB8AC3E}">
        <p14:creationId xmlns:p14="http://schemas.microsoft.com/office/powerpoint/2010/main" val="136773233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a:t>: Early childhood experiences have a significant impact on shaping a child’s health and development. Eating behaviors begin to form in these early years and have lasting health effects on children in the future. As child care providers, we have the opportunity to create positive and healthy eating environments for kids to develop healthy eating behaviors and strong brain development. </a:t>
            </a:r>
          </a:p>
        </p:txBody>
      </p:sp>
      <p:sp>
        <p:nvSpPr>
          <p:cNvPr id="4" name="Slide Number Placeholder 3"/>
          <p:cNvSpPr>
            <a:spLocks noGrp="1"/>
          </p:cNvSpPr>
          <p:nvPr>
            <p:ph type="sldNum" sz="quarter" idx="5"/>
          </p:nvPr>
        </p:nvSpPr>
        <p:spPr/>
        <p:txBody>
          <a:bodyPr/>
          <a:lstStyle/>
          <a:p>
            <a:fld id="{4C6709D6-93C5-D64F-9800-896F699C4456}" type="slidenum">
              <a:rPr lang="en-US" smtClean="0"/>
              <a:t>5</a:t>
            </a:fld>
            <a:endParaRPr lang="en-US"/>
          </a:p>
        </p:txBody>
      </p:sp>
    </p:spTree>
    <p:extLst>
      <p:ext uri="{BB962C8B-B14F-4D97-AF65-F5344CB8AC3E}">
        <p14:creationId xmlns:p14="http://schemas.microsoft.com/office/powerpoint/2010/main" val="322764104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SHARE</a:t>
            </a:r>
            <a:r>
              <a:rPr lang="en-US">
                <a:cs typeface="Calibri"/>
              </a:rPr>
              <a:t>:</a:t>
            </a:r>
            <a:endParaRPr lang="en-US"/>
          </a:p>
          <a:p>
            <a:r>
              <a:rPr lang="en-US"/>
              <a:t>Children develop within an environment of relationships including parents and caregivers. </a:t>
            </a:r>
            <a:endParaRPr lang="en-US">
              <a:cs typeface="Calibri"/>
            </a:endParaRPr>
          </a:p>
          <a:p>
            <a:r>
              <a:rPr lang="en-US"/>
              <a:t>As children watch and interact with parents, they learn and form habits, attitudes, and beliefs about healthy living.</a:t>
            </a:r>
            <a:endParaRPr lang="en-US">
              <a:cs typeface="Calibri" panose="020F0502020204030204"/>
            </a:endParaRPr>
          </a:p>
          <a:p>
            <a:r>
              <a:rPr lang="en-US"/>
              <a:t>Partnering with parents to promote consistent modeling and messaging for children will support life-long healthy habits. </a:t>
            </a:r>
            <a:endParaRPr lang="en-US">
              <a:cs typeface="Calibri" panose="020F0502020204030204"/>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6</a:t>
            </a:fld>
            <a:endParaRPr lang="en-US"/>
          </a:p>
        </p:txBody>
      </p:sp>
    </p:spTree>
    <p:extLst>
      <p:ext uri="{BB962C8B-B14F-4D97-AF65-F5344CB8AC3E}">
        <p14:creationId xmlns:p14="http://schemas.microsoft.com/office/powerpoint/2010/main" val="73388722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0" fontAlgn="base" latinLnBrk="0" hangingPunct="0">
              <a:lnSpc>
                <a:spcPct val="100000"/>
              </a:lnSpc>
              <a:spcBef>
                <a:spcPct val="30000"/>
              </a:spcBef>
              <a:spcAft>
                <a:spcPct val="0"/>
              </a:spcAft>
              <a:buClrTx/>
              <a:buSzTx/>
              <a:buFontTx/>
              <a:buNone/>
              <a:tabLst/>
              <a:defRPr/>
            </a:pPr>
            <a:r>
              <a:rPr kumimoji="0" lang="en-US" sz="1200" b="1" i="0" u="none" strike="noStrike" kern="1200" cap="none" spc="0" normalizeH="0" baseline="0" noProof="0">
                <a:ln>
                  <a:noFill/>
                </a:ln>
                <a:solidFill>
                  <a:prstClr val="black"/>
                </a:solidFill>
                <a:effectLst/>
                <a:uLnTx/>
                <a:uFillTx/>
                <a:latin typeface="+mn-lt"/>
                <a:ea typeface="+mn-ea"/>
                <a:cs typeface="+mn-cs"/>
              </a:rPr>
              <a:t>Ask: </a:t>
            </a:r>
            <a:r>
              <a:rPr kumimoji="0" lang="en-US" sz="1200" b="0" i="0" u="none" strike="noStrike" kern="1200" cap="none" spc="0" normalizeH="0" baseline="0" noProof="0">
                <a:ln>
                  <a:noFill/>
                </a:ln>
                <a:solidFill>
                  <a:prstClr val="black"/>
                </a:solidFill>
                <a:effectLst/>
                <a:uLnTx/>
                <a:uFillTx/>
                <a:latin typeface="+mn-lt"/>
                <a:ea typeface="+mn-ea"/>
                <a:cs typeface="+mn-cs"/>
              </a:rPr>
              <a:t>Partnering with parents can be really difficult, but what are the benefits of keeping parents informed about how their kids are eating and what they’re learning about food in the classroom?</a:t>
            </a:r>
          </a:p>
          <a:p>
            <a:pPr marL="0" marR="0" lvl="0" indent="0" algn="l" defTabSz="914400" rtl="0" eaLnBrk="0" fontAlgn="base" latinLnBrk="0" hangingPunct="0">
              <a:lnSpc>
                <a:spcPct val="100000"/>
              </a:lnSpc>
              <a:spcBef>
                <a:spcPct val="30000"/>
              </a:spcBef>
              <a:spcAft>
                <a:spcPct val="0"/>
              </a:spcAft>
              <a:buClrTx/>
              <a:buSzTx/>
              <a:buFontTx/>
              <a:buNone/>
              <a:tabLst/>
              <a:defRPr/>
            </a:pPr>
            <a:endParaRPr kumimoji="0" lang="en-US" sz="1200" b="0" i="0" u="none" strike="noStrike" kern="1200" cap="none" spc="0" normalizeH="0" baseline="0" noProof="0">
              <a:ln>
                <a:noFill/>
              </a:ln>
              <a:solidFill>
                <a:prstClr val="black"/>
              </a:solidFill>
              <a:effectLst/>
              <a:uLnTx/>
              <a:uFillTx/>
              <a:latin typeface="+mn-lt"/>
              <a:ea typeface="+mn-ea"/>
              <a:cs typeface="+mn-cs"/>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kumimoji="0" lang="en-US" sz="1200" b="1" i="0" u="none" strike="noStrike" kern="1200" cap="none" spc="0" normalizeH="0" baseline="0" noProof="0">
                <a:ln>
                  <a:noFill/>
                </a:ln>
                <a:solidFill>
                  <a:prstClr val="black"/>
                </a:solidFill>
                <a:effectLst/>
                <a:uLnTx/>
                <a:uFillTx/>
                <a:latin typeface="+mn-lt"/>
                <a:ea typeface="+mn-ea"/>
                <a:cs typeface="+mn-cs"/>
              </a:rPr>
              <a:t>Share:</a:t>
            </a:r>
            <a:r>
              <a:rPr kumimoji="0" lang="en-US" sz="1200" b="0" i="0" u="none" strike="noStrike" kern="1200" cap="none" spc="0" normalizeH="0" baseline="0" noProof="0">
                <a:ln>
                  <a:noFill/>
                </a:ln>
                <a:solidFill>
                  <a:prstClr val="black"/>
                </a:solidFill>
                <a:effectLst/>
                <a:uLnTx/>
                <a:uFillTx/>
                <a:latin typeface="+mn-lt"/>
                <a:ea typeface="+mn-ea"/>
                <a:cs typeface="+mn-cs"/>
              </a:rPr>
              <a:t> Keeping parents informed helps everyone play a role in encouraging healthy eating. Just as we model for kids in our care, the interactions we have with parents can play an important role in positive mealtime environments. </a:t>
            </a:r>
          </a:p>
          <a:p>
            <a:pPr marL="0" marR="0" lvl="0" indent="0" algn="l" defTabSz="914400" rtl="0" eaLnBrk="0" fontAlgn="base" latinLnBrk="0" hangingPunct="0">
              <a:lnSpc>
                <a:spcPct val="100000"/>
              </a:lnSpc>
              <a:spcBef>
                <a:spcPct val="30000"/>
              </a:spcBef>
              <a:spcAft>
                <a:spcPct val="0"/>
              </a:spcAft>
              <a:buClrTx/>
              <a:buSzTx/>
              <a:buFontTx/>
              <a:buNone/>
              <a:tabLst/>
              <a:defRPr/>
            </a:pPr>
            <a:endParaRPr kumimoji="0" lang="en-US" sz="1200" b="1" i="0" u="none" strike="noStrike" kern="1200" cap="none" spc="0" normalizeH="0" baseline="0" noProof="0">
              <a:ln>
                <a:noFill/>
              </a:ln>
              <a:solidFill>
                <a:prstClr val="black"/>
              </a:solidFill>
              <a:effectLst/>
              <a:uLnTx/>
              <a:uFillTx/>
              <a:latin typeface="+mn-lt"/>
              <a:ea typeface="+mn-ea"/>
              <a:cs typeface="+mn-cs"/>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kumimoji="0" lang="en-US" sz="1200" b="1" i="0" u="none" strike="noStrike" kern="1200" cap="none" spc="0" normalizeH="0" baseline="0" noProof="0">
                <a:ln>
                  <a:noFill/>
                </a:ln>
                <a:solidFill>
                  <a:prstClr val="black"/>
                </a:solidFill>
                <a:effectLst/>
                <a:uLnTx/>
                <a:uFillTx/>
                <a:latin typeface="+mn-lt"/>
                <a:ea typeface="+mn-ea"/>
                <a:cs typeface="+mn-cs"/>
              </a:rPr>
              <a:t>Ask: </a:t>
            </a:r>
            <a:r>
              <a:rPr kumimoji="0" lang="en-US" sz="1200" b="0" i="0" u="none" strike="noStrike" kern="1200" cap="none" spc="0" normalizeH="0" baseline="0" noProof="0">
                <a:ln>
                  <a:noFill/>
                </a:ln>
                <a:solidFill>
                  <a:prstClr val="black"/>
                </a:solidFill>
                <a:effectLst/>
                <a:uLnTx/>
                <a:uFillTx/>
                <a:latin typeface="+mn-lt"/>
                <a:ea typeface="+mn-ea"/>
                <a:cs typeface="+mn-cs"/>
              </a:rPr>
              <a:t>How do you currently keep parents informed about how their kids are eating and what they’re learning about food in the classroom? What opportunities do parents have to get involved in feeding and nutrition in your center or home?</a:t>
            </a:r>
          </a:p>
        </p:txBody>
      </p:sp>
      <p:sp>
        <p:nvSpPr>
          <p:cNvPr id="4" name="Slide Number Placeholder 3"/>
          <p:cNvSpPr>
            <a:spLocks noGrp="1"/>
          </p:cNvSpPr>
          <p:nvPr>
            <p:ph type="sldNum" sz="quarter" idx="10"/>
          </p:nvPr>
        </p:nvSpPr>
        <p:spPr/>
        <p:txBody>
          <a:bodyPr/>
          <a:lstStyle/>
          <a:p>
            <a:fld id="{4C6709D6-93C5-D64F-9800-896F699C4456}" type="slidenum">
              <a:rPr lang="en-US" smtClean="0"/>
              <a:t>7</a:t>
            </a:fld>
            <a:endParaRPr lang="en-US"/>
          </a:p>
        </p:txBody>
      </p:sp>
    </p:spTree>
    <p:extLst>
      <p:ext uri="{BB962C8B-B14F-4D97-AF65-F5344CB8AC3E}">
        <p14:creationId xmlns:p14="http://schemas.microsoft.com/office/powerpoint/2010/main" val="359453371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Children are more likely to learn healthy eating behaviors when they receive similar messages at home, in school or child care, and in the community. Follow these tips for partnering with parents to communicate consistently</a:t>
            </a:r>
          </a:p>
          <a:p>
            <a:endParaRPr lang="en-US">
              <a:cs typeface="Calibri" panose="020F0502020204030204"/>
            </a:endParaRPr>
          </a:p>
          <a:p>
            <a:r>
              <a:rPr lang="en-US" b="1">
                <a:cs typeface="Calibri" panose="020F0502020204030204"/>
              </a:rPr>
              <a:t>SHARE: </a:t>
            </a:r>
            <a:r>
              <a:rPr lang="en-US">
                <a:cs typeface="Calibri" panose="020F0502020204030204"/>
              </a:rPr>
              <a:t>Consider spending some time thinking about your feeding policies for children. Do you follow a schedule? Do you do family style dining? This would be important to share with parents so that they have a better idea of what mealtimes look like for kids in your care. </a:t>
            </a:r>
          </a:p>
          <a:p>
            <a:endParaRPr lang="en-US">
              <a:cs typeface="Calibri" panose="020F0502020204030204"/>
            </a:endParaRPr>
          </a:p>
          <a:p>
            <a:r>
              <a:rPr lang="en-US">
                <a:cs typeface="Calibri" panose="020F0502020204030204"/>
              </a:rPr>
              <a:t>The illustration on the right is a simplified version of Ellyn Satter's Division of Responsibility, which some of you may be familiar with. One of the key points is to allow kids to make their own choices about which foods to try and how much to eat. If you follow this feeding philosophy, it would be important to discuss this idea with parents. We are including a handout on The Division of Responsibility in your handouts that you can use with parents, if helpful. </a:t>
            </a:r>
          </a:p>
          <a:p>
            <a:endParaRPr lang="en-US"/>
          </a:p>
          <a:p>
            <a:r>
              <a:rPr lang="en-US" b="1"/>
              <a:t>ASK: </a:t>
            </a:r>
            <a:r>
              <a:rPr lang="en-US"/>
              <a:t>Do you regularly discuss feeding policies with parents at enrollment? What have been your challenges and successes?</a:t>
            </a:r>
            <a:endParaRPr lang="en-US">
              <a:cs typeface="Calibri" panose="020F0502020204030204"/>
            </a:endParaRPr>
          </a:p>
          <a:p>
            <a:endParaRPr lang="en-US">
              <a:cs typeface="Calibri" panose="020F0502020204030204"/>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8</a:t>
            </a:fld>
            <a:endParaRPr lang="en-US"/>
          </a:p>
        </p:txBody>
      </p:sp>
    </p:spTree>
    <p:extLst>
      <p:ext uri="{BB962C8B-B14F-4D97-AF65-F5344CB8AC3E}">
        <p14:creationId xmlns:p14="http://schemas.microsoft.com/office/powerpoint/2010/main" val="212286389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SHARE: </a:t>
            </a:r>
            <a:r>
              <a:rPr lang="en-US">
                <a:cs typeface="Calibri"/>
              </a:rPr>
              <a:t>After enrollment, stay informed about child nutrition and maintain communication with parents about feeding. Recognize that parents is an expert on their own child and has a final say, but you can be a valued resource in providing solutions for feeding issues. </a:t>
            </a:r>
          </a:p>
          <a:p>
            <a:endParaRPr lang="en-US">
              <a:cs typeface="Calibri"/>
            </a:endParaRPr>
          </a:p>
          <a:p>
            <a:r>
              <a:rPr lang="en-US" b="1">
                <a:cs typeface="Calibri"/>
              </a:rPr>
              <a:t>SHARE: </a:t>
            </a:r>
            <a:r>
              <a:rPr lang="en-US"/>
              <a:t>1 in 6 children in Colorado may not know when or where they will get their next meal. You can regularly provide resources available to assist families experiencing food insecurity. </a:t>
            </a:r>
            <a:endParaRPr lang="en-US">
              <a:cs typeface="Calibri"/>
            </a:endParaRPr>
          </a:p>
          <a:p>
            <a:endParaRPr lang="en-US">
              <a:cs typeface="Calibri"/>
            </a:endParaRPr>
          </a:p>
          <a:p>
            <a:r>
              <a:rPr lang="en-US">
                <a:cs typeface="Calibri"/>
              </a:rPr>
              <a:t>Resources to share with parents and caregivers:</a:t>
            </a:r>
            <a:endParaRPr lang="en-US"/>
          </a:p>
          <a:p>
            <a:pPr marL="171450" indent="-171450">
              <a:buFont typeface="Arial"/>
              <a:buChar char="•"/>
            </a:pPr>
            <a:r>
              <a:rPr lang="en-US">
                <a:hlinkClick r:id="rId3"/>
              </a:rPr>
              <a:t>Food Resource Hotline</a:t>
            </a:r>
            <a:r>
              <a:rPr lang="en-US"/>
              <a:t> - (855) 855-4626 toll free</a:t>
            </a:r>
            <a:endParaRPr lang="en-US">
              <a:cs typeface="Calibri"/>
            </a:endParaRPr>
          </a:p>
          <a:p>
            <a:pPr marL="171450" indent="-171450">
              <a:buFont typeface="Arial"/>
              <a:buChar char="•"/>
            </a:pPr>
            <a:r>
              <a:rPr lang="en-US">
                <a:hlinkClick r:id="rId4"/>
              </a:rPr>
              <a:t>Hunger Free Colorado Food Resource Hotline Flyer (English and Spanish)</a:t>
            </a:r>
            <a:endParaRPr lang="en-US"/>
          </a:p>
          <a:p>
            <a:pPr marL="171450" indent="-171450">
              <a:buFont typeface="Arial"/>
              <a:buChar char="•"/>
            </a:pPr>
            <a:r>
              <a:rPr lang="en-US">
                <a:hlinkClick r:id="rId5"/>
              </a:rPr>
              <a:t>Double Up Food Bucks</a:t>
            </a:r>
            <a:r>
              <a:rPr lang="en-US"/>
              <a:t> </a:t>
            </a:r>
            <a:endParaRPr lang="en-US">
              <a:cs typeface="Calibri"/>
            </a:endParaRPr>
          </a:p>
          <a:p>
            <a:pPr marL="171450" indent="-171450">
              <a:buFont typeface="Arial"/>
              <a:buChar char="•"/>
            </a:pPr>
            <a:r>
              <a:rPr lang="en-US">
                <a:hlinkClick r:id="rId6"/>
              </a:rPr>
              <a:t>Cooking Matters for Parents/Families Hands-On Classes</a:t>
            </a:r>
            <a:endParaRPr lang="en-US"/>
          </a:p>
          <a:p>
            <a:pPr marL="171450" indent="-171450">
              <a:buFont typeface="Arial"/>
              <a:buChar char="•"/>
            </a:pPr>
            <a:r>
              <a:rPr lang="en-US">
                <a:hlinkClick r:id="rId7"/>
              </a:rPr>
              <a:t>Summer Meals</a:t>
            </a:r>
            <a:endParaRPr lang="en-US"/>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9</a:t>
            </a:fld>
            <a:endParaRPr lang="en-US"/>
          </a:p>
        </p:txBody>
      </p:sp>
    </p:spTree>
    <p:extLst>
      <p:ext uri="{BB962C8B-B14F-4D97-AF65-F5344CB8AC3E}">
        <p14:creationId xmlns:p14="http://schemas.microsoft.com/office/powerpoint/2010/main" val="217263252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SHARE: </a:t>
            </a:r>
            <a:r>
              <a:rPr lang="en-US">
                <a:cs typeface="Calibri" panose="020F0502020204030204"/>
              </a:rPr>
              <a:t>Getting parents involved will further build connection and create consistency in the messages you share with children around food. Here are some examples of ways to get parents involved. </a:t>
            </a:r>
          </a:p>
          <a:p>
            <a:endParaRPr lang="en-US">
              <a:cs typeface="Calibri" panose="020F0502020204030204"/>
            </a:endParaRPr>
          </a:p>
          <a:p>
            <a:r>
              <a:rPr lang="en-US" b="1">
                <a:cs typeface="Calibri" panose="020F0502020204030204"/>
              </a:rPr>
              <a:t>ASK: </a:t>
            </a:r>
            <a:r>
              <a:rPr lang="en-US">
                <a:cs typeface="Calibri" panose="020F0502020204030204"/>
              </a:rPr>
              <a:t>Have you tried any of these in the past? If so, how did it go? </a:t>
            </a:r>
          </a:p>
          <a:p>
            <a:r>
              <a:rPr lang="en-US" b="1">
                <a:cs typeface="Calibri" panose="020F0502020204030204"/>
              </a:rPr>
              <a:t>ASK: </a:t>
            </a:r>
            <a:r>
              <a:rPr lang="en-US">
                <a:cs typeface="Calibri" panose="020F0502020204030204"/>
              </a:rPr>
              <a:t>Which of these activities could work well with your families?</a:t>
            </a:r>
          </a:p>
        </p:txBody>
      </p:sp>
      <p:sp>
        <p:nvSpPr>
          <p:cNvPr id="4" name="Slide Number Placeholder 3"/>
          <p:cNvSpPr>
            <a:spLocks noGrp="1"/>
          </p:cNvSpPr>
          <p:nvPr>
            <p:ph type="sldNum" sz="quarter" idx="5"/>
          </p:nvPr>
        </p:nvSpPr>
        <p:spPr/>
        <p:txBody>
          <a:bodyPr/>
          <a:lstStyle/>
          <a:p>
            <a:fld id="{4C6709D6-93C5-D64F-9800-896F699C4456}" type="slidenum">
              <a:rPr lang="en-US" smtClean="0"/>
              <a:t>10</a:t>
            </a:fld>
            <a:endParaRPr lang="en-US"/>
          </a:p>
        </p:txBody>
      </p:sp>
    </p:spTree>
    <p:extLst>
      <p:ext uri="{BB962C8B-B14F-4D97-AF65-F5344CB8AC3E}">
        <p14:creationId xmlns:p14="http://schemas.microsoft.com/office/powerpoint/2010/main" val="201926006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(Heather)</a:t>
            </a:r>
            <a:endParaRPr lang="en-US" b="1"/>
          </a:p>
          <a:p>
            <a:r>
              <a:rPr lang="en-US" sz="1200" b="1" i="0" u="none" strike="noStrike" kern="1200" baseline="0">
                <a:solidFill>
                  <a:schemeClr val="tx1"/>
                </a:solidFill>
                <a:latin typeface="+mn-lt"/>
                <a:ea typeface="+mn-ea"/>
                <a:cs typeface="+mn-cs"/>
              </a:rPr>
              <a:t>Share: </a:t>
            </a:r>
            <a:r>
              <a:rPr lang="en-US" sz="1200" b="0" i="0" u="none" strike="noStrike" kern="1200" baseline="0">
                <a:solidFill>
                  <a:schemeClr val="tx1"/>
                </a:solidFill>
                <a:latin typeface="+mn-lt"/>
                <a:ea typeface="+mn-ea"/>
                <a:cs typeface="+mn-cs"/>
              </a:rPr>
              <a:t>As a child care provider, there may be times that parents want to discuss their child’s special dietary needs or have complaints about the food being served. Follow these tips to turn an unhappy parent into a satisfied one.</a:t>
            </a:r>
            <a:endParaRPr lang="en-US">
              <a:ea typeface="+mn-ea"/>
              <a:cs typeface="+mn-cs"/>
            </a:endParaRPr>
          </a:p>
          <a:p>
            <a:endParaRPr lang="en-US" sz="1200" b="0" i="0" u="none" strike="noStrike" kern="1200" baseline="0">
              <a:solidFill>
                <a:schemeClr val="tx1"/>
              </a:solidFill>
              <a:latin typeface="+mn-lt"/>
              <a:ea typeface="+mn-ea"/>
              <a:cs typeface="+mn-cs"/>
            </a:endParaRPr>
          </a:p>
          <a:p>
            <a:r>
              <a:rPr lang="en-US" sz="1200" b="1" i="0" u="none" strike="noStrike" kern="1200" baseline="0">
                <a:solidFill>
                  <a:schemeClr val="tx1"/>
                </a:solidFill>
                <a:latin typeface="+mn-lt"/>
                <a:ea typeface="+mn-ea"/>
                <a:cs typeface="+mn-cs"/>
              </a:rPr>
              <a:t>Be prepared</a:t>
            </a:r>
            <a:r>
              <a:rPr lang="en-US" sz="1200" b="0" i="0" u="none" strike="noStrike" kern="1200" baseline="0">
                <a:solidFill>
                  <a:schemeClr val="tx1"/>
                </a:solidFill>
                <a:latin typeface="+mn-lt"/>
                <a:ea typeface="+mn-ea"/>
                <a:cs typeface="+mn-cs"/>
              </a:rPr>
              <a:t>. Before you talk to the parent, try asking the child’s teacher for information that could help you understand the reasons for the discussion. You may be able to brainstorm a few solutions in advance.</a:t>
            </a:r>
            <a:r>
              <a:rPr lang="en-US"/>
              <a:t> </a:t>
            </a:r>
          </a:p>
          <a:p>
            <a:r>
              <a:rPr lang="en-US" sz="1200" b="1" i="0" u="none" strike="noStrike" kern="1200" baseline="0">
                <a:solidFill>
                  <a:schemeClr val="tx1"/>
                </a:solidFill>
                <a:latin typeface="+mn-lt"/>
                <a:ea typeface="+mn-ea"/>
                <a:cs typeface="+mn-cs"/>
              </a:rPr>
              <a:t>Maintain a polite and professional tone. </a:t>
            </a:r>
            <a:r>
              <a:rPr lang="en-US" sz="1200" b="0" i="0" u="none" strike="noStrike" kern="1200" baseline="0">
                <a:solidFill>
                  <a:schemeClr val="tx1"/>
                </a:solidFill>
                <a:latin typeface="+mn-lt"/>
                <a:ea typeface="+mn-ea"/>
                <a:cs typeface="+mn-cs"/>
              </a:rPr>
              <a:t>It can be hard to hear someone criticize the food you’ve worked so hard to prepare. Try not to get defensive — it’s usually not personal!</a:t>
            </a:r>
            <a:r>
              <a:rPr lang="en-US"/>
              <a:t> </a:t>
            </a:r>
            <a:endParaRPr lang="en-US" sz="1200" b="0" i="0" u="none" strike="noStrike" kern="1200" baseline="0">
              <a:solidFill>
                <a:schemeClr val="tx1"/>
              </a:solidFill>
              <a:latin typeface="+mn-lt"/>
              <a:cs typeface="Calibri"/>
            </a:endParaRPr>
          </a:p>
          <a:p>
            <a:r>
              <a:rPr lang="en-US" sz="1200" b="1" i="0" u="none" strike="noStrike" kern="1200" baseline="0">
                <a:solidFill>
                  <a:schemeClr val="tx1"/>
                </a:solidFill>
                <a:latin typeface="+mn-lt"/>
                <a:ea typeface="+mn-ea"/>
                <a:cs typeface="+mn-cs"/>
              </a:rPr>
              <a:t>Keep an open mind. </a:t>
            </a:r>
            <a:r>
              <a:rPr lang="en-US" sz="1200" b="0" i="0" u="none" strike="noStrike" kern="1200" baseline="0">
                <a:solidFill>
                  <a:schemeClr val="tx1"/>
                </a:solidFill>
                <a:latin typeface="+mn-lt"/>
                <a:ea typeface="+mn-ea"/>
                <a:cs typeface="+mn-cs"/>
              </a:rPr>
              <a:t>Recognize that the parent is the expert on his or her own child. Showing parents that you’re open to their suggestions can help build positive relationships and allow you to learn something new. It can also benefit all the children being served at your child care center.</a:t>
            </a:r>
            <a:r>
              <a:rPr lang="en-US"/>
              <a:t> </a:t>
            </a:r>
            <a:endParaRPr lang="en-US" sz="1200" b="0" i="0" u="none" strike="noStrike" kern="1200" baseline="0">
              <a:solidFill>
                <a:schemeClr val="tx1"/>
              </a:solidFill>
              <a:latin typeface="+mn-lt"/>
              <a:cs typeface="Calibri"/>
            </a:endParaRPr>
          </a:p>
          <a:p>
            <a:r>
              <a:rPr lang="en-US" sz="1200" b="1" i="0" u="none" strike="noStrike" kern="1200" baseline="0">
                <a:solidFill>
                  <a:schemeClr val="tx1"/>
                </a:solidFill>
                <a:latin typeface="+mn-lt"/>
                <a:ea typeface="+mn-ea"/>
                <a:cs typeface="+mn-cs"/>
              </a:rPr>
              <a:t>Work with your colleagues. </a:t>
            </a:r>
            <a:r>
              <a:rPr lang="en-US" sz="1200" b="0" i="0" u="none" strike="noStrike" kern="1200" baseline="0">
                <a:solidFill>
                  <a:schemeClr val="tx1"/>
                </a:solidFill>
                <a:latin typeface="+mn-lt"/>
                <a:ea typeface="+mn-ea"/>
                <a:cs typeface="+mn-cs"/>
              </a:rPr>
              <a:t>Many factors, such as CACFP or safety regulations, budget, and classroom set-up, may affect your program’s feeding practices or menu choices. You may need to work with staff from different departments to resolve a parent problem.</a:t>
            </a:r>
            <a:r>
              <a:rPr lang="en-US"/>
              <a:t> </a:t>
            </a:r>
            <a:endParaRPr lang="en-US" sz="1200" b="0" i="0" u="none" strike="noStrike" kern="1200" baseline="0">
              <a:solidFill>
                <a:schemeClr val="tx1"/>
              </a:solidFill>
              <a:latin typeface="+mn-lt"/>
              <a:cs typeface="Calibri"/>
            </a:endParaRPr>
          </a:p>
          <a:p>
            <a:endParaRPr lang="en-US" sz="1200" b="0" i="0" u="none" strike="noStrike" kern="1200" baseline="0">
              <a:solidFill>
                <a:schemeClr val="tx1"/>
              </a:solidFill>
              <a:latin typeface="+mn-lt"/>
              <a:ea typeface="+mn-ea"/>
              <a:cs typeface="+mn-cs"/>
            </a:endParaRPr>
          </a:p>
          <a:p>
            <a:r>
              <a:rPr lang="en-US" sz="1200" b="0" i="0" u="none" strike="noStrike" kern="1200" baseline="0">
                <a:solidFill>
                  <a:schemeClr val="tx1"/>
                </a:solidFill>
                <a:latin typeface="+mn-lt"/>
                <a:ea typeface="+mn-ea"/>
                <a:cs typeface="+mn-cs"/>
              </a:rPr>
              <a:t>To help prevent misunderstandings, it helps to have a nutrition policy in place to be shared with parents at the time of enrollment, which we will discuss next.</a:t>
            </a:r>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11</a:t>
            </a:fld>
            <a:endParaRPr lang="en-US"/>
          </a:p>
        </p:txBody>
      </p:sp>
    </p:spTree>
    <p:extLst>
      <p:ext uri="{BB962C8B-B14F-4D97-AF65-F5344CB8AC3E}">
        <p14:creationId xmlns:p14="http://schemas.microsoft.com/office/powerpoint/2010/main" val="342848006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kumimoji="0" lang="en-US" sz="1200" b="1" i="0" u="none" strike="noStrike" kern="1200" cap="none" spc="0" normalizeH="0" baseline="0" noProof="0">
                <a:ln>
                  <a:noFill/>
                </a:ln>
                <a:solidFill>
                  <a:prstClr val="black"/>
                </a:solidFill>
                <a:effectLst/>
                <a:uLnTx/>
                <a:uFillTx/>
                <a:latin typeface="+mn-lt"/>
                <a:ea typeface="+mn-ea"/>
                <a:cs typeface="+mn-cs"/>
              </a:rPr>
              <a:t>Ask: </a:t>
            </a:r>
            <a:r>
              <a:rPr lang="en-US" sz="2400">
                <a:latin typeface="Arial" panose="020B0604020202020204" pitchFamily="34" charset="0"/>
                <a:cs typeface="Arial" panose="020B0604020202020204" pitchFamily="34" charset="0"/>
              </a:rPr>
              <a:t>What information do you share around feeding and nutrition with parents during the enrollment period?</a:t>
            </a:r>
          </a:p>
          <a:p>
            <a:pPr marL="800100" lvl="1" indent="-342900">
              <a:buFont typeface="Arial" panose="020B0604020202020204" pitchFamily="34" charset="0"/>
              <a:buChar char="•"/>
            </a:pPr>
            <a:r>
              <a:rPr lang="en-US" sz="2400">
                <a:latin typeface="Arial" panose="020B0604020202020204" pitchFamily="34" charset="0"/>
                <a:cs typeface="Arial" panose="020B0604020202020204" pitchFamily="34" charset="0"/>
              </a:rPr>
              <a:t>How to you gather dietary needs and allergies?</a:t>
            </a:r>
          </a:p>
          <a:p>
            <a:pPr marL="800100" lvl="1" indent="-342900">
              <a:buFont typeface="Arial" panose="020B0604020202020204" pitchFamily="34" charset="0"/>
              <a:buChar char="•"/>
            </a:pPr>
            <a:r>
              <a:rPr lang="en-US" sz="2400">
                <a:latin typeface="Arial" panose="020B0604020202020204" pitchFamily="34" charset="0"/>
                <a:cs typeface="Arial" panose="020B0604020202020204" pitchFamily="34" charset="0"/>
              </a:rPr>
              <a:t>Do you have a nutrition policy? </a:t>
            </a:r>
          </a:p>
          <a:p>
            <a:pPr marL="0" marR="0" lvl="0" indent="0" algn="l" defTabSz="914400" rtl="0" eaLnBrk="0" fontAlgn="base" latinLnBrk="0" hangingPunct="0">
              <a:lnSpc>
                <a:spcPct val="100000"/>
              </a:lnSpc>
              <a:spcBef>
                <a:spcPct val="30000"/>
              </a:spcBef>
              <a:spcAft>
                <a:spcPct val="0"/>
              </a:spcAft>
              <a:buClrTx/>
              <a:buSzTx/>
              <a:buFontTx/>
              <a:buNone/>
              <a:tabLst/>
              <a:defRPr/>
            </a:pPr>
            <a:endParaRPr kumimoji="0" lang="en-US" sz="1200" b="1" i="0" u="none" strike="noStrike" kern="1200" cap="none" spc="0" normalizeH="0" baseline="0" noProof="0">
              <a:ln>
                <a:noFill/>
              </a:ln>
              <a:solidFill>
                <a:prstClr val="black"/>
              </a:solidFill>
              <a:effectLst/>
              <a:uLnTx/>
              <a:uFillTx/>
              <a:latin typeface="+mn-lt"/>
              <a:ea typeface="+mn-ea"/>
              <a:cs typeface="+mn-cs"/>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kumimoji="0" lang="en-US" sz="1200" b="0" i="0" u="none" strike="noStrike" kern="1200" cap="none" spc="0" normalizeH="0" baseline="0" noProof="0">
                <a:ln>
                  <a:noFill/>
                </a:ln>
                <a:solidFill>
                  <a:prstClr val="black"/>
                </a:solidFill>
                <a:effectLst/>
                <a:uLnTx/>
                <a:uFillTx/>
                <a:latin typeface="+mn-lt"/>
                <a:ea typeface="+mn-ea"/>
                <a:cs typeface="+mn-cs"/>
              </a:rPr>
              <a:t>Sharing nutrition policies during enrollment processes can set the stage for what parents can expect around feeding and mealtimes in your care. It can also mitigate future conflict down the road if policies are clear and succinct. </a:t>
            </a:r>
          </a:p>
          <a:p>
            <a:pPr marL="0" marR="0" lvl="0" indent="0" algn="l" defTabSz="914400" rtl="0" eaLnBrk="0" fontAlgn="base" latinLnBrk="0" hangingPunct="0">
              <a:lnSpc>
                <a:spcPct val="100000"/>
              </a:lnSpc>
              <a:spcBef>
                <a:spcPct val="30000"/>
              </a:spcBef>
              <a:spcAft>
                <a:spcPct val="0"/>
              </a:spcAft>
              <a:buClrTx/>
              <a:buSzTx/>
              <a:buFontTx/>
              <a:buNone/>
              <a:tabLst/>
              <a:defRPr/>
            </a:pPr>
            <a:endParaRPr kumimoji="0" lang="en-US" sz="1200" b="0" i="0" u="none" strike="noStrike" kern="1200" cap="none" spc="0" normalizeH="0" baseline="0" noProof="0">
              <a:ln>
                <a:noFill/>
              </a:ln>
              <a:solidFill>
                <a:prstClr val="black"/>
              </a:solidFill>
              <a:effectLst/>
              <a:uLnTx/>
              <a:uFillTx/>
              <a:latin typeface="+mn-lt"/>
              <a:ea typeface="+mn-ea"/>
              <a:cs typeface="+mn-cs"/>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kumimoji="0" lang="en-US" sz="1200" b="0" i="0" u="none" strike="noStrike" kern="1200" cap="none" spc="0" normalizeH="0" baseline="0" noProof="0">
                <a:ln>
                  <a:noFill/>
                </a:ln>
                <a:solidFill>
                  <a:prstClr val="black"/>
                </a:solidFill>
                <a:effectLst/>
                <a:uLnTx/>
                <a:uFillTx/>
                <a:latin typeface="+mn-lt"/>
                <a:ea typeface="+mn-ea"/>
                <a:cs typeface="+mn-cs"/>
              </a:rPr>
              <a:t>Nutrition policy examples:</a:t>
            </a:r>
          </a:p>
          <a:p>
            <a:pPr marL="171450" marR="0" lvl="0" indent="-171450" algn="l" defTabSz="914400" rtl="0" eaLnBrk="0" fontAlgn="base" latinLnBrk="0" hangingPunct="0">
              <a:lnSpc>
                <a:spcPct val="100000"/>
              </a:lnSpc>
              <a:spcBef>
                <a:spcPct val="30000"/>
              </a:spcBef>
              <a:spcAft>
                <a:spcPct val="0"/>
              </a:spcAft>
              <a:buClrTx/>
              <a:buSzTx/>
              <a:buFont typeface="Arial" panose="020B0604020202020204" pitchFamily="34" charset="0"/>
              <a:buChar char="•"/>
              <a:tabLst/>
              <a:defRPr/>
            </a:pPr>
            <a:r>
              <a:rPr kumimoji="0" lang="en-US" sz="1200" b="0" i="0" u="none" strike="noStrike" kern="1200" cap="none" spc="0" normalizeH="0" baseline="0" noProof="0">
                <a:ln>
                  <a:noFill/>
                </a:ln>
                <a:solidFill>
                  <a:prstClr val="black"/>
                </a:solidFill>
                <a:effectLst/>
                <a:uLnTx/>
                <a:uFillTx/>
                <a:latin typeface="+mn-lt"/>
                <a:ea typeface="+mn-ea"/>
                <a:cs typeface="+mn-cs"/>
              </a:rPr>
              <a:t>https://www.cocokids.org/child-health-nutrition/wp- content/uploads/sites/3/2013/08/Sample-Nutrition-Policy.pdf </a:t>
            </a:r>
          </a:p>
          <a:p>
            <a:pPr marL="171450" marR="0" lvl="0" indent="-171450" algn="l" defTabSz="914400" rtl="0" eaLnBrk="0" fontAlgn="base" latinLnBrk="0" hangingPunct="0">
              <a:lnSpc>
                <a:spcPct val="100000"/>
              </a:lnSpc>
              <a:spcBef>
                <a:spcPct val="30000"/>
              </a:spcBef>
              <a:spcAft>
                <a:spcPct val="0"/>
              </a:spcAft>
              <a:buClrTx/>
              <a:buSzTx/>
              <a:buFont typeface="Arial" panose="020B0604020202020204" pitchFamily="34" charset="0"/>
              <a:buChar char="•"/>
              <a:tabLst/>
              <a:defRPr/>
            </a:pPr>
            <a:r>
              <a:rPr lang="en-US" sz="1200" u="none" kern="1200">
                <a:solidFill>
                  <a:schemeClr val="tx1"/>
                </a:solidFill>
                <a:effectLst/>
                <a:latin typeface="+mn-lt"/>
                <a:ea typeface="+mn-ea"/>
                <a:cs typeface="+mn-cs"/>
                <a:hlinkClick r:id="rId3"/>
              </a:rPr>
              <a:t>https://www.healthywaytogrow.org/index.php/tools-resources/</a:t>
            </a:r>
            <a:r>
              <a:rPr lang="en-US" sz="1200" u="none" kern="1200">
                <a:solidFill>
                  <a:schemeClr val="tx1"/>
                </a:solidFill>
                <a:effectLst/>
                <a:latin typeface="+mn-lt"/>
                <a:ea typeface="+mn-ea"/>
                <a:cs typeface="+mn-cs"/>
              </a:rPr>
              <a:t> </a:t>
            </a:r>
            <a:endParaRPr kumimoji="0" lang="en-US" sz="1200" b="0" i="0" u="none" strike="noStrike" kern="1200" cap="none" spc="0" normalizeH="0" baseline="0" noProof="0">
              <a:ln>
                <a:noFill/>
              </a:ln>
              <a:solidFill>
                <a:prstClr val="black"/>
              </a:solidFill>
              <a:effectLst/>
              <a:uLnTx/>
              <a:uFillTx/>
              <a:latin typeface="+mn-lt"/>
              <a:ea typeface="+mn-ea"/>
              <a:cs typeface="+mn-cs"/>
            </a:endParaRPr>
          </a:p>
          <a:p>
            <a:pPr marL="0" marR="0" lvl="0" indent="0" algn="l" defTabSz="914400" rtl="0" eaLnBrk="0" fontAlgn="base" latinLnBrk="0" hangingPunct="0">
              <a:lnSpc>
                <a:spcPct val="100000"/>
              </a:lnSpc>
              <a:spcBef>
                <a:spcPct val="30000"/>
              </a:spcBef>
              <a:spcAft>
                <a:spcPct val="0"/>
              </a:spcAft>
              <a:buClrTx/>
              <a:buSzTx/>
              <a:buFontTx/>
              <a:buNone/>
              <a:tabLst/>
              <a:defRPr/>
            </a:pPr>
            <a:endParaRPr kumimoji="0" lang="en-US" sz="1200" b="0" i="0" u="none" strike="noStrike" kern="1200" cap="none" spc="0" normalizeH="0" baseline="0" noProof="0">
              <a:ln>
                <a:noFill/>
              </a:ln>
              <a:solidFill>
                <a:prstClr val="black"/>
              </a:solidFill>
              <a:effectLst/>
              <a:uLnTx/>
              <a:uFillTx/>
              <a:latin typeface="+mn-lt"/>
              <a:ea typeface="+mn-ea"/>
              <a:cs typeface="+mn-cs"/>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kumimoji="0" lang="en-US" sz="1200" b="1" i="0" u="none" strike="noStrike" kern="1200" cap="none" spc="0" normalizeH="0" baseline="0" noProof="0">
                <a:ln>
                  <a:noFill/>
                </a:ln>
                <a:solidFill>
                  <a:prstClr val="black"/>
                </a:solidFill>
                <a:effectLst/>
                <a:uLnTx/>
                <a:uFillTx/>
                <a:latin typeface="+mn-lt"/>
                <a:ea typeface="+mn-ea"/>
                <a:cs typeface="+mn-cs"/>
              </a:rPr>
              <a:t>Share: </a:t>
            </a:r>
            <a:r>
              <a:rPr kumimoji="0" lang="en-US" sz="1200" b="0" i="0" u="none" strike="noStrike" kern="1200" cap="none" spc="0" normalizeH="0" baseline="0" noProof="0">
                <a:ln>
                  <a:noFill/>
                </a:ln>
                <a:solidFill>
                  <a:prstClr val="black"/>
                </a:solidFill>
                <a:effectLst/>
                <a:uLnTx/>
                <a:uFillTx/>
                <a:latin typeface="+mn-lt"/>
                <a:ea typeface="+mn-ea"/>
                <a:cs typeface="+mn-cs"/>
              </a:rPr>
              <a:t>Some ideas for communicating with parents may include:</a:t>
            </a:r>
          </a:p>
          <a:p>
            <a:pPr marL="171450" marR="0" lvl="0" indent="-171450" algn="l" defTabSz="914400" rtl="0" eaLnBrk="0" fontAlgn="base" latinLnBrk="0" hangingPunct="0">
              <a:lnSpc>
                <a:spcPct val="100000"/>
              </a:lnSpc>
              <a:spcBef>
                <a:spcPct val="30000"/>
              </a:spcBef>
              <a:spcAft>
                <a:spcPct val="0"/>
              </a:spcAft>
              <a:buClrTx/>
              <a:buSzTx/>
              <a:buFont typeface="Arial" panose="020B0604020202020204" pitchFamily="34" charset="0"/>
              <a:buChar char="•"/>
              <a:tabLst/>
              <a:defRPr/>
            </a:pPr>
            <a:r>
              <a:rPr kumimoji="0" lang="en-US" sz="1200" b="0" i="0" u="none" strike="noStrike" kern="1200" cap="none" spc="0" normalizeH="0" baseline="0" noProof="0">
                <a:ln>
                  <a:noFill/>
                </a:ln>
                <a:solidFill>
                  <a:prstClr val="black"/>
                </a:solidFill>
                <a:effectLst/>
                <a:uLnTx/>
                <a:uFillTx/>
                <a:latin typeface="+mn-lt"/>
                <a:ea typeface="+mn-ea"/>
                <a:cs typeface="+mn-cs"/>
              </a:rPr>
              <a:t>Introduce variety in the foods served in your classroom and encourage parents to do the same, especially if they send lunches from home.</a:t>
            </a:r>
          </a:p>
          <a:p>
            <a:pPr marL="171450" marR="0" lvl="0" indent="-171450" algn="l" defTabSz="914400" rtl="0" eaLnBrk="0" fontAlgn="base" latinLnBrk="0" hangingPunct="0">
              <a:lnSpc>
                <a:spcPct val="100000"/>
              </a:lnSpc>
              <a:spcBef>
                <a:spcPct val="30000"/>
              </a:spcBef>
              <a:spcAft>
                <a:spcPct val="0"/>
              </a:spcAft>
              <a:buClrTx/>
              <a:buSzTx/>
              <a:buFont typeface="Arial" panose="020B0604020202020204" pitchFamily="34" charset="0"/>
              <a:buChar char="•"/>
              <a:tabLst/>
              <a:defRPr/>
            </a:pPr>
            <a:r>
              <a:rPr kumimoji="0" lang="en-US" sz="1200" b="0" i="0" u="none" strike="noStrike" kern="1200" cap="none" spc="0" normalizeH="0" baseline="0" noProof="0">
                <a:ln>
                  <a:noFill/>
                </a:ln>
                <a:solidFill>
                  <a:prstClr val="black"/>
                </a:solidFill>
                <a:effectLst/>
                <a:uLnTx/>
                <a:uFillTx/>
                <a:latin typeface="+mn-lt"/>
                <a:ea typeface="+mn-ea"/>
                <a:cs typeface="+mn-cs"/>
              </a:rPr>
              <a:t>Share comprehensive lists of foods that present a variety of whole foods (CACFP meal components).</a:t>
            </a:r>
          </a:p>
          <a:p>
            <a:pPr marL="171450" marR="0" lvl="0" indent="-171450" algn="l" defTabSz="914400" rtl="0" eaLnBrk="0" fontAlgn="base" latinLnBrk="0" hangingPunct="0">
              <a:lnSpc>
                <a:spcPct val="100000"/>
              </a:lnSpc>
              <a:spcBef>
                <a:spcPct val="30000"/>
              </a:spcBef>
              <a:spcAft>
                <a:spcPct val="0"/>
              </a:spcAft>
              <a:buClrTx/>
              <a:buSzTx/>
              <a:buFont typeface="Arial" panose="020B0604020202020204" pitchFamily="34" charset="0"/>
              <a:buChar char="•"/>
              <a:tabLst/>
              <a:defRPr/>
            </a:pPr>
            <a:r>
              <a:rPr kumimoji="0" lang="en-US" sz="1200" b="0" i="0" u="none" strike="noStrike" kern="1200" cap="none" spc="0" normalizeH="0" baseline="0" noProof="0">
                <a:ln>
                  <a:noFill/>
                </a:ln>
                <a:solidFill>
                  <a:prstClr val="black"/>
                </a:solidFill>
                <a:effectLst/>
                <a:uLnTx/>
                <a:uFillTx/>
                <a:latin typeface="+mn-lt"/>
                <a:ea typeface="+mn-ea"/>
                <a:cs typeface="+mn-cs"/>
              </a:rPr>
              <a:t>Share examples of simple meals and snacks with variety in color, texture, and taste.</a:t>
            </a:r>
          </a:p>
          <a:p>
            <a:pPr marL="628650" marR="0" lvl="1" indent="-171450" algn="l" defTabSz="914400" rtl="0" eaLnBrk="0" fontAlgn="base" latinLnBrk="0" hangingPunct="0">
              <a:lnSpc>
                <a:spcPct val="100000"/>
              </a:lnSpc>
              <a:spcBef>
                <a:spcPct val="30000"/>
              </a:spcBef>
              <a:spcAft>
                <a:spcPct val="0"/>
              </a:spcAft>
              <a:buClrTx/>
              <a:buSzTx/>
              <a:buFont typeface="Arial" panose="020B0604020202020204" pitchFamily="34" charset="0"/>
              <a:buChar char="•"/>
              <a:tabLst/>
              <a:defRPr/>
            </a:pPr>
            <a:r>
              <a:rPr kumimoji="0" lang="en-US" sz="1200" b="0" i="0" u="none" strike="noStrike" kern="1200" cap="none" spc="0" normalizeH="0" baseline="0" noProof="0">
                <a:ln>
                  <a:noFill/>
                </a:ln>
                <a:solidFill>
                  <a:prstClr val="black"/>
                </a:solidFill>
                <a:effectLst/>
                <a:uLnTx/>
                <a:uFillTx/>
                <a:latin typeface="+mn-lt"/>
                <a:ea typeface="+mn-ea"/>
                <a:cs typeface="+mn-cs"/>
              </a:rPr>
              <a:t>The </a:t>
            </a:r>
            <a:r>
              <a:rPr kumimoji="0" lang="en-US" sz="1200" b="0" i="0" u="none" strike="noStrike" kern="1200" cap="none" spc="0" normalizeH="0" baseline="0" noProof="0" err="1">
                <a:ln>
                  <a:noFill/>
                </a:ln>
                <a:solidFill>
                  <a:prstClr val="black"/>
                </a:solidFill>
                <a:effectLst/>
                <a:uLnTx/>
                <a:uFillTx/>
                <a:latin typeface="+mn-lt"/>
                <a:ea typeface="+mn-ea"/>
                <a:cs typeface="+mn-cs"/>
              </a:rPr>
              <a:t>MyPlate</a:t>
            </a:r>
            <a:r>
              <a:rPr kumimoji="0" lang="en-US" sz="1200" b="0" i="0" u="none" strike="noStrike" kern="1200" cap="none" spc="0" normalizeH="0" baseline="0" noProof="0">
                <a:ln>
                  <a:noFill/>
                </a:ln>
                <a:solidFill>
                  <a:prstClr val="black"/>
                </a:solidFill>
                <a:effectLst/>
                <a:uLnTx/>
                <a:uFillTx/>
                <a:latin typeface="+mn-lt"/>
                <a:ea typeface="+mn-ea"/>
                <a:cs typeface="+mn-cs"/>
              </a:rPr>
              <a:t> for Preschooler’s Daily Meal Plan can be a great resource for this!</a:t>
            </a:r>
          </a:p>
          <a:p>
            <a:pPr marL="171450" marR="0" lvl="0" indent="-171450" algn="l" defTabSz="914400" rtl="0" eaLnBrk="0" fontAlgn="base" latinLnBrk="0" hangingPunct="0">
              <a:lnSpc>
                <a:spcPct val="100000"/>
              </a:lnSpc>
              <a:spcBef>
                <a:spcPct val="30000"/>
              </a:spcBef>
              <a:spcAft>
                <a:spcPct val="0"/>
              </a:spcAft>
              <a:buClrTx/>
              <a:buSzTx/>
              <a:buFont typeface="Arial" panose="020B0604020202020204" pitchFamily="34" charset="0"/>
              <a:buChar char="•"/>
              <a:tabLst/>
              <a:defRPr/>
            </a:pPr>
            <a:r>
              <a:rPr kumimoji="0" lang="en-US" sz="1200" b="0" i="0" u="none" strike="noStrike" kern="1200" cap="none" spc="0" normalizeH="0" baseline="0" noProof="0">
                <a:ln>
                  <a:noFill/>
                </a:ln>
                <a:solidFill>
                  <a:prstClr val="black"/>
                </a:solidFill>
                <a:effectLst/>
                <a:uLnTx/>
                <a:uFillTx/>
                <a:latin typeface="+mn-lt"/>
                <a:ea typeface="+mn-ea"/>
                <a:cs typeface="+mn-cs"/>
              </a:rPr>
              <a:t>Support families in continuing to offer food items even if their child does not consume the food on a given day; remember, inviting children to touch and smell food helps them take small steps toward tasting.</a:t>
            </a:r>
          </a:p>
          <a:p>
            <a:pPr marL="171450" marR="0" lvl="0" indent="-171450" algn="l" defTabSz="914400" rtl="0" eaLnBrk="0" fontAlgn="base" latinLnBrk="0" hangingPunct="0">
              <a:lnSpc>
                <a:spcPct val="100000"/>
              </a:lnSpc>
              <a:spcBef>
                <a:spcPct val="30000"/>
              </a:spcBef>
              <a:spcAft>
                <a:spcPct val="0"/>
              </a:spcAft>
              <a:buClrTx/>
              <a:buSzTx/>
              <a:buFont typeface="Arial" panose="020B0604020202020204" pitchFamily="34" charset="0"/>
              <a:buChar char="•"/>
              <a:tabLst/>
              <a:defRPr/>
            </a:pPr>
            <a:r>
              <a:rPr kumimoji="0" lang="en-US" sz="1200" b="0" i="0" u="none" strike="noStrike" kern="1200" cap="none" spc="0" normalizeH="0" baseline="0" noProof="0">
                <a:ln>
                  <a:noFill/>
                </a:ln>
                <a:solidFill>
                  <a:prstClr val="black"/>
                </a:solidFill>
                <a:effectLst/>
                <a:uLnTx/>
                <a:uFillTx/>
                <a:latin typeface="+mn-lt"/>
                <a:ea typeface="+mn-ea"/>
                <a:cs typeface="+mn-cs"/>
              </a:rPr>
              <a:t>Teach parents the importance of positive role modeling at the table.</a:t>
            </a:r>
          </a:p>
          <a:p>
            <a:pPr marL="171450" marR="0" lvl="0" indent="-171450" algn="l" defTabSz="914400" rtl="0" eaLnBrk="0" fontAlgn="base" latinLnBrk="0" hangingPunct="0">
              <a:lnSpc>
                <a:spcPct val="100000"/>
              </a:lnSpc>
              <a:spcBef>
                <a:spcPct val="30000"/>
              </a:spcBef>
              <a:spcAft>
                <a:spcPct val="0"/>
              </a:spcAft>
              <a:buClrTx/>
              <a:buSzTx/>
              <a:buFont typeface="Arial" panose="020B0604020202020204" pitchFamily="34" charset="0"/>
              <a:buChar char="•"/>
              <a:tabLst/>
              <a:defRPr/>
            </a:pPr>
            <a:r>
              <a:rPr kumimoji="0" lang="en-US" sz="1200" b="0" i="0" u="none" strike="noStrike" kern="1200" cap="none" spc="0" normalizeH="0" baseline="0" noProof="0">
                <a:ln>
                  <a:noFill/>
                </a:ln>
                <a:solidFill>
                  <a:prstClr val="black"/>
                </a:solidFill>
                <a:effectLst/>
                <a:uLnTx/>
                <a:uFillTx/>
                <a:latin typeface="+mn-lt"/>
                <a:ea typeface="+mn-ea"/>
                <a:cs typeface="+mn-cs"/>
              </a:rPr>
              <a:t>Share meals and recipes that children enjoyed at school. </a:t>
            </a:r>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12</a:t>
            </a:fld>
            <a:endParaRPr lang="en-US"/>
          </a:p>
        </p:txBody>
      </p:sp>
    </p:spTree>
    <p:extLst>
      <p:ext uri="{BB962C8B-B14F-4D97-AF65-F5344CB8AC3E}">
        <p14:creationId xmlns:p14="http://schemas.microsoft.com/office/powerpoint/2010/main" val="370829540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eaLnBrk="0" fontAlgn="base" hangingPunct="0">
              <a:spcBef>
                <a:spcPct val="30000"/>
              </a:spcBef>
              <a:spcAft>
                <a:spcPct val="0"/>
              </a:spcAft>
              <a:defRPr/>
            </a:pPr>
            <a:r>
              <a:rPr kumimoji="0" lang="en-US" sz="1200" b="1" i="0" u="none" strike="noStrike" kern="1200" cap="none" spc="0" normalizeH="0" baseline="0" noProof="0">
                <a:ln>
                  <a:noFill/>
                </a:ln>
                <a:solidFill>
                  <a:prstClr val="black"/>
                </a:solidFill>
                <a:effectLst/>
                <a:uLnTx/>
                <a:uFillTx/>
                <a:latin typeface="Arial"/>
                <a:cs typeface="Arial"/>
              </a:rPr>
              <a:t>Share: </a:t>
            </a:r>
            <a:r>
              <a:rPr kumimoji="0" lang="en-US" sz="1200" b="0" i="0" u="none" strike="noStrike" kern="1200" cap="none" spc="0" normalizeH="0" baseline="0" noProof="0">
                <a:ln>
                  <a:noFill/>
                </a:ln>
                <a:solidFill>
                  <a:prstClr val="black"/>
                </a:solidFill>
                <a:effectLst/>
                <a:uLnTx/>
                <a:uFillTx/>
                <a:latin typeface="Arial"/>
                <a:cs typeface="Arial"/>
              </a:rPr>
              <a:t>Nutrition policies can set the standard for how feeding and mealtimes will be handled in your care.</a:t>
            </a:r>
            <a:r>
              <a:rPr lang="en-US">
                <a:solidFill>
                  <a:prstClr val="black"/>
                </a:solidFill>
                <a:latin typeface="Arial"/>
                <a:cs typeface="Arial"/>
              </a:rPr>
              <a:t> </a:t>
            </a:r>
            <a:endParaRPr lang="en-US" sz="1200" b="0" i="1" u="none" strike="noStrike" kern="1200" cap="none" spc="0" normalizeH="0" baseline="0" noProof="0">
              <a:ln>
                <a:noFill/>
              </a:ln>
              <a:solidFill>
                <a:prstClr val="black"/>
              </a:solidFill>
              <a:effectLst/>
              <a:uLnTx/>
              <a:uFillTx/>
              <a:latin typeface="Arial" panose="020B0604020202020204" pitchFamily="34" charset="0"/>
              <a:cs typeface="Arial" panose="020B0604020202020204" pitchFamily="34" charset="0"/>
            </a:endParaRPr>
          </a:p>
          <a:p>
            <a:pPr marL="0" marR="0" lvl="0" indent="0" algn="l" defTabSz="914400" rtl="0" eaLnBrk="0" fontAlgn="base" latinLnBrk="0" hangingPunct="0">
              <a:lnSpc>
                <a:spcPct val="100000"/>
              </a:lnSpc>
              <a:spcBef>
                <a:spcPct val="30000"/>
              </a:spcBef>
              <a:spcAft>
                <a:spcPct val="0"/>
              </a:spcAft>
              <a:buClrTx/>
              <a:buSzTx/>
              <a:buFontTx/>
              <a:buNone/>
              <a:tabLst/>
              <a:defRPr/>
            </a:pPr>
            <a:endParaRPr kumimoji="0" lang="en-US" sz="12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a:p>
            <a:pPr eaLnBrk="0" fontAlgn="base" hangingPunct="0">
              <a:spcBef>
                <a:spcPct val="30000"/>
              </a:spcBef>
              <a:spcAft>
                <a:spcPct val="0"/>
              </a:spcAft>
              <a:defRPr/>
            </a:pPr>
            <a:r>
              <a:rPr kumimoji="0" lang="en-US" sz="1200" b="0" i="0" u="none" strike="noStrike" kern="1200" cap="none" spc="0" normalizeH="0" baseline="0" noProof="0">
                <a:ln>
                  <a:noFill/>
                </a:ln>
                <a:solidFill>
                  <a:prstClr val="black"/>
                </a:solidFill>
                <a:effectLst/>
                <a:uLnTx/>
                <a:uFillTx/>
                <a:latin typeface="Arial"/>
                <a:cs typeface="Arial"/>
              </a:rPr>
              <a:t>Nutrition policies should explain the why—nutrition is an important part of healthy development and nutrition policies help create the best possible nutrition environment for the children in your care.</a:t>
            </a:r>
            <a:r>
              <a:rPr lang="en-US">
                <a:solidFill>
                  <a:prstClr val="black"/>
                </a:solidFill>
                <a:latin typeface="Arial"/>
                <a:cs typeface="Arial"/>
              </a:rPr>
              <a:t> </a:t>
            </a:r>
          </a:p>
          <a:p>
            <a:pPr eaLnBrk="0" fontAlgn="base" hangingPunct="0">
              <a:spcBef>
                <a:spcPct val="30000"/>
              </a:spcBef>
              <a:spcAft>
                <a:spcPct val="0"/>
              </a:spcAft>
              <a:defRPr/>
            </a:pPr>
            <a:endParaRPr lang="en-US">
              <a:solidFill>
                <a:prstClr val="black"/>
              </a:solidFill>
              <a:latin typeface="Arial" panose="020B0604020202020204" pitchFamily="34" charset="0"/>
              <a:cs typeface="Arial" panose="020B0604020202020204" pitchFamily="34" charset="0"/>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kumimoji="0" lang="en-US" sz="1200" b="0" i="0" u="none" strike="noStrike" kern="1200" cap="none" spc="0" normalizeH="0" baseline="0" noProof="0">
                <a:ln>
                  <a:noFill/>
                </a:ln>
                <a:solidFill>
                  <a:prstClr val="black"/>
                </a:solidFill>
                <a:effectLst/>
                <a:uLnTx/>
                <a:uFillTx/>
                <a:latin typeface="Arial"/>
                <a:cs typeface="Arial"/>
              </a:rPr>
              <a:t>If you follow CACFP guidelines, tell your parents and explain what this means for menus and mealtime.</a:t>
            </a:r>
            <a:r>
              <a:rPr lang="en-US">
                <a:solidFill>
                  <a:prstClr val="black"/>
                </a:solidFill>
                <a:latin typeface="Arial"/>
                <a:cs typeface="Arial"/>
              </a:rPr>
              <a:t> </a:t>
            </a:r>
            <a:endParaRPr lang="en-US" sz="1200" b="0" i="0" u="none" strike="noStrike" kern="1200" cap="none" spc="0" normalizeH="0" baseline="0" noProof="0">
              <a:ln>
                <a:noFill/>
              </a:ln>
              <a:solidFill>
                <a:prstClr val="black"/>
              </a:solidFill>
              <a:effectLst/>
              <a:uLnTx/>
              <a:uFillTx/>
              <a:latin typeface="Arial" panose="020B0604020202020204" pitchFamily="34" charset="0"/>
              <a:cs typeface="Arial" panose="020B0604020202020204" pitchFamily="34" charset="0"/>
            </a:endParaRPr>
          </a:p>
          <a:p>
            <a:pPr marL="0" marR="0" lvl="0" indent="0" algn="l" defTabSz="914400" rtl="0" eaLnBrk="0" fontAlgn="base" latinLnBrk="0" hangingPunct="0">
              <a:lnSpc>
                <a:spcPct val="100000"/>
              </a:lnSpc>
              <a:spcBef>
                <a:spcPct val="30000"/>
              </a:spcBef>
              <a:spcAft>
                <a:spcPct val="0"/>
              </a:spcAft>
              <a:buClrTx/>
              <a:buSzTx/>
              <a:buFontTx/>
              <a:buNone/>
              <a:tabLst/>
              <a:defRPr/>
            </a:pPr>
            <a:endParaRPr kumimoji="0" lang="en-US" sz="12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a:p>
            <a:pPr eaLnBrk="0" fontAlgn="base" hangingPunct="0">
              <a:spcBef>
                <a:spcPct val="30000"/>
              </a:spcBef>
              <a:spcAft>
                <a:spcPct val="0"/>
              </a:spcAft>
              <a:defRPr/>
            </a:pPr>
            <a:r>
              <a:rPr kumimoji="0" lang="en-US" sz="1200" b="0" i="0" u="none" strike="noStrike" kern="1200" cap="none" spc="0" normalizeH="0" baseline="0" noProof="0">
                <a:ln>
                  <a:noFill/>
                </a:ln>
                <a:solidFill>
                  <a:prstClr val="black"/>
                </a:solidFill>
                <a:effectLst/>
                <a:uLnTx/>
                <a:uFillTx/>
                <a:latin typeface="Arial"/>
                <a:cs typeface="Arial"/>
              </a:rPr>
              <a:t>If you do not follow CACFP guidelines, define your nutrition standards. What do you serve or what do you expect parents to send with children? If you are setting a guidelines around what parents can or cannot send with their children, be clear.</a:t>
            </a:r>
            <a:r>
              <a:rPr lang="en-US">
                <a:solidFill>
                  <a:prstClr val="black"/>
                </a:solidFill>
                <a:latin typeface="Arial"/>
                <a:cs typeface="Arial"/>
              </a:rPr>
              <a:t> </a:t>
            </a:r>
            <a:endParaRPr lang="en-US" sz="1200" b="0" i="0" u="none" strike="noStrike" kern="1200" cap="none" spc="0" normalizeH="0" baseline="0" noProof="0">
              <a:ln>
                <a:noFill/>
              </a:ln>
              <a:solidFill>
                <a:prstClr val="black"/>
              </a:solidFill>
              <a:effectLst/>
              <a:uLnTx/>
              <a:uFillTx/>
              <a:latin typeface="Arial" panose="020B0604020202020204" pitchFamily="34" charset="0"/>
              <a:cs typeface="Arial" panose="020B0604020202020204" pitchFamily="34" charset="0"/>
            </a:endParaRPr>
          </a:p>
          <a:p>
            <a:pPr eaLnBrk="0" fontAlgn="base" hangingPunct="0">
              <a:spcBef>
                <a:spcPct val="30000"/>
              </a:spcBef>
              <a:spcAft>
                <a:spcPct val="0"/>
              </a:spcAft>
              <a:defRPr/>
            </a:pPr>
            <a:r>
              <a:rPr kumimoji="0" lang="en-US" sz="1200" b="0" i="0" u="none" strike="noStrike" kern="1200" cap="none" spc="0" normalizeH="0" baseline="0" noProof="0">
                <a:ln>
                  <a:noFill/>
                </a:ln>
                <a:solidFill>
                  <a:prstClr val="black"/>
                </a:solidFill>
                <a:effectLst/>
                <a:uLnTx/>
                <a:uFillTx/>
                <a:latin typeface="Arial"/>
                <a:cs typeface="Arial"/>
              </a:rPr>
              <a:t>Consider encouraging parents to follow MyPlate portions for their children, as appropriate.</a:t>
            </a:r>
            <a:r>
              <a:rPr lang="en-US">
                <a:solidFill>
                  <a:prstClr val="black"/>
                </a:solidFill>
                <a:latin typeface="Arial"/>
                <a:cs typeface="Arial"/>
              </a:rPr>
              <a:t> </a:t>
            </a:r>
            <a:endParaRPr lang="en-US" sz="1200" b="0" i="0" u="none" strike="noStrike" kern="1200" cap="none" spc="0" normalizeH="0" baseline="0" noProof="0">
              <a:ln>
                <a:noFill/>
              </a:ln>
              <a:solidFill>
                <a:prstClr val="black"/>
              </a:solidFill>
              <a:effectLst/>
              <a:uLnTx/>
              <a:uFillTx/>
              <a:latin typeface="Arial" panose="020B0604020202020204" pitchFamily="34" charset="0"/>
              <a:cs typeface="Arial" panose="020B0604020202020204" pitchFamily="34" charset="0"/>
            </a:endParaRPr>
          </a:p>
          <a:p>
            <a:pPr marL="0" marR="0" lvl="0" indent="0" algn="l" defTabSz="914400" rtl="0" eaLnBrk="0" fontAlgn="base" latinLnBrk="0" hangingPunct="0">
              <a:lnSpc>
                <a:spcPct val="100000"/>
              </a:lnSpc>
              <a:spcBef>
                <a:spcPct val="30000"/>
              </a:spcBef>
              <a:spcAft>
                <a:spcPct val="0"/>
              </a:spcAft>
              <a:buClrTx/>
              <a:buSzTx/>
              <a:buFontTx/>
              <a:buNone/>
              <a:tabLst/>
              <a:defRPr/>
            </a:pPr>
            <a:endParaRPr kumimoji="0" lang="en-US" sz="12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kumimoji="0" lang="en-US" sz="1200" b="1" i="0" u="none" strike="noStrike" kern="1200" cap="none" spc="0" normalizeH="0" baseline="0" noProof="0">
                <a:ln>
                  <a:noFill/>
                </a:ln>
                <a:solidFill>
                  <a:prstClr val="black"/>
                </a:solidFill>
                <a:effectLst/>
                <a:uLnTx/>
                <a:uFillTx/>
                <a:latin typeface="Arial"/>
                <a:cs typeface="Arial"/>
              </a:rPr>
              <a:t>Ask: </a:t>
            </a:r>
            <a:r>
              <a:rPr kumimoji="0" lang="en-US" sz="1200" b="0" i="0" u="none" strike="noStrike" kern="1200" cap="none" spc="0" normalizeH="0" baseline="0" noProof="0">
                <a:ln>
                  <a:noFill/>
                </a:ln>
                <a:solidFill>
                  <a:prstClr val="black"/>
                </a:solidFill>
                <a:effectLst/>
                <a:uLnTx/>
                <a:uFillTx/>
                <a:latin typeface="Arial"/>
                <a:cs typeface="Arial"/>
              </a:rPr>
              <a:t>What do mealtimes look like in your care and why?</a:t>
            </a:r>
            <a:endParaRPr lang="en-US" sz="1200" b="0" i="0" u="none" strike="noStrike" kern="1200" cap="none" spc="0" normalizeH="0" baseline="0" noProof="0">
              <a:ln>
                <a:noFill/>
              </a:ln>
              <a:solidFill>
                <a:prstClr val="black"/>
              </a:solidFill>
              <a:effectLst/>
              <a:uLnTx/>
              <a:uFillTx/>
              <a:latin typeface="Arial"/>
              <a:cs typeface="Arial"/>
            </a:endParaRPr>
          </a:p>
          <a:p>
            <a:pPr eaLnBrk="0" fontAlgn="base" hangingPunct="0">
              <a:spcBef>
                <a:spcPct val="30000"/>
              </a:spcBef>
              <a:spcAft>
                <a:spcPct val="0"/>
              </a:spcAft>
              <a:defRPr/>
            </a:pPr>
            <a:r>
              <a:rPr kumimoji="0" lang="en-US" sz="1200" b="0" i="0" u="none" strike="noStrike" kern="1200" cap="none" spc="0" normalizeH="0" baseline="0" noProof="0">
                <a:ln>
                  <a:noFill/>
                </a:ln>
                <a:solidFill>
                  <a:prstClr val="black"/>
                </a:solidFill>
                <a:effectLst/>
                <a:uLnTx/>
                <a:uFillTx/>
                <a:latin typeface="Arial"/>
                <a:cs typeface="Arial"/>
              </a:rPr>
              <a:t>Using the Division of Responsibility can be a helpful way in explaining your nutrition/feeding policy. As a reminder, Division of Responsibility handouts can be printed in English and Spanish from the Ellyn Satter website.</a:t>
            </a:r>
            <a:r>
              <a:rPr lang="en-US">
                <a:solidFill>
                  <a:prstClr val="black"/>
                </a:solidFill>
                <a:latin typeface="Arial"/>
                <a:cs typeface="Arial"/>
              </a:rPr>
              <a:t> </a:t>
            </a:r>
            <a:endParaRPr lang="en-US" sz="1200" b="0" i="0" u="none" strike="noStrike" kern="1200" cap="none" spc="0" normalizeH="0" baseline="0" noProof="0">
              <a:ln>
                <a:noFill/>
              </a:ln>
              <a:solidFill>
                <a:prstClr val="black"/>
              </a:solidFill>
              <a:effectLst/>
              <a:uLnTx/>
              <a:uFillTx/>
              <a:latin typeface="Arial" panose="020B0604020202020204" pitchFamily="34" charset="0"/>
              <a:cs typeface="Arial" panose="020B0604020202020204" pitchFamily="34" charset="0"/>
            </a:endParaRPr>
          </a:p>
          <a:p>
            <a:pPr marL="0" marR="0" lvl="0" indent="0" algn="l" defTabSz="914400" rtl="0" eaLnBrk="0" fontAlgn="base" latinLnBrk="0" hangingPunct="0">
              <a:lnSpc>
                <a:spcPct val="100000"/>
              </a:lnSpc>
              <a:spcBef>
                <a:spcPct val="30000"/>
              </a:spcBef>
              <a:spcAft>
                <a:spcPct val="0"/>
              </a:spcAft>
              <a:buClrTx/>
              <a:buSzTx/>
              <a:buFontTx/>
              <a:buNone/>
              <a:tabLst/>
              <a:defRPr/>
            </a:pPr>
            <a:endParaRPr kumimoji="0" lang="en-US" sz="12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a:p>
            <a:pPr marL="0" marR="0" lvl="0" indent="0" algn="l" defTabSz="914400" rtl="0" eaLnBrk="0" fontAlgn="base" latinLnBrk="0" hangingPunct="0">
              <a:lnSpc>
                <a:spcPct val="100000"/>
              </a:lnSpc>
              <a:spcBef>
                <a:spcPct val="30000"/>
              </a:spcBef>
              <a:spcAft>
                <a:spcPct val="0"/>
              </a:spcAft>
              <a:buClrTx/>
              <a:buSzTx/>
              <a:buFontTx/>
              <a:buNone/>
              <a:tabLst/>
              <a:defRPr/>
            </a:pPr>
            <a:endParaRPr kumimoji="0" lang="en-US" sz="1200" b="1"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kumimoji="0" lang="en-US" sz="1200" b="0" i="0" u="none" strike="noStrike" kern="1200" cap="none" spc="0" normalizeH="0" baseline="0" noProof="0">
                <a:ln>
                  <a:noFill/>
                </a:ln>
                <a:solidFill>
                  <a:prstClr val="black"/>
                </a:solidFill>
                <a:effectLst/>
                <a:uLnTx/>
                <a:uFillTx/>
                <a:latin typeface="+mn-lt"/>
                <a:ea typeface="+mn-ea"/>
                <a:cs typeface="+mn-cs"/>
              </a:rPr>
              <a:t>Nutrition policy examples:</a:t>
            </a:r>
            <a:endParaRPr lang="en-US" sz="1200" b="0" i="0" u="none" strike="noStrike" kern="1200" cap="none" spc="0" normalizeH="0" baseline="0" noProof="0">
              <a:ln>
                <a:noFill/>
              </a:ln>
              <a:solidFill>
                <a:prstClr val="black"/>
              </a:solidFill>
              <a:effectLst/>
              <a:uLnTx/>
              <a:uFillTx/>
              <a:latin typeface="+mn-lt"/>
              <a:cs typeface="Calibri"/>
            </a:endParaRPr>
          </a:p>
          <a:p>
            <a:pPr marL="171450" marR="0" lvl="0" indent="-171450" algn="l" defTabSz="914400" rtl="0" eaLnBrk="0" fontAlgn="base" latinLnBrk="0" hangingPunct="0">
              <a:lnSpc>
                <a:spcPct val="100000"/>
              </a:lnSpc>
              <a:spcBef>
                <a:spcPct val="30000"/>
              </a:spcBef>
              <a:spcAft>
                <a:spcPct val="0"/>
              </a:spcAft>
              <a:buClrTx/>
              <a:buSzTx/>
              <a:buFont typeface="Arial" panose="020B0604020202020204" pitchFamily="34" charset="0"/>
              <a:buChar char="•"/>
              <a:tabLst/>
              <a:defRPr/>
            </a:pPr>
            <a:r>
              <a:rPr lang="en-US">
                <a:hlinkClick r:id="rId3"/>
              </a:rPr>
              <a:t>https://www.cocokids.org/wp-content/uploads/2013/08/Sample-Nutrition-Policy.pdf</a:t>
            </a:r>
            <a:endParaRPr lang="en-US"/>
          </a:p>
          <a:p>
            <a:pPr marL="171450" marR="0" lvl="0" indent="-171450" algn="l" defTabSz="914400" rtl="0" eaLnBrk="0" fontAlgn="base" latinLnBrk="0" hangingPunct="0">
              <a:lnSpc>
                <a:spcPct val="100000"/>
              </a:lnSpc>
              <a:spcBef>
                <a:spcPct val="30000"/>
              </a:spcBef>
              <a:spcAft>
                <a:spcPct val="0"/>
              </a:spcAft>
              <a:buClrTx/>
              <a:buSzTx/>
              <a:buFont typeface="Arial" panose="020B0604020202020204" pitchFamily="34" charset="0"/>
              <a:buChar char="•"/>
              <a:tabLst/>
              <a:defRPr/>
            </a:pPr>
            <a:r>
              <a:rPr lang="en-US">
                <a:hlinkClick r:id="rId4"/>
              </a:rPr>
              <a:t>https://www.scchildcare.org/media/6941/GH_SAMPLE_Level_B_Nutrition_Policy.pdf</a:t>
            </a:r>
            <a:endParaRPr kumimoji="0" lang="en-US" sz="1200" b="0" i="0" u="none" strike="noStrike" kern="1200" cap="none" spc="0" normalizeH="0" baseline="0" noProof="0">
              <a:ln>
                <a:noFill/>
              </a:ln>
              <a:solidFill>
                <a:prstClr val="black"/>
              </a:solidFill>
              <a:effectLst/>
              <a:uLnTx/>
              <a:uFillTx/>
              <a:latin typeface="+mn-lt"/>
              <a:ea typeface="+mn-ea"/>
              <a:cs typeface="+mn-cs"/>
            </a:endParaRPr>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13</a:t>
            </a:fld>
            <a:endParaRPr lang="en-US"/>
          </a:p>
        </p:txBody>
      </p:sp>
    </p:spTree>
    <p:extLst>
      <p:ext uri="{BB962C8B-B14F-4D97-AF65-F5344CB8AC3E}">
        <p14:creationId xmlns:p14="http://schemas.microsoft.com/office/powerpoint/2010/main" val="3237659109"/>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0" fontAlgn="base" latinLnBrk="0" hangingPunct="0">
              <a:lnSpc>
                <a:spcPct val="100000"/>
              </a:lnSpc>
              <a:spcBef>
                <a:spcPct val="30000"/>
              </a:spcBef>
              <a:spcAft>
                <a:spcPct val="0"/>
              </a:spcAft>
              <a:buClrTx/>
              <a:buSzTx/>
              <a:buFontTx/>
              <a:buNone/>
              <a:tabLst/>
              <a:defRPr/>
            </a:pPr>
            <a:r>
              <a:rPr lang="en-US" b="1"/>
              <a:t>Ask: </a:t>
            </a:r>
            <a:r>
              <a:rPr lang="en-US" b="0"/>
              <a:t>How are birthdays, holidays, or other special events celebrated in your classrooms? Does your program have a policy about</a:t>
            </a:r>
            <a:r>
              <a:rPr lang="en-US" b="0" baseline="0"/>
              <a:t> classroom celebrations? What do you like about the way celebrations are handled? What would you prefer to do differently?</a:t>
            </a: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US" b="0" baseline="0"/>
          </a:p>
          <a:p>
            <a:pPr marL="0" marR="0" lvl="0" indent="0" algn="l" defTabSz="914400" rtl="0" eaLnBrk="0" fontAlgn="base" latinLnBrk="0" hangingPunct="0">
              <a:lnSpc>
                <a:spcPct val="100000"/>
              </a:lnSpc>
              <a:spcBef>
                <a:spcPct val="30000"/>
              </a:spcBef>
              <a:spcAft>
                <a:spcPct val="0"/>
              </a:spcAft>
              <a:buClrTx/>
              <a:buSzTx/>
              <a:buFontTx/>
              <a:buNone/>
              <a:tabLst/>
              <a:defRPr/>
            </a:pPr>
            <a:r>
              <a:rPr lang="en-US" b="1"/>
              <a:t>Share: </a:t>
            </a:r>
            <a:r>
              <a:rPr lang="en-US" baseline="0"/>
              <a:t>Sugar and fat can quickly add up if parties are frequents and high-sugar treats are the norm. Improving classroom celebrations requires a high-degree to partnership between parents and staff. A successful partnership will allow meaningful celebrations that satisfy parents’ needs while respecting learning time and supporting healthy eating habits.</a:t>
            </a:r>
            <a:endParaRPr kumimoji="0" lang="en-US" sz="1200" b="1" i="0" u="none" strike="noStrike" kern="1200" cap="none" spc="0" normalizeH="0" baseline="0" noProof="0">
              <a:ln>
                <a:noFill/>
              </a:ln>
              <a:solidFill>
                <a:prstClr val="black"/>
              </a:solidFill>
              <a:effectLst/>
              <a:uLnTx/>
              <a:uFillTx/>
              <a:latin typeface="+mn-lt"/>
              <a:ea typeface="+mn-ea"/>
              <a:cs typeface="+mn-cs"/>
            </a:endParaRPr>
          </a:p>
          <a:p>
            <a:pPr marL="0" marR="0" lvl="0" indent="0" algn="l" defTabSz="914400">
              <a:lnSpc>
                <a:spcPct val="100000"/>
              </a:lnSpc>
              <a:spcBef>
                <a:spcPct val="30000"/>
              </a:spcBef>
              <a:spcAft>
                <a:spcPct val="0"/>
              </a:spcAft>
              <a:buClrTx/>
              <a:buSzTx/>
              <a:buFontTx/>
              <a:buNone/>
              <a:tabLst/>
              <a:defRPr/>
            </a:pPr>
            <a:endParaRPr lang="en-US" sz="1200" i="0" u="none" strike="noStrike" kern="1200" cap="none" spc="0" normalizeH="0" baseline="0" noProof="0">
              <a:ln>
                <a:noFill/>
              </a:ln>
              <a:solidFill>
                <a:prstClr val="black"/>
              </a:solidFill>
              <a:effectLst/>
              <a:uLnTx/>
              <a:uFillTx/>
              <a:latin typeface="+mn-lt"/>
              <a:cs typeface="Calibri"/>
            </a:endParaRPr>
          </a:p>
          <a:p>
            <a:pPr>
              <a:spcBef>
                <a:spcPct val="30000"/>
              </a:spcBef>
              <a:spcAft>
                <a:spcPct val="0"/>
              </a:spcAft>
            </a:pPr>
            <a:endParaRPr lang="en-US">
              <a:cs typeface="Calibri" panose="020F0502020204030204"/>
            </a:endParaRPr>
          </a:p>
          <a:p>
            <a:pPr eaLnBrk="0" fontAlgn="base" hangingPunct="0">
              <a:spcBef>
                <a:spcPct val="30000"/>
              </a:spcBef>
              <a:spcAft>
                <a:spcPct val="0"/>
              </a:spcAft>
            </a:pPr>
            <a:endParaRPr lang="en-US" b="1">
              <a:cs typeface="Calibri" panose="020F0502020204030204"/>
            </a:endParaRPr>
          </a:p>
          <a:p>
            <a:endParaRPr lang="en-US">
              <a:cs typeface="Calibri" panose="020F0502020204030204"/>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14</a:t>
            </a:fld>
            <a:endParaRPr lang="en-US"/>
          </a:p>
        </p:txBody>
      </p:sp>
    </p:spTree>
    <p:extLst>
      <p:ext uri="{BB962C8B-B14F-4D97-AF65-F5344CB8AC3E}">
        <p14:creationId xmlns:p14="http://schemas.microsoft.com/office/powerpoint/2010/main" val="213206662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spcBef>
                <a:spcPct val="30000"/>
              </a:spcBef>
              <a:spcAft>
                <a:spcPct val="0"/>
              </a:spcAft>
              <a:defRPr/>
            </a:pPr>
            <a:r>
              <a:rPr lang="en-US" b="1"/>
              <a:t>SHARE</a:t>
            </a:r>
            <a:r>
              <a:rPr lang="en-US"/>
              <a:t>: Healthy foods taste great too! Consider fun healthy snack ideas and displaying healthy food in festive ways. </a:t>
            </a:r>
            <a:endParaRPr lang="en-US">
              <a:ea typeface="+mn-ea"/>
              <a:cs typeface="+mn-cs"/>
            </a:endParaRPr>
          </a:p>
          <a:p>
            <a:pPr marL="0" marR="0" lvl="0" indent="0" algn="l" defTabSz="914400">
              <a:lnSpc>
                <a:spcPct val="100000"/>
              </a:lnSpc>
              <a:spcBef>
                <a:spcPct val="30000"/>
              </a:spcBef>
              <a:spcAft>
                <a:spcPct val="0"/>
              </a:spcAft>
              <a:buClrTx/>
              <a:buSzTx/>
              <a:buFontTx/>
              <a:buNone/>
              <a:tabLst/>
              <a:defRPr/>
            </a:pPr>
            <a:endParaRPr lang="en-US" sz="1200" i="0" u="none" strike="noStrike" kern="1200" cap="none" spc="0" normalizeH="0" baseline="0" noProof="0">
              <a:ln>
                <a:noFill/>
              </a:ln>
              <a:solidFill>
                <a:prstClr val="black"/>
              </a:solidFill>
              <a:effectLst/>
              <a:uLnTx/>
              <a:uFillTx/>
              <a:latin typeface="+mn-lt"/>
              <a:cs typeface="Calibri"/>
            </a:endParaRPr>
          </a:p>
          <a:p>
            <a:pPr>
              <a:spcBef>
                <a:spcPct val="30000"/>
              </a:spcBef>
              <a:spcAft>
                <a:spcPct val="0"/>
              </a:spcAft>
            </a:pPr>
            <a:r>
              <a:rPr lang="en-US" b="1">
                <a:cs typeface="Calibri" panose="020F0502020204030204"/>
              </a:rPr>
              <a:t>ASK</a:t>
            </a:r>
            <a:r>
              <a:rPr lang="en-US">
                <a:cs typeface="Calibri" panose="020F0502020204030204"/>
              </a:rPr>
              <a:t>: What ways have you used healthy foods as a part of your celebrations?</a:t>
            </a:r>
          </a:p>
          <a:p>
            <a:pPr>
              <a:spcBef>
                <a:spcPct val="30000"/>
              </a:spcBef>
              <a:spcAft>
                <a:spcPct val="0"/>
              </a:spcAft>
            </a:pPr>
            <a:endParaRPr lang="en-US">
              <a:cs typeface="Calibri" panose="020F0502020204030204"/>
            </a:endParaRPr>
          </a:p>
          <a:p>
            <a:pPr>
              <a:spcBef>
                <a:spcPct val="30000"/>
              </a:spcBef>
              <a:spcAft>
                <a:spcPct val="0"/>
              </a:spcAft>
            </a:pPr>
            <a:endParaRPr lang="en-US">
              <a:cs typeface="Calibri" panose="020F0502020204030204"/>
            </a:endParaRPr>
          </a:p>
          <a:p>
            <a:pPr eaLnBrk="0" fontAlgn="base" hangingPunct="0">
              <a:spcBef>
                <a:spcPct val="30000"/>
              </a:spcBef>
              <a:spcAft>
                <a:spcPct val="0"/>
              </a:spcAft>
            </a:pPr>
            <a:endParaRPr lang="en-US" b="1">
              <a:cs typeface="Calibri" panose="020F0502020204030204"/>
            </a:endParaRPr>
          </a:p>
          <a:p>
            <a:endParaRPr lang="en-US">
              <a:cs typeface="Calibri" panose="020F0502020204030204"/>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15</a:t>
            </a:fld>
            <a:endParaRPr lang="en-US"/>
          </a:p>
        </p:txBody>
      </p:sp>
    </p:spTree>
    <p:extLst>
      <p:ext uri="{BB962C8B-B14F-4D97-AF65-F5344CB8AC3E}">
        <p14:creationId xmlns:p14="http://schemas.microsoft.com/office/powerpoint/2010/main" val="171809169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eaLnBrk="0" fontAlgn="base" hangingPunct="0">
              <a:spcBef>
                <a:spcPct val="30000"/>
              </a:spcBef>
              <a:spcAft>
                <a:spcPct val="0"/>
              </a:spcAft>
              <a:defRPr/>
            </a:pPr>
            <a:r>
              <a:rPr lang="en-US" b="1">
                <a:solidFill>
                  <a:prstClr val="black"/>
                </a:solidFill>
                <a:cs typeface="Calibri"/>
              </a:rPr>
              <a:t>SHARE: </a:t>
            </a:r>
            <a:r>
              <a:rPr lang="en-US">
                <a:solidFill>
                  <a:prstClr val="black"/>
                </a:solidFill>
                <a:cs typeface="Calibri"/>
              </a:rPr>
              <a:t>Rather than throw a separate party for every birthday, consider one monthly party for all of the children whose birthdays fall in that month. You'll want to make sure to let parents know well in advance that this is how birthday celebrations are handled. </a:t>
            </a:r>
            <a:endParaRPr lang="en-US" sz="1200" i="0" u="none" strike="noStrike" kern="1200" cap="none" spc="0" normalizeH="0" baseline="0" noProof="0">
              <a:ln>
                <a:noFill/>
              </a:ln>
              <a:solidFill>
                <a:prstClr val="black"/>
              </a:solidFill>
              <a:effectLst/>
              <a:uLnTx/>
              <a:uFillTx/>
              <a:latin typeface="+mn-lt"/>
              <a:cs typeface="Calibri"/>
            </a:endParaRPr>
          </a:p>
          <a:p>
            <a:pPr marL="0" marR="0" lvl="0" indent="0" algn="l" defTabSz="914400">
              <a:lnSpc>
                <a:spcPct val="100000"/>
              </a:lnSpc>
              <a:spcBef>
                <a:spcPct val="30000"/>
              </a:spcBef>
              <a:spcAft>
                <a:spcPct val="0"/>
              </a:spcAft>
              <a:buClrTx/>
              <a:buSzTx/>
              <a:buFontTx/>
              <a:buNone/>
              <a:tabLst/>
              <a:defRPr/>
            </a:pPr>
            <a:endParaRPr lang="en-US" sz="1200" i="0" u="none" strike="noStrike" kern="1200" cap="none" spc="0" normalizeH="0" baseline="0" noProof="0">
              <a:ln>
                <a:noFill/>
              </a:ln>
              <a:solidFill>
                <a:prstClr val="black"/>
              </a:solidFill>
              <a:effectLst/>
              <a:uLnTx/>
              <a:uFillTx/>
              <a:latin typeface="+mn-lt"/>
              <a:cs typeface="Calibri"/>
            </a:endParaRPr>
          </a:p>
          <a:p>
            <a:pPr>
              <a:spcBef>
                <a:spcPct val="30000"/>
              </a:spcBef>
              <a:spcAft>
                <a:spcPct val="0"/>
              </a:spcAft>
            </a:pPr>
            <a:r>
              <a:rPr lang="en-US" b="1">
                <a:cs typeface="Calibri" panose="020F0502020204030204"/>
              </a:rPr>
              <a:t>ASK</a:t>
            </a:r>
            <a:r>
              <a:rPr lang="en-US">
                <a:cs typeface="Calibri" panose="020F0502020204030204"/>
              </a:rPr>
              <a:t>: Is this something any of you have tried for birthdays? If so, how did it go? Any tips to share?</a:t>
            </a:r>
          </a:p>
          <a:p>
            <a:pPr>
              <a:spcBef>
                <a:spcPct val="30000"/>
              </a:spcBef>
              <a:spcAft>
                <a:spcPct val="0"/>
              </a:spcAft>
            </a:pPr>
            <a:endParaRPr lang="en-US">
              <a:cs typeface="Calibri" panose="020F0502020204030204"/>
            </a:endParaRPr>
          </a:p>
          <a:p>
            <a:pPr>
              <a:spcBef>
                <a:spcPct val="30000"/>
              </a:spcBef>
              <a:spcAft>
                <a:spcPct val="0"/>
              </a:spcAft>
            </a:pPr>
            <a:endParaRPr lang="en-US">
              <a:cs typeface="Calibri" panose="020F0502020204030204"/>
            </a:endParaRPr>
          </a:p>
          <a:p>
            <a:pPr eaLnBrk="0" fontAlgn="base" hangingPunct="0">
              <a:spcBef>
                <a:spcPct val="30000"/>
              </a:spcBef>
              <a:spcAft>
                <a:spcPct val="0"/>
              </a:spcAft>
            </a:pPr>
            <a:endParaRPr lang="en-US" b="1">
              <a:cs typeface="Calibri" panose="020F0502020204030204"/>
            </a:endParaRPr>
          </a:p>
          <a:p>
            <a:endParaRPr lang="en-US">
              <a:cs typeface="Calibri" panose="020F0502020204030204"/>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16</a:t>
            </a:fld>
            <a:endParaRPr lang="en-US"/>
          </a:p>
        </p:txBody>
      </p:sp>
    </p:spTree>
    <p:extLst>
      <p:ext uri="{BB962C8B-B14F-4D97-AF65-F5344CB8AC3E}">
        <p14:creationId xmlns:p14="http://schemas.microsoft.com/office/powerpoint/2010/main" val="1052459481"/>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0" fontAlgn="base" latinLnBrk="0" hangingPunct="0">
              <a:lnSpc>
                <a:spcPct val="100000"/>
              </a:lnSpc>
              <a:spcBef>
                <a:spcPct val="30000"/>
              </a:spcBef>
              <a:spcAft>
                <a:spcPct val="0"/>
              </a:spcAft>
              <a:buClrTx/>
              <a:buSzTx/>
              <a:buFontTx/>
              <a:buNone/>
              <a:tabLst/>
              <a:defRPr/>
            </a:pPr>
            <a:endParaRPr lang="en-US" b="0" baseline="0">
              <a:cs typeface="Calibri"/>
            </a:endParaRPr>
          </a:p>
          <a:p>
            <a:pPr>
              <a:spcBef>
                <a:spcPct val="30000"/>
              </a:spcBef>
              <a:spcAft>
                <a:spcPct val="0"/>
              </a:spcAft>
              <a:defRPr/>
            </a:pPr>
            <a:r>
              <a:rPr lang="en-US" b="1">
                <a:cs typeface="Calibri"/>
              </a:rPr>
              <a:t>SHARE: </a:t>
            </a:r>
            <a:r>
              <a:rPr lang="en-US">
                <a:cs typeface="Calibri"/>
              </a:rPr>
              <a:t>There are also a lot of ways that we can celebrate that don't involve food. </a:t>
            </a:r>
            <a:endParaRPr lang="en-US" b="0" baseline="0">
              <a:cs typeface="Calibri"/>
            </a:endParaRPr>
          </a:p>
          <a:p>
            <a:pPr marL="0" marR="0" lvl="0" indent="0" algn="l" defTabSz="914400">
              <a:lnSpc>
                <a:spcPct val="100000"/>
              </a:lnSpc>
              <a:spcBef>
                <a:spcPct val="30000"/>
              </a:spcBef>
              <a:spcAft>
                <a:spcPct val="0"/>
              </a:spcAft>
              <a:buClrTx/>
              <a:buSzTx/>
              <a:buFontTx/>
              <a:buNone/>
              <a:tabLst/>
              <a:defRPr/>
            </a:pPr>
            <a:endParaRPr lang="en-US">
              <a:cs typeface="Calibri" panose="020F0502020204030204"/>
            </a:endParaRPr>
          </a:p>
          <a:p>
            <a:pPr>
              <a:spcBef>
                <a:spcPct val="30000"/>
              </a:spcBef>
              <a:spcAft>
                <a:spcPct val="0"/>
              </a:spcAft>
            </a:pPr>
            <a:r>
              <a:rPr lang="en-US" b="1">
                <a:cs typeface="Calibri" panose="020F0502020204030204"/>
              </a:rPr>
              <a:t>ASK: </a:t>
            </a:r>
            <a:r>
              <a:rPr lang="en-US">
                <a:cs typeface="Calibri" panose="020F0502020204030204"/>
              </a:rPr>
              <a:t>What non-food ways have you celebrated birthdays for kids in your care?</a:t>
            </a:r>
          </a:p>
          <a:p>
            <a:pPr eaLnBrk="0" fontAlgn="base" hangingPunct="0">
              <a:spcBef>
                <a:spcPct val="30000"/>
              </a:spcBef>
              <a:spcAft>
                <a:spcPct val="0"/>
              </a:spcAft>
            </a:pPr>
            <a:endParaRPr lang="en-US" b="1">
              <a:cs typeface="Calibri" panose="020F0502020204030204"/>
            </a:endParaRPr>
          </a:p>
          <a:p>
            <a:endParaRPr lang="en-US">
              <a:cs typeface="Calibri" panose="020F0502020204030204"/>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17</a:t>
            </a:fld>
            <a:endParaRPr lang="en-US"/>
          </a:p>
        </p:txBody>
      </p:sp>
    </p:spTree>
    <p:extLst>
      <p:ext uri="{BB962C8B-B14F-4D97-AF65-F5344CB8AC3E}">
        <p14:creationId xmlns:p14="http://schemas.microsoft.com/office/powerpoint/2010/main" val="2632696022"/>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Share: </a:t>
            </a:r>
            <a:r>
              <a:rPr lang="en-US">
                <a:cs typeface="Calibri"/>
              </a:rPr>
              <a:t>These snacks are included in the handout packet for this session and also on our website.  Some of these could be great healthy celebration snacks. </a:t>
            </a: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18</a:t>
            </a:fld>
            <a:endParaRPr lang="en-US"/>
          </a:p>
        </p:txBody>
      </p:sp>
    </p:spTree>
    <p:extLst>
      <p:ext uri="{BB962C8B-B14F-4D97-AF65-F5344CB8AC3E}">
        <p14:creationId xmlns:p14="http://schemas.microsoft.com/office/powerpoint/2010/main" val="118271507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i="1"/>
              <a:t>Review Goal Setting Form AT/HA created ...let participants know they will receive this in their handout packet</a:t>
            </a:r>
            <a:endParaRPr lang="en-US"/>
          </a:p>
        </p:txBody>
      </p:sp>
      <p:sp>
        <p:nvSpPr>
          <p:cNvPr id="4" name="Slide Number Placeholder 3"/>
          <p:cNvSpPr>
            <a:spLocks noGrp="1"/>
          </p:cNvSpPr>
          <p:nvPr>
            <p:ph type="sldNum" sz="quarter" idx="5"/>
          </p:nvPr>
        </p:nvSpPr>
        <p:spPr/>
        <p:txBody>
          <a:bodyPr/>
          <a:lstStyle/>
          <a:p>
            <a:fld id="{4C6709D6-93C5-D64F-9800-896F699C4456}" type="slidenum">
              <a:rPr lang="en-US" smtClean="0"/>
              <a:t>19</a:t>
            </a:fld>
            <a:endParaRPr lang="en-US"/>
          </a:p>
        </p:txBody>
      </p:sp>
    </p:spTree>
    <p:extLst>
      <p:ext uri="{BB962C8B-B14F-4D97-AF65-F5344CB8AC3E}">
        <p14:creationId xmlns:p14="http://schemas.microsoft.com/office/powerpoint/2010/main" val="817505761"/>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baseline="0"/>
              <a:t>Share: </a:t>
            </a:r>
            <a:r>
              <a:rPr lang="en-US"/>
              <a:t>From their </a:t>
            </a:r>
            <a:r>
              <a:rPr lang="en-US" b="1"/>
              <a:t>Goal Setting Form</a:t>
            </a:r>
            <a:r>
              <a:rPr lang="en-US"/>
              <a:t> in their handout packet</a:t>
            </a:r>
            <a:r>
              <a:rPr lang="en-US" b="1"/>
              <a:t>, </a:t>
            </a:r>
            <a:r>
              <a:rPr lang="en-US"/>
              <a:t>challenge</a:t>
            </a:r>
            <a:r>
              <a:rPr lang="en-US" b="0" baseline="0"/>
              <a:t> participants to fill it out and do one or both of the following:</a:t>
            </a:r>
            <a:endParaRPr lang="en-US" b="0" baseline="0">
              <a:cs typeface="Calibri"/>
            </a:endParaRPr>
          </a:p>
          <a:p>
            <a:pPr marL="171450" indent="-171450">
              <a:buFont typeface="Arial" panose="020B0604020202020204" pitchFamily="34" charset="0"/>
              <a:buChar char="•"/>
            </a:pPr>
            <a:r>
              <a:rPr lang="en-US" b="0" baseline="0"/>
              <a:t>Identify feeding practices and cultures of the children in my care</a:t>
            </a:r>
          </a:p>
          <a:p>
            <a:pPr marL="171450" indent="-171450">
              <a:buFont typeface="Arial" panose="020B0604020202020204" pitchFamily="34" charset="0"/>
              <a:buChar char="•"/>
            </a:pPr>
            <a:r>
              <a:rPr lang="en-US" b="0" baseline="0">
                <a:cs typeface="Calibri"/>
              </a:rPr>
              <a:t>Create a nutrition policy for my center or home childcare</a:t>
            </a:r>
          </a:p>
          <a:p>
            <a:endParaRPr lang="en-US" b="0" baseline="0">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21</a:t>
            </a:fld>
            <a:endParaRPr lang="en-US"/>
          </a:p>
        </p:txBody>
      </p:sp>
    </p:spTree>
    <p:extLst>
      <p:ext uri="{BB962C8B-B14F-4D97-AF65-F5344CB8AC3E}">
        <p14:creationId xmlns:p14="http://schemas.microsoft.com/office/powerpoint/2010/main" val="162176903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22</a:t>
            </a:fld>
            <a:endParaRPr lang="en-US"/>
          </a:p>
        </p:txBody>
      </p:sp>
    </p:spTree>
    <p:extLst>
      <p:ext uri="{BB962C8B-B14F-4D97-AF65-F5344CB8AC3E}">
        <p14:creationId xmlns:p14="http://schemas.microsoft.com/office/powerpoint/2010/main" val="1663545209"/>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Share: </a:t>
            </a:r>
            <a:r>
              <a:rPr lang="en-US" dirty="0"/>
              <a:t>In order to be</a:t>
            </a:r>
            <a:r>
              <a:rPr lang="en-US" baseline="0" dirty="0"/>
              <a:t> able to continue to offer these trainings for free to child care providers, we need to be able to provide some information to our generous funders. Please use the link provided in the chat to fill out this survey within 30 minutes of the end of this session.</a:t>
            </a:r>
            <a:r>
              <a:rPr lang="en-US" dirty="0"/>
              <a:t> </a:t>
            </a:r>
            <a:endParaRPr lang="en-US" dirty="0">
              <a:cs typeface="Calibri"/>
            </a:endParaRPr>
          </a:p>
          <a:p>
            <a:endParaRPr lang="en-US" baseline="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a:t>You will need the program code to fill this out properly. Please also note that this survey was created for SNAP-eligible participants enrolled in our families and parents courses—but please answer these questions from the perspective of a child care provider and answer regarding what you will practice at your place of work.</a:t>
            </a:r>
            <a:r>
              <a:rPr lang="en-US" dirty="0"/>
              <a:t> </a:t>
            </a:r>
            <a:endParaRPr lang="en-US" baseline="0" dirty="0">
              <a:cs typeface="Calibri"/>
            </a:endParaRPr>
          </a:p>
          <a:p>
            <a:endParaRPr lang="en-US" baseline="0" dirty="0"/>
          </a:p>
          <a:p>
            <a:r>
              <a:rPr lang="en-US" baseline="0" dirty="0"/>
              <a:t>Once we receive the survey, we will send you the certificate </a:t>
            </a:r>
            <a:r>
              <a:rPr lang="en-US" baseline="0" dirty="0" smtClean="0"/>
              <a:t>with contact hours.</a:t>
            </a:r>
            <a:endParaRPr lang="en-US" baseline="0" dirty="0">
              <a:cs typeface="Calibri"/>
            </a:endParaRPr>
          </a:p>
          <a:p>
            <a:endParaRPr lang="en-US" baseline="0" dirty="0"/>
          </a:p>
          <a:p>
            <a:r>
              <a:rPr lang="en-US" baseline="0" dirty="0"/>
              <a:t>Thank you so much for joining us today!</a:t>
            </a:r>
            <a:endParaRPr lang="en-US" baseline="0" dirty="0">
              <a:cs typeface="Calibri"/>
            </a:endParaRPr>
          </a:p>
          <a:p>
            <a:endParaRPr lang="en-US" b="1" dirty="0"/>
          </a:p>
          <a:p>
            <a:r>
              <a:rPr lang="en-US" sz="1200" b="1" kern="1200" dirty="0">
                <a:solidFill>
                  <a:schemeClr val="tx1"/>
                </a:solidFill>
                <a:effectLst/>
                <a:latin typeface="+mn-lt"/>
                <a:ea typeface="+mn-ea"/>
                <a:cs typeface="+mn-cs"/>
              </a:rPr>
              <a:t>Text for chat:</a:t>
            </a:r>
            <a:endParaRPr lang="en-US" sz="1200" b="1" kern="1200" dirty="0">
              <a:solidFill>
                <a:schemeClr val="tx1"/>
              </a:solidFill>
              <a:effectLst/>
              <a:latin typeface="+mn-lt"/>
              <a:cs typeface="Calibri"/>
            </a:endParaRPr>
          </a:p>
          <a:p>
            <a:r>
              <a:rPr lang="en-US" sz="1200" kern="1200" dirty="0">
                <a:solidFill>
                  <a:schemeClr val="tx1"/>
                </a:solidFill>
                <a:effectLst/>
                <a:latin typeface="+mn-lt"/>
                <a:ea typeface="+mn-ea"/>
                <a:cs typeface="+mn-cs"/>
              </a:rPr>
              <a:t> </a:t>
            </a:r>
            <a:endParaRPr lang="en-US" sz="1200" kern="1200" dirty="0">
              <a:solidFill>
                <a:schemeClr val="tx1"/>
              </a:solidFill>
              <a:effectLst/>
              <a:latin typeface="+mn-lt"/>
              <a:cs typeface="Calibri"/>
            </a:endParaRPr>
          </a:p>
          <a:p>
            <a:r>
              <a:rPr lang="en-US" sz="1200" kern="1200" dirty="0">
                <a:solidFill>
                  <a:schemeClr val="tx1"/>
                </a:solidFill>
                <a:effectLst/>
                <a:latin typeface="+mn-lt"/>
                <a:ea typeface="+mn-ea"/>
                <a:cs typeface="+mn-cs"/>
              </a:rPr>
              <a:t>Please copy and paste this link into your browser and complete the survey within 30 minutes of this webinar.</a:t>
            </a:r>
            <a:r>
              <a:rPr lang="en-US" dirty="0"/>
              <a:t> </a:t>
            </a:r>
            <a:endParaRPr lang="en-US" sz="1200" kern="1200" dirty="0">
              <a:solidFill>
                <a:schemeClr val="tx1"/>
              </a:solidFill>
              <a:effectLst/>
              <a:latin typeface="+mn-lt"/>
              <a:cs typeface="Calibri"/>
            </a:endParaRPr>
          </a:p>
          <a:p>
            <a:r>
              <a:rPr lang="en-US" sz="1200" kern="1200" dirty="0">
                <a:solidFill>
                  <a:schemeClr val="tx1"/>
                </a:solidFill>
                <a:effectLst/>
                <a:latin typeface="+mn-lt"/>
                <a:ea typeface="+mn-ea"/>
                <a:cs typeface="+mn-cs"/>
              </a:rPr>
              <a:t>Survey</a:t>
            </a:r>
            <a:r>
              <a:rPr lang="en-US" sz="1200" u="none" kern="1200" dirty="0">
                <a:solidFill>
                  <a:schemeClr val="tx1"/>
                </a:solidFill>
                <a:effectLst/>
                <a:latin typeface="+mn-lt"/>
                <a:ea typeface="+mn-ea"/>
                <a:cs typeface="+mn-cs"/>
              </a:rPr>
              <a:t>: </a:t>
            </a:r>
            <a:r>
              <a:rPr lang="en-US" sz="1200" u="sng" kern="1200" dirty="0">
                <a:solidFill>
                  <a:schemeClr val="tx1"/>
                </a:solidFill>
                <a:effectLst/>
                <a:latin typeface="+mn-lt"/>
                <a:ea typeface="+mn-ea"/>
                <a:cs typeface="+mn-cs"/>
                <a:hlinkClick r:id="rId3"/>
              </a:rPr>
              <a:t>https://shareourstrength.az1.qualtrics.com/jfe/form/SV_bKrHXjTwPhQWMkZ</a:t>
            </a:r>
            <a:endParaRPr lang="en-US" sz="1200" kern="1200" dirty="0">
              <a:solidFill>
                <a:schemeClr val="tx1"/>
              </a:solidFill>
              <a:effectLst/>
              <a:latin typeface="+mn-lt"/>
              <a:ea typeface="+mn-ea"/>
              <a:cs typeface="+mn-cs"/>
            </a:endParaRPr>
          </a:p>
          <a:p>
            <a:r>
              <a:rPr lang="en-US" sz="1200" u="none" strike="noStrike" kern="1200" dirty="0">
                <a:solidFill>
                  <a:schemeClr val="tx1"/>
                </a:solidFill>
                <a:effectLst/>
                <a:latin typeface="+mn-lt"/>
                <a:ea typeface="+mn-ea"/>
                <a:cs typeface="+mn-cs"/>
              </a:rPr>
              <a:t> </a:t>
            </a:r>
            <a:endParaRPr lang="en-US" sz="1200" kern="1200" dirty="0">
              <a:solidFill>
                <a:schemeClr val="tx1"/>
              </a:solidFill>
              <a:effectLst/>
              <a:latin typeface="+mn-lt"/>
              <a:cs typeface="Calibri"/>
            </a:endParaRPr>
          </a:p>
          <a:p>
            <a:r>
              <a:rPr lang="en-US" sz="1200" kern="1200" dirty="0">
                <a:solidFill>
                  <a:schemeClr val="tx1"/>
                </a:solidFill>
                <a:effectLst/>
                <a:latin typeface="+mn-lt"/>
                <a:ea typeface="+mn-ea"/>
                <a:cs typeface="+mn-cs"/>
              </a:rPr>
              <a:t>Program code</a:t>
            </a:r>
            <a:r>
              <a:rPr lang="en-US" sz="1200" kern="1200">
                <a:solidFill>
                  <a:schemeClr val="tx1"/>
                </a:solidFill>
                <a:effectLst/>
                <a:latin typeface="+mn-lt"/>
                <a:ea typeface="+mn-ea"/>
                <a:cs typeface="+mn-cs"/>
              </a:rPr>
              <a:t>: </a:t>
            </a:r>
            <a:r>
              <a:rPr lang="en-US" smtClean="0"/>
              <a:t>E######</a:t>
            </a:r>
            <a:endParaRPr lang="en-US" sz="1200" dirty="0">
              <a:cs typeface="Calibri"/>
            </a:endParaRPr>
          </a:p>
          <a:p>
            <a:r>
              <a:rPr lang="en-US" sz="1200" kern="1200" dirty="0">
                <a:solidFill>
                  <a:schemeClr val="tx1"/>
                </a:solidFill>
                <a:effectLst/>
                <a:latin typeface="+mn-lt"/>
                <a:ea typeface="+mn-ea"/>
                <a:cs typeface="+mn-cs"/>
              </a:rPr>
              <a:t> </a:t>
            </a:r>
            <a:endParaRPr lang="en-US" sz="1200" kern="1200" dirty="0">
              <a:solidFill>
                <a:schemeClr val="tx1"/>
              </a:solidFill>
              <a:effectLst/>
              <a:latin typeface="+mn-lt"/>
              <a:cs typeface="Calibri"/>
            </a:endParaRPr>
          </a:p>
          <a:p>
            <a:r>
              <a:rPr lang="en-US" sz="1200" kern="1200" dirty="0">
                <a:solidFill>
                  <a:schemeClr val="tx1"/>
                </a:solidFill>
                <a:effectLst/>
                <a:latin typeface="+mn-lt"/>
                <a:ea typeface="+mn-ea"/>
                <a:cs typeface="+mn-cs"/>
              </a:rPr>
              <a:t> </a:t>
            </a:r>
            <a:endParaRPr lang="en-US" sz="1200" kern="1200" dirty="0">
              <a:solidFill>
                <a:schemeClr val="tx1"/>
              </a:solidFill>
              <a:effectLst/>
              <a:latin typeface="+mn-lt"/>
              <a:cs typeface="Calibri"/>
            </a:endParaRPr>
          </a:p>
          <a:p>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23</a:t>
            </a:fld>
            <a:endParaRPr lang="en-US"/>
          </a:p>
        </p:txBody>
      </p:sp>
    </p:spTree>
    <p:extLst>
      <p:ext uri="{BB962C8B-B14F-4D97-AF65-F5344CB8AC3E}">
        <p14:creationId xmlns:p14="http://schemas.microsoft.com/office/powerpoint/2010/main" val="3387023629"/>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24</a:t>
            </a:fld>
            <a:endParaRPr lang="en-US"/>
          </a:p>
        </p:txBody>
      </p:sp>
    </p:spTree>
    <p:extLst>
      <p:ext uri="{BB962C8B-B14F-4D97-AF65-F5344CB8AC3E}">
        <p14:creationId xmlns:p14="http://schemas.microsoft.com/office/powerpoint/2010/main" val="428978161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FE63AE20-DD12-4CC7-9CB3-BF147C058649}"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C4E61AC-C0E6-4BF1-9C65-5927C1EF335B}" type="slidenum">
              <a:rPr lang="en-US" smtClean="0"/>
              <a:t>‹#›</a:t>
            </a:fld>
            <a:endParaRPr lang="en-US"/>
          </a:p>
        </p:txBody>
      </p:sp>
    </p:spTree>
    <p:extLst>
      <p:ext uri="{BB962C8B-B14F-4D97-AF65-F5344CB8AC3E}">
        <p14:creationId xmlns:p14="http://schemas.microsoft.com/office/powerpoint/2010/main" val="102632026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FE63AE20-DD12-4CC7-9CB3-BF147C058649}"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C4E61AC-C0E6-4BF1-9C65-5927C1EF335B}" type="slidenum">
              <a:rPr lang="en-US" smtClean="0"/>
              <a:t>‹#›</a:t>
            </a:fld>
            <a:endParaRPr lang="en-US"/>
          </a:p>
        </p:txBody>
      </p:sp>
    </p:spTree>
    <p:extLst>
      <p:ext uri="{BB962C8B-B14F-4D97-AF65-F5344CB8AC3E}">
        <p14:creationId xmlns:p14="http://schemas.microsoft.com/office/powerpoint/2010/main" val="35578537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FE63AE20-DD12-4CC7-9CB3-BF147C058649}"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C4E61AC-C0E6-4BF1-9C65-5927C1EF335B}" type="slidenum">
              <a:rPr lang="en-US" smtClean="0"/>
              <a:t>‹#›</a:t>
            </a:fld>
            <a:endParaRPr lang="en-US"/>
          </a:p>
        </p:txBody>
      </p:sp>
    </p:spTree>
    <p:extLst>
      <p:ext uri="{BB962C8B-B14F-4D97-AF65-F5344CB8AC3E}">
        <p14:creationId xmlns:p14="http://schemas.microsoft.com/office/powerpoint/2010/main" val="96217416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FE63AE20-DD12-4CC7-9CB3-BF147C058649}"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C4E61AC-C0E6-4BF1-9C65-5927C1EF335B}" type="slidenum">
              <a:rPr lang="en-US" smtClean="0"/>
              <a:t>‹#›</a:t>
            </a:fld>
            <a:endParaRPr lang="en-US"/>
          </a:p>
        </p:txBody>
      </p:sp>
    </p:spTree>
    <p:extLst>
      <p:ext uri="{BB962C8B-B14F-4D97-AF65-F5344CB8AC3E}">
        <p14:creationId xmlns:p14="http://schemas.microsoft.com/office/powerpoint/2010/main" val="247175817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FE63AE20-DD12-4CC7-9CB3-BF147C058649}" type="datetimeFigureOut">
              <a:rPr lang="en-US" smtClean="0"/>
              <a:t>6/28/2021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4C4E61AC-C0E6-4BF1-9C65-5927C1EF335B}" type="slidenum">
              <a:rPr lang="en-US" smtClean="0"/>
              <a:t>‹#›</a:t>
            </a:fld>
            <a:endParaRPr lang="en-US"/>
          </a:p>
        </p:txBody>
      </p:sp>
    </p:spTree>
    <p:extLst>
      <p:ext uri="{BB962C8B-B14F-4D97-AF65-F5344CB8AC3E}">
        <p14:creationId xmlns:p14="http://schemas.microsoft.com/office/powerpoint/2010/main" val="14854777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FE63AE20-DD12-4CC7-9CB3-BF147C058649}" type="datetimeFigureOut">
              <a:rPr lang="en-US" smtClean="0"/>
              <a:t>6/28/2021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4C4E61AC-C0E6-4BF1-9C65-5927C1EF335B}" type="slidenum">
              <a:rPr lang="en-US" smtClean="0"/>
              <a:t>‹#›</a:t>
            </a:fld>
            <a:endParaRPr lang="en-US"/>
          </a:p>
        </p:txBody>
      </p:sp>
    </p:spTree>
    <p:extLst>
      <p:ext uri="{BB962C8B-B14F-4D97-AF65-F5344CB8AC3E}">
        <p14:creationId xmlns:p14="http://schemas.microsoft.com/office/powerpoint/2010/main" val="323221462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E63AE20-DD12-4CC7-9CB3-BF147C058649}" type="datetimeFigureOut">
              <a:rPr lang="en-US" smtClean="0"/>
              <a:t>6/28/2021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4C4E61AC-C0E6-4BF1-9C65-5927C1EF335B}" type="slidenum">
              <a:rPr lang="en-US" smtClean="0"/>
              <a:t>‹#›</a:t>
            </a:fld>
            <a:endParaRPr lang="en-US"/>
          </a:p>
        </p:txBody>
      </p:sp>
    </p:spTree>
    <p:extLst>
      <p:ext uri="{BB962C8B-B14F-4D97-AF65-F5344CB8AC3E}">
        <p14:creationId xmlns:p14="http://schemas.microsoft.com/office/powerpoint/2010/main" val="31072291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FE63AE20-DD12-4CC7-9CB3-BF147C058649}"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C4E61AC-C0E6-4BF1-9C65-5927C1EF335B}" type="slidenum">
              <a:rPr lang="en-US" smtClean="0"/>
              <a:t>‹#›</a:t>
            </a:fld>
            <a:endParaRPr lang="en-US"/>
          </a:p>
        </p:txBody>
      </p:sp>
    </p:spTree>
    <p:extLst>
      <p:ext uri="{BB962C8B-B14F-4D97-AF65-F5344CB8AC3E}">
        <p14:creationId xmlns:p14="http://schemas.microsoft.com/office/powerpoint/2010/main" val="53207226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FE63AE20-DD12-4CC7-9CB3-BF147C058649}"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C4E61AC-C0E6-4BF1-9C65-5927C1EF335B}" type="slidenum">
              <a:rPr lang="en-US" smtClean="0"/>
              <a:t>‹#›</a:t>
            </a:fld>
            <a:endParaRPr lang="en-US"/>
          </a:p>
        </p:txBody>
      </p:sp>
    </p:spTree>
    <p:extLst>
      <p:ext uri="{BB962C8B-B14F-4D97-AF65-F5344CB8AC3E}">
        <p14:creationId xmlns:p14="http://schemas.microsoft.com/office/powerpoint/2010/main" val="54257168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FE63AE20-DD12-4CC7-9CB3-BF147C058649}"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C4E61AC-C0E6-4BF1-9C65-5927C1EF335B}" type="slidenum">
              <a:rPr lang="en-US" smtClean="0"/>
              <a:t>‹#›</a:t>
            </a:fld>
            <a:endParaRPr lang="en-US"/>
          </a:p>
        </p:txBody>
      </p:sp>
    </p:spTree>
    <p:extLst>
      <p:ext uri="{BB962C8B-B14F-4D97-AF65-F5344CB8AC3E}">
        <p14:creationId xmlns:p14="http://schemas.microsoft.com/office/powerpoint/2010/main" val="31436583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FE63AE20-DD12-4CC7-9CB3-BF147C058649}"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C4E61AC-C0E6-4BF1-9C65-5927C1EF335B}" type="slidenum">
              <a:rPr lang="en-US" smtClean="0"/>
              <a:t>‹#›</a:t>
            </a:fld>
            <a:endParaRPr lang="en-US"/>
          </a:p>
        </p:txBody>
      </p:sp>
    </p:spTree>
    <p:extLst>
      <p:ext uri="{BB962C8B-B14F-4D97-AF65-F5344CB8AC3E}">
        <p14:creationId xmlns:p14="http://schemas.microsoft.com/office/powerpoint/2010/main" val="91588970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Cover Slide A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5650" cy="6858000"/>
          </a:xfrm>
          <a:prstGeom prst="rect">
            <a:avLst/>
          </a:prstGeom>
        </p:spPr>
      </p:pic>
      <p:sp>
        <p:nvSpPr>
          <p:cNvPr id="2" name="Title 1"/>
          <p:cNvSpPr>
            <a:spLocks noGrp="1"/>
          </p:cNvSpPr>
          <p:nvPr>
            <p:ph type="ctrTitle" hasCustomPrompt="1"/>
          </p:nvPr>
        </p:nvSpPr>
        <p:spPr>
          <a:xfrm>
            <a:off x="1215992" y="1559293"/>
            <a:ext cx="3452261" cy="1992430"/>
          </a:xfrm>
        </p:spPr>
        <p:txBody>
          <a:bodyPr anchor="b">
            <a:normAutofit/>
          </a:bodyPr>
          <a:lstStyle>
            <a:lvl1pPr algn="l">
              <a:lnSpc>
                <a:spcPct val="100000"/>
              </a:lnSpc>
              <a:defRPr sz="2800" b="1">
                <a:solidFill>
                  <a:schemeClr val="bg1"/>
                </a:solidFill>
              </a:defRPr>
            </a:lvl1pPr>
          </a:lstStyle>
          <a:p>
            <a:r>
              <a:rPr lang="en-US"/>
              <a:t>Click to edit master title style</a:t>
            </a:r>
          </a:p>
        </p:txBody>
      </p:sp>
      <p:sp>
        <p:nvSpPr>
          <p:cNvPr id="3" name="Subtitle 2"/>
          <p:cNvSpPr>
            <a:spLocks noGrp="1"/>
          </p:cNvSpPr>
          <p:nvPr>
            <p:ph type="subTitle" idx="1"/>
          </p:nvPr>
        </p:nvSpPr>
        <p:spPr>
          <a:xfrm>
            <a:off x="1215992" y="3794543"/>
            <a:ext cx="3452261" cy="1124368"/>
          </a:xfrm>
        </p:spPr>
        <p:txBody>
          <a:bodyPr>
            <a:normAutofit/>
          </a:bodyPr>
          <a:lstStyle>
            <a:lvl1pPr marL="0" indent="0" algn="l">
              <a:lnSpc>
                <a:spcPct val="100000"/>
              </a:lnSpc>
              <a:buNone/>
              <a:defRPr sz="20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1" name="Text Placeholder 10"/>
          <p:cNvSpPr>
            <a:spLocks noGrp="1"/>
          </p:cNvSpPr>
          <p:nvPr>
            <p:ph type="body" sz="quarter" idx="10" hasCustomPrompt="1"/>
          </p:nvPr>
        </p:nvSpPr>
        <p:spPr>
          <a:xfrm>
            <a:off x="1216025" y="5513162"/>
            <a:ext cx="3452813" cy="293659"/>
          </a:xfrm>
        </p:spPr>
        <p:txBody>
          <a:bodyPr>
            <a:normAutofit/>
          </a:bodyPr>
          <a:lstStyle>
            <a:lvl1pPr>
              <a:defRPr sz="1600" b="1" baseline="0">
                <a:solidFill>
                  <a:schemeClr val="bg1"/>
                </a:solidFill>
              </a:defRPr>
            </a:lvl1pPr>
          </a:lstStyle>
          <a:p>
            <a:pPr lvl="0"/>
            <a:r>
              <a:rPr lang="en-US"/>
              <a:t>Day, Month, Year</a:t>
            </a:r>
          </a:p>
        </p:txBody>
      </p:sp>
      <p:pic>
        <p:nvPicPr>
          <p:cNvPr id="6" name="Picture 5"/>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9608630" y="5659991"/>
            <a:ext cx="2138428" cy="705114"/>
          </a:xfrm>
          <a:prstGeom prst="rect">
            <a:avLst/>
          </a:prstGeom>
        </p:spPr>
      </p:pic>
    </p:spTree>
    <p:extLst>
      <p:ext uri="{BB962C8B-B14F-4D97-AF65-F5344CB8AC3E}">
        <p14:creationId xmlns:p14="http://schemas.microsoft.com/office/powerpoint/2010/main" val="328926654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600200" y="915988"/>
            <a:ext cx="8758238" cy="941387"/>
          </a:xfrm>
        </p:spPr>
        <p:txBody>
          <a:bodyPr>
            <a:normAutofit/>
          </a:bodyPr>
          <a:lstStyle>
            <a:lvl1pPr>
              <a:lnSpc>
                <a:spcPts val="4000"/>
              </a:lnSpc>
              <a:defRPr sz="2800">
                <a:solidFill>
                  <a:schemeClr val="accent1"/>
                </a:solidFill>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a:p>
        </p:txBody>
      </p:sp>
      <p:sp>
        <p:nvSpPr>
          <p:cNvPr id="9" name="Text Placeholder 8"/>
          <p:cNvSpPr>
            <a:spLocks noGrp="1"/>
          </p:cNvSpPr>
          <p:nvPr>
            <p:ph type="body" sz="quarter" idx="13" hasCustomPrompt="1"/>
          </p:nvPr>
        </p:nvSpPr>
        <p:spPr>
          <a:xfrm>
            <a:off x="1600200" y="2214563"/>
            <a:ext cx="8758238" cy="2971800"/>
          </a:xfrm>
        </p:spPr>
        <p:txBody>
          <a:bodyPr>
            <a:normAutofit/>
          </a:bodyPr>
          <a:lstStyle>
            <a:lvl1pPr>
              <a:lnSpc>
                <a:spcPts val="2800"/>
              </a:lnSpc>
              <a:spcBef>
                <a:spcPts val="0"/>
              </a:spcBef>
              <a:spcAft>
                <a:spcPts val="1000"/>
              </a:spcAft>
              <a:defRPr sz="1600" baseline="0"/>
            </a:lvl1pPr>
          </a:lstStyle>
          <a:p>
            <a:pPr lvl="0"/>
            <a:r>
              <a:rPr lang="en-US"/>
              <a:t>Click to add body text</a:t>
            </a:r>
          </a:p>
        </p:txBody>
      </p:sp>
    </p:spTree>
    <p:extLst>
      <p:ext uri="{BB962C8B-B14F-4D97-AF65-F5344CB8AC3E}">
        <p14:creationId xmlns:p14="http://schemas.microsoft.com/office/powerpoint/2010/main" val="214348039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2" y="1892968"/>
            <a:ext cx="3801980" cy="1524000"/>
          </a:xfrm>
        </p:spPr>
        <p:txBody>
          <a:bodyPr anchor="t">
            <a:normAutofit/>
          </a:bodyPr>
          <a:lstStyle>
            <a:lvl1pPr>
              <a:lnSpc>
                <a:spcPts val="3600"/>
              </a:lnSpc>
              <a:defRPr sz="2600" b="1">
                <a:solidFill>
                  <a:schemeClr val="accent1"/>
                </a:solidFill>
              </a:defRPr>
            </a:lvl1pPr>
          </a:lstStyle>
          <a:p>
            <a:r>
              <a:rPr lang="en-US"/>
              <a:t>Click to edit Master title style</a:t>
            </a:r>
          </a:p>
        </p:txBody>
      </p:sp>
      <p:sp>
        <p:nvSpPr>
          <p:cNvPr id="6" name="Text Placeholder 5"/>
          <p:cNvSpPr>
            <a:spLocks noGrp="1"/>
          </p:cNvSpPr>
          <p:nvPr>
            <p:ph type="body" sz="quarter" idx="10"/>
          </p:nvPr>
        </p:nvSpPr>
        <p:spPr>
          <a:xfrm>
            <a:off x="6378221" y="3057525"/>
            <a:ext cx="4694321" cy="1028700"/>
          </a:xfrm>
        </p:spPr>
        <p:txBody>
          <a:bodyPr>
            <a:normAutofit/>
          </a:bodyPr>
          <a:lstStyle>
            <a:lvl1pPr>
              <a:lnSpc>
                <a:spcPts val="3200"/>
              </a:lnSpc>
              <a:defRPr sz="20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3389764849"/>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40607926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6"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FE63AE20-DD12-4CC7-9CB3-BF147C058649}" type="datetimeFigureOut">
              <a:rPr lang="en-US" smtClean="0"/>
              <a:t>6/28/2021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4C4E61AC-C0E6-4BF1-9C65-5927C1EF335B}" type="slidenum">
              <a:rPr lang="en-US" smtClean="0"/>
              <a:t>‹#›</a:t>
            </a:fld>
            <a:endParaRPr lang="en-US"/>
          </a:p>
        </p:txBody>
      </p:sp>
    </p:spTree>
    <p:extLst>
      <p:ext uri="{BB962C8B-B14F-4D97-AF65-F5344CB8AC3E}">
        <p14:creationId xmlns:p14="http://schemas.microsoft.com/office/powerpoint/2010/main" val="181245119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4.xml"/><Relationship Id="rId1" Type="http://schemas.openxmlformats.org/officeDocument/2006/relationships/slideLayout" Target="../slideLayouts/slideLayout13.xml"/></Relationships>
</file>

<file path=ppt/slides/_rels/slide5.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5.xml"/><Relationship Id="rId1" Type="http://schemas.openxmlformats.org/officeDocument/2006/relationships/slideLayout" Target="../slideLayouts/slideLayout14.xml"/></Relationships>
</file>

<file path=ppt/slides/_rels/slide6.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6.xml"/><Relationship Id="rId1" Type="http://schemas.openxmlformats.org/officeDocument/2006/relationships/slideLayout" Target="../slideLayouts/slideLayout13.xml"/><Relationship Id="rId5" Type="http://schemas.openxmlformats.org/officeDocument/2006/relationships/hyperlink" Target="http://news.schoolsdo.org/2018/01/diversity-inclusion-reduce-delinquent-behaviors/" TargetMode="External"/><Relationship Id="rId4" Type="http://schemas.openxmlformats.org/officeDocument/2006/relationships/image" Target="../media/image9.jpeg"/></Relationships>
</file>

<file path=ppt/slides/_rels/slide7.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7.xml"/><Relationship Id="rId1" Type="http://schemas.openxmlformats.org/officeDocument/2006/relationships/slideLayout" Target="../slideLayouts/slideLayout13.xml"/></Relationships>
</file>

<file path=ppt/slides/_rels/slide8.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8.xml"/><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13.xml"/></Relationships>
</file>

<file path=ppt/slides/_rels/slide10.xml.rels><?xml version="1.0" encoding="UTF-8" standalone="yes"?>
<Relationships xmlns="http://schemas.openxmlformats.org/package/2006/relationships"><Relationship Id="rId3" Type="http://schemas.openxmlformats.org/officeDocument/2006/relationships/image" Target="../media/image11.gif"/><Relationship Id="rId2" Type="http://schemas.openxmlformats.org/officeDocument/2006/relationships/notesSlide" Target="../notesSlides/notesSlide10.xml"/><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1.xml"/><Relationship Id="rId1" Type="http://schemas.openxmlformats.org/officeDocument/2006/relationships/slideLayout" Target="../slideLayouts/slideLayout13.xml"/></Relationships>
</file>

<file path=ppt/slides/_rels/slide12.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2.xml"/><Relationship Id="rId1" Type="http://schemas.openxmlformats.org/officeDocument/2006/relationships/slideLayout" Target="../slideLayouts/slideLayout13.xml"/><Relationship Id="rId4" Type="http://schemas.openxmlformats.org/officeDocument/2006/relationships/image" Target="../media/image14.png"/></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3.xml"/></Relationships>
</file>

<file path=ppt/slides/_rels/slide14.xml.rels><?xml version="1.0" encoding="UTF-8" standalone="yes"?>
<Relationships xmlns="http://schemas.openxmlformats.org/package/2006/relationships"><Relationship Id="rId3" Type="http://schemas.openxmlformats.org/officeDocument/2006/relationships/image" Target="../media/image15.jpeg"/><Relationship Id="rId7" Type="http://schemas.openxmlformats.org/officeDocument/2006/relationships/image" Target="../media/image19.jpeg"/><Relationship Id="rId2" Type="http://schemas.openxmlformats.org/officeDocument/2006/relationships/notesSlide" Target="../notesSlides/notesSlide14.xml"/><Relationship Id="rId1" Type="http://schemas.openxmlformats.org/officeDocument/2006/relationships/slideLayout" Target="../slideLayouts/slideLayout13.xml"/><Relationship Id="rId6" Type="http://schemas.openxmlformats.org/officeDocument/2006/relationships/image" Target="../media/image18.png"/><Relationship Id="rId5" Type="http://schemas.openxmlformats.org/officeDocument/2006/relationships/image" Target="../media/image17.jpeg"/><Relationship Id="rId4" Type="http://schemas.openxmlformats.org/officeDocument/2006/relationships/image" Target="../media/image16.jpeg"/></Relationships>
</file>

<file path=ppt/slides/_rels/slide15.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notesSlide" Target="../notesSlides/notesSlide15.xml"/><Relationship Id="rId1" Type="http://schemas.openxmlformats.org/officeDocument/2006/relationships/slideLayout" Target="../slideLayouts/slideLayout13.xml"/><Relationship Id="rId5" Type="http://schemas.openxmlformats.org/officeDocument/2006/relationships/image" Target="../media/image20.png"/><Relationship Id="rId4" Type="http://schemas.openxmlformats.org/officeDocument/2006/relationships/image" Target="../media/image17.jpeg"/></Relationships>
</file>

<file path=ppt/slides/_rels/slide16.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16.xml"/><Relationship Id="rId1" Type="http://schemas.openxmlformats.org/officeDocument/2006/relationships/slideLayout" Target="../slideLayouts/slideLayout13.xml"/><Relationship Id="rId4" Type="http://schemas.openxmlformats.org/officeDocument/2006/relationships/hyperlink" Target="http://athome.kimvallee.com/2011/10/simply-cute-diy-party-hats/" TargetMode="External"/></Relationships>
</file>

<file path=ppt/slides/_rels/slide17.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17.xml"/><Relationship Id="rId1" Type="http://schemas.openxmlformats.org/officeDocument/2006/relationships/slideLayout" Target="../slideLayouts/slideLayout13.xml"/></Relationships>
</file>

<file path=ppt/slides/_rels/slide18.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8.xml"/><Relationship Id="rId1" Type="http://schemas.openxmlformats.org/officeDocument/2006/relationships/slideLayout" Target="../slideLayouts/slideLayout15.xml"/><Relationship Id="rId4" Type="http://schemas.openxmlformats.org/officeDocument/2006/relationships/image" Target="../media/image23.png"/></Relationships>
</file>

<file path=ppt/slides/_rels/slide19.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notesSlide" Target="../notesSlides/notesSlide19.xml"/><Relationship Id="rId1" Type="http://schemas.openxmlformats.org/officeDocument/2006/relationships/slideLayout" Target="../slideLayouts/slideLayout13.xml"/></Relationships>
</file>

<file path=ppt/slides/_rels/slide20.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13.xml"/></Relationships>
</file>

<file path=ppt/slides/_rels/slide21.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20.xml"/><Relationship Id="rId1" Type="http://schemas.openxmlformats.org/officeDocument/2006/relationships/slideLayout" Target="../slideLayouts/slideLayout14.xml"/></Relationships>
</file>

<file path=ppt/slides/_rels/slide22.xml.rels><?xml version="1.0" encoding="UTF-8" standalone="yes"?>
<Relationships xmlns="http://schemas.openxmlformats.org/package/2006/relationships"><Relationship Id="rId3" Type="http://schemas.openxmlformats.org/officeDocument/2006/relationships/hyperlink" Target="https://co.cookingmatters.org/stretching-food-resources-covid19" TargetMode="External"/><Relationship Id="rId2" Type="http://schemas.openxmlformats.org/officeDocument/2006/relationships/notesSlide" Target="../notesSlides/notesSlide21.xml"/><Relationship Id="rId1" Type="http://schemas.openxmlformats.org/officeDocument/2006/relationships/slideLayout" Target="../slideLayouts/slideLayout13.xml"/><Relationship Id="rId4" Type="http://schemas.openxmlformats.org/officeDocument/2006/relationships/image" Target="../media/image27.jpeg"/></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13.xml"/></Relationships>
</file>

<file path=ppt/slides/_rels/slide24.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23.xml"/><Relationship Id="rId1" Type="http://schemas.openxmlformats.org/officeDocument/2006/relationships/slideLayout" Target="../slideLayouts/slideLayout15.xml"/><Relationship Id="rId5" Type="http://schemas.openxmlformats.org/officeDocument/2006/relationships/image" Target="../media/image30.jpeg"/><Relationship Id="rId4" Type="http://schemas.openxmlformats.org/officeDocument/2006/relationships/image" Target="../media/image29.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039528" y="516557"/>
            <a:ext cx="3805187" cy="1504164"/>
          </a:xfrm>
        </p:spPr>
        <p:txBody>
          <a:bodyPr>
            <a:normAutofit/>
          </a:bodyPr>
          <a:lstStyle/>
          <a:p>
            <a:pPr algn="ctr"/>
            <a:r>
              <a:rPr lang="en-US" sz="2900">
                <a:latin typeface="+mj-lt"/>
              </a:rPr>
              <a:t>Cooking Matters for Child Care Professionals</a:t>
            </a:r>
          </a:p>
        </p:txBody>
      </p:sp>
      <p:sp>
        <p:nvSpPr>
          <p:cNvPr id="3" name="Subtitle 2"/>
          <p:cNvSpPr>
            <a:spLocks noGrp="1"/>
          </p:cNvSpPr>
          <p:nvPr>
            <p:ph type="subTitle" idx="1"/>
          </p:nvPr>
        </p:nvSpPr>
        <p:spPr/>
        <p:txBody>
          <a:bodyPr>
            <a:noAutofit/>
          </a:bodyPr>
          <a:lstStyle/>
          <a:p>
            <a:pPr algn="ctr"/>
            <a:r>
              <a:rPr lang="en-US" sz="4000"/>
              <a:t>Partnering With Parents</a:t>
            </a:r>
          </a:p>
        </p:txBody>
      </p:sp>
      <p:sp>
        <p:nvSpPr>
          <p:cNvPr id="5" name="Rectangle 4">
            <a:extLst>
              <a:ext uri="{FF2B5EF4-FFF2-40B4-BE49-F238E27FC236}">
                <a16:creationId xmlns:a16="http://schemas.microsoft.com/office/drawing/2014/main" id="{A06F6F0E-040E-4A79-828D-67E652F9EAF0}"/>
              </a:ext>
            </a:extLst>
          </p:cNvPr>
          <p:cNvSpPr/>
          <p:nvPr/>
        </p:nvSpPr>
        <p:spPr>
          <a:xfrm>
            <a:off x="9250532" y="5513162"/>
            <a:ext cx="2743200" cy="1216112"/>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26" name="Picture 5" descr="https://www.nokidhungry.org/sites/default/files/2020-04/cookingmatters2020-eSig.png">
            <a:extLst>
              <a:ext uri="{FF2B5EF4-FFF2-40B4-BE49-F238E27FC236}">
                <a16:creationId xmlns:a16="http://schemas.microsoft.com/office/drawing/2014/main" id="{B667EAB0-471B-4A96-AB48-B28059A9415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385129" y="5593392"/>
            <a:ext cx="3581970" cy="10556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7524894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F3A642AA-F79A-4760-8EFF-B58B8CE6E32A}"/>
              </a:ext>
            </a:extLst>
          </p:cNvPr>
          <p:cNvSpPr>
            <a:spLocks noGrp="1"/>
          </p:cNvSpPr>
          <p:nvPr>
            <p:ph type="title"/>
          </p:nvPr>
        </p:nvSpPr>
        <p:spPr/>
        <p:txBody>
          <a:bodyPr/>
          <a:lstStyle/>
          <a:p>
            <a:r>
              <a:rPr lang="en-US"/>
              <a:t>Welcome!</a:t>
            </a:r>
          </a:p>
        </p:txBody>
      </p:sp>
      <p:sp>
        <p:nvSpPr>
          <p:cNvPr id="6" name="Text Placeholder 5">
            <a:extLst>
              <a:ext uri="{FF2B5EF4-FFF2-40B4-BE49-F238E27FC236}">
                <a16:creationId xmlns:a16="http://schemas.microsoft.com/office/drawing/2014/main" id="{2603BA69-69E7-492E-A0E9-E52E2D5CF123}"/>
              </a:ext>
            </a:extLst>
          </p:cNvPr>
          <p:cNvSpPr>
            <a:spLocks noGrp="1"/>
          </p:cNvSpPr>
          <p:nvPr>
            <p:ph type="body" sz="quarter" idx="13"/>
          </p:nvPr>
        </p:nvSpPr>
        <p:spPr>
          <a:xfrm>
            <a:off x="1716881" y="2028826"/>
            <a:ext cx="8758238" cy="2971800"/>
          </a:xfrm>
        </p:spPr>
        <p:txBody>
          <a:bodyPr vert="horz" lIns="91440" tIns="45720" rIns="91440" bIns="45720" rtlCol="0" anchor="t">
            <a:normAutofit/>
          </a:bodyPr>
          <a:lstStyle/>
          <a:p>
            <a:pPr marL="285750" indent="-285750">
              <a:lnSpc>
                <a:spcPct val="100000"/>
              </a:lnSpc>
              <a:buFont typeface="Arial" panose="020B0604020202020204" pitchFamily="34" charset="0"/>
              <a:buChar char="•"/>
            </a:pPr>
            <a:r>
              <a:rPr lang="en-US" sz="1800">
                <a:solidFill>
                  <a:srgbClr val="414141"/>
                </a:solidFill>
                <a:latin typeface="Arial"/>
                <a:cs typeface="Arial"/>
              </a:rPr>
              <a:t>Introduction</a:t>
            </a:r>
          </a:p>
          <a:p>
            <a:pPr marL="285750" indent="-285750">
              <a:lnSpc>
                <a:spcPct val="100000"/>
              </a:lnSpc>
              <a:buFont typeface="Arial" panose="020B0604020202020204" pitchFamily="34" charset="0"/>
              <a:buChar char="•"/>
            </a:pPr>
            <a:r>
              <a:rPr lang="en-US" sz="1800">
                <a:solidFill>
                  <a:srgbClr val="414141"/>
                </a:solidFill>
                <a:latin typeface="Arial"/>
                <a:cs typeface="Arial"/>
              </a:rPr>
              <a:t>Expectations – please participate!</a:t>
            </a:r>
          </a:p>
          <a:p>
            <a:pPr marL="285750" indent="-285750">
              <a:lnSpc>
                <a:spcPct val="100000"/>
              </a:lnSpc>
              <a:buFont typeface="Arial" panose="020B0604020202020204" pitchFamily="34" charset="0"/>
              <a:buChar char="•"/>
            </a:pPr>
            <a:r>
              <a:rPr lang="en-US" sz="1800">
                <a:latin typeface="Arial"/>
                <a:cs typeface="Arial"/>
              </a:rPr>
              <a:t>Online Logistics </a:t>
            </a:r>
          </a:p>
          <a:p>
            <a:pPr marL="285750" indent="-285750">
              <a:lnSpc>
                <a:spcPct val="100000"/>
              </a:lnSpc>
              <a:buFont typeface="Arial" panose="020B0604020202020204" pitchFamily="34" charset="0"/>
              <a:buChar char="•"/>
            </a:pPr>
            <a:r>
              <a:rPr lang="en-US" sz="1800">
                <a:solidFill>
                  <a:srgbClr val="414141"/>
                </a:solidFill>
                <a:latin typeface="Arial"/>
                <a:cs typeface="Arial"/>
              </a:rPr>
              <a:t>Let's get to know each other! – Please share: </a:t>
            </a:r>
          </a:p>
          <a:p>
            <a:pPr marL="742950" lvl="1" indent="-285750">
              <a:lnSpc>
                <a:spcPct val="100000"/>
              </a:lnSpc>
            </a:pPr>
            <a:r>
              <a:rPr lang="en-US" sz="1800">
                <a:solidFill>
                  <a:srgbClr val="414141"/>
                </a:solidFill>
                <a:latin typeface="Arial"/>
                <a:cs typeface="Arial"/>
              </a:rPr>
              <a:t>What is going well with mealtimes or child nutrition? </a:t>
            </a:r>
          </a:p>
          <a:p>
            <a:pPr marL="742950" lvl="1" indent="-285750">
              <a:lnSpc>
                <a:spcPct val="100000"/>
              </a:lnSpc>
            </a:pPr>
            <a:r>
              <a:rPr lang="en-US" sz="1800">
                <a:solidFill>
                  <a:srgbClr val="414141"/>
                </a:solidFill>
                <a:latin typeface="Arial"/>
                <a:cs typeface="Arial"/>
              </a:rPr>
              <a:t>What is a challenge(s) you face?</a:t>
            </a:r>
          </a:p>
        </p:txBody>
      </p:sp>
    </p:spTree>
    <p:extLst>
      <p:ext uri="{BB962C8B-B14F-4D97-AF65-F5344CB8AC3E}">
        <p14:creationId xmlns:p14="http://schemas.microsoft.com/office/powerpoint/2010/main" val="243694347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Objectives</a:t>
            </a:r>
          </a:p>
        </p:txBody>
      </p:sp>
      <p:sp>
        <p:nvSpPr>
          <p:cNvPr id="3" name="Slide Number Placeholder 2"/>
          <p:cNvSpPr>
            <a:spLocks noGrp="1"/>
          </p:cNvSpPr>
          <p:nvPr>
            <p:ph type="sldNum" sz="quarter" idx="12"/>
          </p:nvPr>
        </p:nvSpPr>
        <p:spPr/>
        <p:txBody>
          <a:bodyPr/>
          <a:lstStyle/>
          <a:p>
            <a:fld id="{17DF4567-1C0D-564E-BA68-9AF622E7948C}" type="slidenum">
              <a:rPr lang="en-US" smtClean="0"/>
              <a:t>3</a:t>
            </a:fld>
            <a:endParaRPr lang="en-US"/>
          </a:p>
        </p:txBody>
      </p:sp>
      <p:sp>
        <p:nvSpPr>
          <p:cNvPr id="4" name="Text Placeholder 3"/>
          <p:cNvSpPr>
            <a:spLocks noGrp="1"/>
          </p:cNvSpPr>
          <p:nvPr>
            <p:ph type="body" sz="quarter" idx="13"/>
          </p:nvPr>
        </p:nvSpPr>
        <p:spPr/>
        <p:txBody>
          <a:bodyPr/>
          <a:lstStyle/>
          <a:p>
            <a:pPr marL="285750" indent="-285750">
              <a:buFont typeface="Arial" panose="020B0604020202020204" pitchFamily="34" charset="0"/>
              <a:buChar char="•"/>
            </a:pPr>
            <a:r>
              <a:rPr lang="en-US"/>
              <a:t>Practice planning strategies for engaging parents as partners in good nutrition for their children</a:t>
            </a:r>
          </a:p>
          <a:p>
            <a:pPr marL="285750" indent="-285750">
              <a:buFont typeface="Arial" panose="020B0604020202020204" pitchFamily="34" charset="0"/>
              <a:buChar char="•"/>
            </a:pPr>
            <a:r>
              <a:rPr lang="en-US"/>
              <a:t>Practice planning opportunities to involve parents in the nutrition program in their setting</a:t>
            </a:r>
          </a:p>
          <a:p>
            <a:pPr marL="285750" indent="-285750">
              <a:buFont typeface="Arial" panose="020B0604020202020204" pitchFamily="34" charset="0"/>
              <a:buChar char="•"/>
            </a:pPr>
            <a:r>
              <a:rPr lang="en-US"/>
              <a:t>Identify and draft food policies to encourage healthy eating in early child care environments</a:t>
            </a:r>
          </a:p>
          <a:p>
            <a:pPr marL="285750" indent="-285750">
              <a:buFont typeface="Arial" panose="020B0604020202020204" pitchFamily="34" charset="0"/>
              <a:buChar char="•"/>
            </a:pPr>
            <a:endParaRPr lang="en-US"/>
          </a:p>
        </p:txBody>
      </p:sp>
    </p:spTree>
    <p:extLst>
      <p:ext uri="{BB962C8B-B14F-4D97-AF65-F5344CB8AC3E}">
        <p14:creationId xmlns:p14="http://schemas.microsoft.com/office/powerpoint/2010/main" val="44213163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a:t>Group Discussion</a:t>
            </a:r>
          </a:p>
        </p:txBody>
      </p:sp>
      <p:sp>
        <p:nvSpPr>
          <p:cNvPr id="5" name="Text Placeholder 4"/>
          <p:cNvSpPr>
            <a:spLocks noGrp="1"/>
          </p:cNvSpPr>
          <p:nvPr>
            <p:ph type="body" sz="quarter" idx="13"/>
          </p:nvPr>
        </p:nvSpPr>
        <p:spPr>
          <a:xfrm>
            <a:off x="1600201" y="2214562"/>
            <a:ext cx="6598402" cy="4154153"/>
          </a:xfrm>
        </p:spPr>
        <p:txBody>
          <a:bodyPr vert="horz" lIns="91440" tIns="45720" rIns="91440" bIns="45720" rtlCol="0" anchor="t">
            <a:normAutofit/>
          </a:bodyPr>
          <a:lstStyle/>
          <a:p>
            <a:r>
              <a:rPr lang="en-US"/>
              <a:t>Share an example of an interaction you had with a parent around food/feeding that was challenging.</a:t>
            </a:r>
          </a:p>
          <a:p>
            <a:pPr marL="742950" lvl="1" indent="-285750">
              <a:buFont typeface="Arial" panose="020B0604020202020204" pitchFamily="34" charset="0"/>
              <a:buChar char="•"/>
            </a:pPr>
            <a:r>
              <a:rPr lang="en-US" sz="1600"/>
              <a:t>Were you able to resolve it successfully?</a:t>
            </a:r>
          </a:p>
          <a:p>
            <a:pPr marL="742950" lvl="1" indent="-285750">
              <a:buFont typeface="Arial" panose="020B0604020202020204" pitchFamily="34" charset="0"/>
              <a:buChar char="•"/>
            </a:pPr>
            <a:r>
              <a:rPr lang="en-US" sz="1600">
                <a:latin typeface="Arial"/>
                <a:cs typeface="Arial"/>
              </a:rPr>
              <a:t>What communication approaches have you found helpful?</a:t>
            </a:r>
          </a:p>
          <a:p>
            <a:pPr marL="742950" lvl="1" indent="-285750">
              <a:buFont typeface="Arial" panose="020B0604020202020204" pitchFamily="34" charset="0"/>
              <a:buChar char="•"/>
            </a:pPr>
            <a:endParaRPr lang="en-US">
              <a:latin typeface="Arial"/>
              <a:cs typeface="Arial"/>
            </a:endParaRPr>
          </a:p>
          <a:p>
            <a:r>
              <a:rPr lang="en-US" b="1">
                <a:latin typeface="Arial"/>
                <a:cs typeface="Arial"/>
              </a:rPr>
              <a:t>Break out rooms:</a:t>
            </a:r>
            <a:endParaRPr lang="en-US">
              <a:latin typeface="Arial"/>
              <a:cs typeface="Arial"/>
            </a:endParaRPr>
          </a:p>
          <a:p>
            <a:r>
              <a:rPr lang="en-US">
                <a:latin typeface="Arial"/>
                <a:cs typeface="Arial"/>
              </a:rPr>
              <a:t>We will take 5 to 7 minutes discussing and sharing ideas in your groups. Please nominate one person to share back 1 or 2 scenarios with the group when we return. </a:t>
            </a:r>
            <a:endParaRPr lang="en-US">
              <a:latin typeface="Arial"/>
            </a:endParaRPr>
          </a:p>
        </p:txBody>
      </p:sp>
      <p:pic>
        <p:nvPicPr>
          <p:cNvPr id="6" name="Picture 2" descr="http://www.churchleaders.com/wp-content/uploads/files/article_images/partner_with_parents_744768061.jpg">
            <a:extLst>
              <a:ext uri="{FF2B5EF4-FFF2-40B4-BE49-F238E27FC236}">
                <a16:creationId xmlns:a16="http://schemas.microsoft.com/office/drawing/2014/main" id="{2404B57D-018D-4188-B30B-66DEB7EA103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397507" y="2107662"/>
            <a:ext cx="3665744" cy="2448717"/>
          </a:xfrm>
          <a:prstGeom prst="rect">
            <a:avLst/>
          </a:prstGeom>
          <a:noFill/>
          <a:extLst>
            <a:ext uri="{909E8E84-426E-40dd-AFC4-6F175D3DCCD1}">
              <a14:hiddenFill xmlns="" xmlns:a14="http://schemas.microsoft.com/office/drawing/2010/main">
                <a:solidFill>
                  <a:srgbClr val="FFFFFF"/>
                </a:solidFill>
              </a14:hiddenFill>
            </a:ext>
          </a:extLst>
        </p:spPr>
      </p:pic>
    </p:spTree>
    <p:extLst>
      <p:ext uri="{BB962C8B-B14F-4D97-AF65-F5344CB8AC3E}">
        <p14:creationId xmlns:p14="http://schemas.microsoft.com/office/powerpoint/2010/main" val="375181077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37A78F81-B119-4404-AD68-5E30EDA2A0F2}"/>
              </a:ext>
            </a:extLst>
          </p:cNvPr>
          <p:cNvSpPr>
            <a:spLocks noGrp="1"/>
          </p:cNvSpPr>
          <p:nvPr>
            <p:ph type="sldNum" sz="quarter" idx="4294967295"/>
          </p:nvPr>
        </p:nvSpPr>
        <p:spPr>
          <a:xfrm>
            <a:off x="9448800" y="6356350"/>
            <a:ext cx="2743200" cy="365125"/>
          </a:xfrm>
        </p:spPr>
        <p:txBody>
          <a:bodyPr/>
          <a:lstStyle/>
          <a:p>
            <a:fld id="{17DF4567-1C0D-564E-BA68-9AF622E7948C}" type="slidenum">
              <a:rPr lang="en-US" smtClean="0"/>
              <a:t>5</a:t>
            </a:fld>
            <a:endParaRPr lang="en-US"/>
          </a:p>
        </p:txBody>
      </p:sp>
      <p:sp>
        <p:nvSpPr>
          <p:cNvPr id="5" name="Title 4">
            <a:extLst>
              <a:ext uri="{FF2B5EF4-FFF2-40B4-BE49-F238E27FC236}">
                <a16:creationId xmlns:a16="http://schemas.microsoft.com/office/drawing/2014/main" id="{01174037-B58B-4A5C-9590-EE08CFD8ED60}"/>
              </a:ext>
            </a:extLst>
          </p:cNvPr>
          <p:cNvSpPr>
            <a:spLocks noGrp="1"/>
          </p:cNvSpPr>
          <p:nvPr/>
        </p:nvSpPr>
        <p:spPr>
          <a:xfrm>
            <a:off x="1459832" y="1892968"/>
            <a:ext cx="3801980" cy="1524000"/>
          </a:xfrm>
          <a:prstGeom prst="rect">
            <a:avLst/>
          </a:prstGeom>
        </p:spPr>
        <p:txBody>
          <a:bodyPr vert="horz" lIns="91440" tIns="45720" rIns="91440" bIns="45720" rtlCol="0" anchor="t">
            <a:normAutofit fontScale="82500" lnSpcReduction="10000"/>
          </a:bodyPr>
          <a:lstStyle>
            <a:lvl1pPr algn="l" defTabSz="914400" rtl="0" eaLnBrk="1" latinLnBrk="0" hangingPunct="1">
              <a:lnSpc>
                <a:spcPts val="3600"/>
              </a:lnSpc>
              <a:spcBef>
                <a:spcPct val="0"/>
              </a:spcBef>
              <a:buNone/>
              <a:defRPr sz="2600" b="1" kern="1200">
                <a:solidFill>
                  <a:schemeClr val="accent1"/>
                </a:solidFill>
                <a:latin typeface="Arial" charset="0"/>
                <a:ea typeface="Arial" charset="0"/>
                <a:cs typeface="Arial" charset="0"/>
              </a:defRPr>
            </a:lvl1pPr>
          </a:lstStyle>
          <a:p>
            <a:pPr defTabSz="938083">
              <a:defRPr/>
            </a:pPr>
            <a:r>
              <a:rPr lang="en-US" sz="2800" b="0"/>
              <a:t>The early years of a child’s life are key for later health and development. </a:t>
            </a:r>
          </a:p>
        </p:txBody>
      </p:sp>
      <p:pic>
        <p:nvPicPr>
          <p:cNvPr id="7" name="Picture 6" descr="Science says: eat with your kids">
            <a:extLst>
              <a:ext uri="{FF2B5EF4-FFF2-40B4-BE49-F238E27FC236}">
                <a16:creationId xmlns:a16="http://schemas.microsoft.com/office/drawing/2014/main" id="{D478AE68-F963-475E-ACDD-E0E402DDC2B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782989" y="1170408"/>
            <a:ext cx="6409011" cy="4269476"/>
          </a:xfrm>
          <a:prstGeom prst="rect">
            <a:avLst/>
          </a:prstGeom>
        </p:spPr>
      </p:pic>
    </p:spTree>
    <p:extLst>
      <p:ext uri="{BB962C8B-B14F-4D97-AF65-F5344CB8AC3E}">
        <p14:creationId xmlns:p14="http://schemas.microsoft.com/office/powerpoint/2010/main" val="94381555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7F6FC2-3ACE-4B44-A92B-03C9D3CF7F8B}"/>
              </a:ext>
            </a:extLst>
          </p:cNvPr>
          <p:cNvSpPr>
            <a:spLocks noGrp="1"/>
          </p:cNvSpPr>
          <p:nvPr>
            <p:ph type="title"/>
          </p:nvPr>
        </p:nvSpPr>
        <p:spPr/>
        <p:txBody>
          <a:bodyPr/>
          <a:lstStyle/>
          <a:p>
            <a:r>
              <a:rPr lang="en-US">
                <a:latin typeface="Arial"/>
                <a:cs typeface="Arial"/>
              </a:rPr>
              <a:t>Children grow in an environment of relationships</a:t>
            </a:r>
            <a:endParaRPr lang="en-US"/>
          </a:p>
        </p:txBody>
      </p:sp>
      <p:sp>
        <p:nvSpPr>
          <p:cNvPr id="3" name="Slide Number Placeholder 2">
            <a:extLst>
              <a:ext uri="{FF2B5EF4-FFF2-40B4-BE49-F238E27FC236}">
                <a16:creationId xmlns:a16="http://schemas.microsoft.com/office/drawing/2014/main" id="{571D292A-26EF-4A9B-931C-4B7C09D73241}"/>
              </a:ext>
            </a:extLst>
          </p:cNvPr>
          <p:cNvSpPr>
            <a:spLocks noGrp="1"/>
          </p:cNvSpPr>
          <p:nvPr>
            <p:ph type="sldNum" sz="quarter" idx="12"/>
          </p:nvPr>
        </p:nvSpPr>
        <p:spPr/>
        <p:txBody>
          <a:bodyPr/>
          <a:lstStyle/>
          <a:p>
            <a:fld id="{17DF4567-1C0D-564E-BA68-9AF622E7948C}" type="slidenum">
              <a:rPr lang="en-US" smtClean="0"/>
              <a:t>6</a:t>
            </a:fld>
            <a:endParaRPr lang="en-US"/>
          </a:p>
        </p:txBody>
      </p:sp>
      <p:sp>
        <p:nvSpPr>
          <p:cNvPr id="4" name="Text Placeholder 3">
            <a:extLst>
              <a:ext uri="{FF2B5EF4-FFF2-40B4-BE49-F238E27FC236}">
                <a16:creationId xmlns:a16="http://schemas.microsoft.com/office/drawing/2014/main" id="{A778296B-39AD-47E7-9F41-CF91CBDB7768}"/>
              </a:ext>
            </a:extLst>
          </p:cNvPr>
          <p:cNvSpPr>
            <a:spLocks noGrp="1"/>
          </p:cNvSpPr>
          <p:nvPr>
            <p:ph type="body" sz="quarter" idx="13"/>
          </p:nvPr>
        </p:nvSpPr>
        <p:spPr/>
        <p:txBody>
          <a:bodyPr/>
          <a:lstStyle/>
          <a:p>
            <a:endParaRPr lang="en-US"/>
          </a:p>
        </p:txBody>
      </p:sp>
      <p:pic>
        <p:nvPicPr>
          <p:cNvPr id="5" name="Picture 5" descr="A group of people around each other&#10;&#10;Description generated with high confidence">
            <a:extLst>
              <a:ext uri="{FF2B5EF4-FFF2-40B4-BE49-F238E27FC236}">
                <a16:creationId xmlns:a16="http://schemas.microsoft.com/office/drawing/2014/main" id="{5BA75D21-25E3-4EF3-BF94-8C4F537AF527}"/>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600200" y="2209853"/>
            <a:ext cx="4444999" cy="2971694"/>
          </a:xfrm>
          <a:prstGeom prst="rect">
            <a:avLst/>
          </a:prstGeom>
        </p:spPr>
      </p:pic>
      <p:pic>
        <p:nvPicPr>
          <p:cNvPr id="6" name="Picture 6" descr="A picture containing person, table, child, indoor&#10;&#10;Description generated with very high confidence">
            <a:extLst>
              <a:ext uri="{FF2B5EF4-FFF2-40B4-BE49-F238E27FC236}">
                <a16:creationId xmlns:a16="http://schemas.microsoft.com/office/drawing/2014/main" id="{EFFC87C8-BE33-4C5F-940B-9EDA7E619D97}"/>
              </a:ext>
            </a:extLst>
          </p:cNvPr>
          <p:cNvPicPr>
            <a:picLocks noChangeAspect="1"/>
          </p:cNvPicPr>
          <p:nvPr/>
        </p:nvPicPr>
        <p:blipFill>
          <a:blip r:embed="rId4">
            <a:extLst>
              <a:ext uri="{28A0092B-C50C-407E-A947-70E740481C1C}">
                <a14:useLocalDpi xmlns:a14="http://schemas.microsoft.com/office/drawing/2010/main" val="0"/>
              </a:ext>
              <a:ext uri="{837473B0-CC2E-450A-ABE3-18F120FF3D39}">
                <a1611:picAttrSrcUrl xmlns="" xmlns:a1611="http://schemas.microsoft.com/office/drawing/2016/11/main" r:id="rId5"/>
              </a:ext>
            </a:extLst>
          </a:blip>
          <a:stretch>
            <a:fillRect/>
          </a:stretch>
        </p:blipFill>
        <p:spPr>
          <a:xfrm>
            <a:off x="6045200" y="2209354"/>
            <a:ext cx="4444999" cy="2972692"/>
          </a:xfrm>
          <a:prstGeom prst="rect">
            <a:avLst/>
          </a:prstGeom>
        </p:spPr>
      </p:pic>
    </p:spTree>
    <p:extLst>
      <p:ext uri="{BB962C8B-B14F-4D97-AF65-F5344CB8AC3E}">
        <p14:creationId xmlns:p14="http://schemas.microsoft.com/office/powerpoint/2010/main" val="150154795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a:t>Partnering with Parents</a:t>
            </a:r>
          </a:p>
        </p:txBody>
      </p:sp>
      <p:sp>
        <p:nvSpPr>
          <p:cNvPr id="5" name="Text Placeholder 4"/>
          <p:cNvSpPr>
            <a:spLocks noGrp="1"/>
          </p:cNvSpPr>
          <p:nvPr>
            <p:ph type="body" sz="quarter" idx="13"/>
          </p:nvPr>
        </p:nvSpPr>
        <p:spPr>
          <a:xfrm>
            <a:off x="1600200" y="2214563"/>
            <a:ext cx="4922520" cy="2128838"/>
          </a:xfrm>
        </p:spPr>
        <p:txBody>
          <a:bodyPr>
            <a:normAutofit/>
          </a:bodyPr>
          <a:lstStyle/>
          <a:p>
            <a:r>
              <a:rPr lang="en-US"/>
              <a:t>What are the benefits of keeping parents informed about how their kids are eating and what they’re learning about food in the classroom?</a:t>
            </a:r>
          </a:p>
          <a:p>
            <a:pPr marL="285750" indent="-285750">
              <a:buFont typeface="Wingdings" panose="05000000000000000000" pitchFamily="2" charset="2"/>
              <a:buChar char="§"/>
            </a:pPr>
            <a:endParaRPr lang="en-US"/>
          </a:p>
        </p:txBody>
      </p:sp>
      <p:pic>
        <p:nvPicPr>
          <p:cNvPr id="7" name="Picture 6" descr="Science says: eat with your kids">
            <a:extLst>
              <a:ext uri="{FF2B5EF4-FFF2-40B4-BE49-F238E27FC236}">
                <a16:creationId xmlns:a16="http://schemas.microsoft.com/office/drawing/2014/main" id="{61D12C9A-7EA3-4A29-A1AE-217538D2918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775788" y="1174283"/>
            <a:ext cx="5152740" cy="3432589"/>
          </a:xfrm>
          <a:prstGeom prst="rect">
            <a:avLst/>
          </a:prstGeom>
        </p:spPr>
      </p:pic>
    </p:spTree>
    <p:extLst>
      <p:ext uri="{BB962C8B-B14F-4D97-AF65-F5344CB8AC3E}">
        <p14:creationId xmlns:p14="http://schemas.microsoft.com/office/powerpoint/2010/main" val="272974800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3AC35C6-CDC9-406E-9FDE-5869C370744B}"/>
              </a:ext>
            </a:extLst>
          </p:cNvPr>
          <p:cNvSpPr>
            <a:spLocks noGrp="1"/>
          </p:cNvSpPr>
          <p:nvPr>
            <p:ph type="title"/>
          </p:nvPr>
        </p:nvSpPr>
        <p:spPr>
          <a:xfrm>
            <a:off x="1417234" y="973400"/>
            <a:ext cx="8758238" cy="941387"/>
          </a:xfrm>
        </p:spPr>
        <p:txBody>
          <a:bodyPr/>
          <a:lstStyle/>
          <a:p>
            <a:r>
              <a:rPr lang="en-US">
                <a:latin typeface="Arial"/>
                <a:cs typeface="Arial"/>
              </a:rPr>
              <a:t>Begin your partnership at enrollment</a:t>
            </a:r>
            <a:endParaRPr lang="en-US"/>
          </a:p>
        </p:txBody>
      </p:sp>
      <p:sp>
        <p:nvSpPr>
          <p:cNvPr id="3" name="Slide Number Placeholder 2">
            <a:extLst>
              <a:ext uri="{FF2B5EF4-FFF2-40B4-BE49-F238E27FC236}">
                <a16:creationId xmlns:a16="http://schemas.microsoft.com/office/drawing/2014/main" id="{2FDF5F73-1E26-4EFC-825F-5226A2F82E6B}"/>
              </a:ext>
            </a:extLst>
          </p:cNvPr>
          <p:cNvSpPr>
            <a:spLocks noGrp="1"/>
          </p:cNvSpPr>
          <p:nvPr>
            <p:ph type="sldNum" sz="quarter" idx="12"/>
          </p:nvPr>
        </p:nvSpPr>
        <p:spPr/>
        <p:txBody>
          <a:bodyPr/>
          <a:lstStyle/>
          <a:p>
            <a:fld id="{17DF4567-1C0D-564E-BA68-9AF622E7948C}" type="slidenum">
              <a:rPr lang="en-US" smtClean="0"/>
              <a:t>8</a:t>
            </a:fld>
            <a:endParaRPr lang="en-US"/>
          </a:p>
        </p:txBody>
      </p:sp>
      <p:sp>
        <p:nvSpPr>
          <p:cNvPr id="4" name="TextBox 3">
            <a:extLst>
              <a:ext uri="{FF2B5EF4-FFF2-40B4-BE49-F238E27FC236}">
                <a16:creationId xmlns:a16="http://schemas.microsoft.com/office/drawing/2014/main" id="{C36C2A62-CE3E-47B7-96B1-70D45B418442}"/>
              </a:ext>
            </a:extLst>
          </p:cNvPr>
          <p:cNvSpPr txBox="1"/>
          <p:nvPr/>
        </p:nvSpPr>
        <p:spPr>
          <a:xfrm>
            <a:off x="1549400" y="2133600"/>
            <a:ext cx="5626100" cy="3272691"/>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spcAft>
                <a:spcPts val="800"/>
              </a:spcAft>
              <a:buFont typeface="Arial" panose="020B0604020202020204" pitchFamily="34" charset="0"/>
              <a:buChar char="•"/>
            </a:pPr>
            <a:r>
              <a:rPr lang="en-US" sz="2000">
                <a:latin typeface="Arial"/>
                <a:cs typeface="Arial"/>
              </a:rPr>
              <a:t>Review feeding policies in your setting.</a:t>
            </a:r>
          </a:p>
          <a:p>
            <a:pPr marL="285750" indent="-285750">
              <a:spcAft>
                <a:spcPts val="800"/>
              </a:spcAft>
              <a:buFont typeface="Arial" panose="020B0604020202020204" pitchFamily="34" charset="0"/>
              <a:buChar char="•"/>
            </a:pPr>
            <a:r>
              <a:rPr lang="en-US" sz="2000">
                <a:latin typeface="Arial"/>
                <a:cs typeface="Calibri"/>
              </a:rPr>
              <a:t>Discuss any concerns.</a:t>
            </a:r>
          </a:p>
          <a:p>
            <a:pPr marL="285750" indent="-285750">
              <a:spcAft>
                <a:spcPts val="800"/>
              </a:spcAft>
              <a:buFont typeface="Arial" panose="020B0604020202020204" pitchFamily="34" charset="0"/>
              <a:buChar char="•"/>
            </a:pPr>
            <a:r>
              <a:rPr lang="en-US" sz="2000">
                <a:latin typeface="Arial"/>
                <a:cs typeface="Calibri"/>
              </a:rPr>
              <a:t>Find out if the child has any special feeding needs. </a:t>
            </a:r>
          </a:p>
          <a:p>
            <a:pPr marL="285750" indent="-285750">
              <a:spcAft>
                <a:spcPts val="800"/>
              </a:spcAft>
              <a:buFont typeface="Arial" panose="020B0604020202020204" pitchFamily="34" charset="0"/>
              <a:buChar char="•"/>
            </a:pPr>
            <a:r>
              <a:rPr lang="en-US" sz="2000">
                <a:latin typeface="Arial"/>
                <a:cs typeface="Calibri"/>
              </a:rPr>
              <a:t>Ask about the family's usual eating patterns and food culture. </a:t>
            </a:r>
          </a:p>
          <a:p>
            <a:pPr marL="285750" indent="-285750">
              <a:spcAft>
                <a:spcPts val="800"/>
              </a:spcAft>
              <a:buFont typeface="Arial" panose="020B0604020202020204" pitchFamily="34" charset="0"/>
              <a:buChar char="•"/>
            </a:pPr>
            <a:r>
              <a:rPr lang="en-US" sz="2000">
                <a:latin typeface="Arial"/>
                <a:cs typeface="Calibri"/>
              </a:rPr>
              <a:t>Ask about special cooking or gardening talents or other interests that parent might like to share with the children. </a:t>
            </a:r>
          </a:p>
        </p:txBody>
      </p:sp>
      <p:pic>
        <p:nvPicPr>
          <p:cNvPr id="5" name="Picture 5" descr="A screenshot of a cell phone&#10;&#10;Description generated with very high confidence">
            <a:extLst>
              <a:ext uri="{FF2B5EF4-FFF2-40B4-BE49-F238E27FC236}">
                <a16:creationId xmlns:a16="http://schemas.microsoft.com/office/drawing/2014/main" id="{7F119CE3-9433-42A3-8E59-C8BE917C7D9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569200" y="1134873"/>
            <a:ext cx="4559300" cy="4969254"/>
          </a:xfrm>
          <a:prstGeom prst="rect">
            <a:avLst/>
          </a:prstGeom>
        </p:spPr>
      </p:pic>
    </p:spTree>
    <p:extLst>
      <p:ext uri="{BB962C8B-B14F-4D97-AF65-F5344CB8AC3E}">
        <p14:creationId xmlns:p14="http://schemas.microsoft.com/office/powerpoint/2010/main" val="361226269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3AC35C6-CDC9-406E-9FDE-5869C370744B}"/>
              </a:ext>
            </a:extLst>
          </p:cNvPr>
          <p:cNvSpPr>
            <a:spLocks noGrp="1"/>
          </p:cNvSpPr>
          <p:nvPr>
            <p:ph type="title"/>
          </p:nvPr>
        </p:nvSpPr>
        <p:spPr>
          <a:xfrm>
            <a:off x="1328333" y="871800"/>
            <a:ext cx="10016425" cy="941387"/>
          </a:xfrm>
        </p:spPr>
        <p:txBody>
          <a:bodyPr>
            <a:noAutofit/>
          </a:bodyPr>
          <a:lstStyle/>
          <a:p>
            <a:r>
              <a:rPr lang="en-US">
                <a:latin typeface="Arial"/>
                <a:cs typeface="Arial"/>
              </a:rPr>
              <a:t>Provide reliable nutrition information, referrals and updates</a:t>
            </a:r>
            <a:endParaRPr lang="en-US"/>
          </a:p>
        </p:txBody>
      </p:sp>
      <p:sp>
        <p:nvSpPr>
          <p:cNvPr id="3" name="Slide Number Placeholder 2">
            <a:extLst>
              <a:ext uri="{FF2B5EF4-FFF2-40B4-BE49-F238E27FC236}">
                <a16:creationId xmlns:a16="http://schemas.microsoft.com/office/drawing/2014/main" id="{2FDF5F73-1E26-4EFC-825F-5226A2F82E6B}"/>
              </a:ext>
            </a:extLst>
          </p:cNvPr>
          <p:cNvSpPr>
            <a:spLocks noGrp="1"/>
          </p:cNvSpPr>
          <p:nvPr>
            <p:ph type="sldNum" sz="quarter" idx="12"/>
          </p:nvPr>
        </p:nvSpPr>
        <p:spPr/>
        <p:txBody>
          <a:bodyPr/>
          <a:lstStyle/>
          <a:p>
            <a:fld id="{17DF4567-1C0D-564E-BA68-9AF622E7948C}" type="slidenum">
              <a:rPr lang="en-US" smtClean="0"/>
              <a:t>9</a:t>
            </a:fld>
            <a:endParaRPr lang="en-US"/>
          </a:p>
        </p:txBody>
      </p:sp>
      <p:sp>
        <p:nvSpPr>
          <p:cNvPr id="4" name="TextBox 3">
            <a:extLst>
              <a:ext uri="{FF2B5EF4-FFF2-40B4-BE49-F238E27FC236}">
                <a16:creationId xmlns:a16="http://schemas.microsoft.com/office/drawing/2014/main" id="{39BCD308-B303-425E-A931-846CBDC6CB80}"/>
              </a:ext>
            </a:extLst>
          </p:cNvPr>
          <p:cNvSpPr txBox="1"/>
          <p:nvPr/>
        </p:nvSpPr>
        <p:spPr>
          <a:xfrm>
            <a:off x="1549400" y="2133600"/>
            <a:ext cx="8851900" cy="2821285"/>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spcAft>
                <a:spcPts val="800"/>
              </a:spcAft>
              <a:buFont typeface="Arial" panose="020B0604020202020204" pitchFamily="34" charset="0"/>
              <a:buChar char="•"/>
            </a:pPr>
            <a:r>
              <a:rPr lang="en-US">
                <a:latin typeface="Arial"/>
                <a:cs typeface="Calibri"/>
              </a:rPr>
              <a:t>Include feeding discussions as a part of your regular communication.</a:t>
            </a:r>
            <a:endParaRPr lang="en-US">
              <a:cs typeface="Calibri"/>
            </a:endParaRPr>
          </a:p>
          <a:p>
            <a:pPr marL="285750" indent="-285750">
              <a:spcAft>
                <a:spcPts val="800"/>
              </a:spcAft>
              <a:buFont typeface="Arial" panose="020B0604020202020204" pitchFamily="34" charset="0"/>
              <a:buChar char="•"/>
            </a:pPr>
            <a:r>
              <a:rPr lang="en-US">
                <a:latin typeface="Arial"/>
                <a:cs typeface="Calibri"/>
              </a:rPr>
              <a:t>Stay well-informed about child nutrition so you can suggest solutions. </a:t>
            </a:r>
          </a:p>
          <a:p>
            <a:pPr marL="285750" indent="-285750">
              <a:spcAft>
                <a:spcPts val="800"/>
              </a:spcAft>
              <a:buFont typeface="Arial" panose="020B0604020202020204" pitchFamily="34" charset="0"/>
              <a:buChar char="•"/>
            </a:pPr>
            <a:r>
              <a:rPr lang="en-US">
                <a:latin typeface="Arial"/>
                <a:cs typeface="Calibri"/>
              </a:rPr>
              <a:t>Recognize the parent is an expert on their own child. </a:t>
            </a:r>
          </a:p>
          <a:p>
            <a:pPr marL="285750" indent="-285750">
              <a:spcAft>
                <a:spcPts val="800"/>
              </a:spcAft>
              <a:buFont typeface="Arial" panose="020B0604020202020204" pitchFamily="34" charset="0"/>
              <a:buChar char="•"/>
            </a:pPr>
            <a:r>
              <a:rPr lang="en-US">
                <a:latin typeface="Arial"/>
                <a:cs typeface="Calibri"/>
              </a:rPr>
              <a:t>Share information about best practices.</a:t>
            </a:r>
          </a:p>
          <a:p>
            <a:pPr marL="285750" indent="-285750">
              <a:spcAft>
                <a:spcPts val="800"/>
              </a:spcAft>
              <a:buFont typeface="Arial" panose="020B0604020202020204" pitchFamily="34" charset="0"/>
              <a:buChar char="•"/>
            </a:pPr>
            <a:r>
              <a:rPr lang="en-US">
                <a:latin typeface="Arial"/>
                <a:cs typeface="Calibri"/>
              </a:rPr>
              <a:t>Share photos of the children taste-testing, cooking, working in the garden, or doing other food-based activities. </a:t>
            </a:r>
          </a:p>
          <a:p>
            <a:pPr marL="285750" indent="-285750">
              <a:spcAft>
                <a:spcPts val="800"/>
              </a:spcAft>
              <a:buFont typeface="Arial" panose="020B0604020202020204" pitchFamily="34" charset="0"/>
              <a:buChar char="•"/>
            </a:pPr>
            <a:r>
              <a:rPr lang="en-US">
                <a:latin typeface="Arial"/>
                <a:cs typeface="Calibri"/>
              </a:rPr>
              <a:t>Provide referrals for supplemental food programs in case of family financial hardship. </a:t>
            </a:r>
          </a:p>
        </p:txBody>
      </p:sp>
    </p:spTree>
    <p:extLst>
      <p:ext uri="{BB962C8B-B14F-4D97-AF65-F5344CB8AC3E}">
        <p14:creationId xmlns:p14="http://schemas.microsoft.com/office/powerpoint/2010/main" val="365416270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3AC35C6-CDC9-406E-9FDE-5869C370744B}"/>
              </a:ext>
            </a:extLst>
          </p:cNvPr>
          <p:cNvSpPr>
            <a:spLocks noGrp="1"/>
          </p:cNvSpPr>
          <p:nvPr>
            <p:ph type="title"/>
          </p:nvPr>
        </p:nvSpPr>
        <p:spPr>
          <a:xfrm>
            <a:off x="1328334" y="871800"/>
            <a:ext cx="8758238" cy="941387"/>
          </a:xfrm>
        </p:spPr>
        <p:txBody>
          <a:bodyPr>
            <a:normAutofit/>
          </a:bodyPr>
          <a:lstStyle/>
          <a:p>
            <a:r>
              <a:rPr lang="en-US">
                <a:latin typeface="Arial"/>
                <a:cs typeface="Arial"/>
              </a:rPr>
              <a:t>Involve parents in your nutrition program</a:t>
            </a:r>
            <a:endParaRPr lang="en-US"/>
          </a:p>
        </p:txBody>
      </p:sp>
      <p:sp>
        <p:nvSpPr>
          <p:cNvPr id="3" name="Slide Number Placeholder 2">
            <a:extLst>
              <a:ext uri="{FF2B5EF4-FFF2-40B4-BE49-F238E27FC236}">
                <a16:creationId xmlns:a16="http://schemas.microsoft.com/office/drawing/2014/main" id="{2FDF5F73-1E26-4EFC-825F-5226A2F82E6B}"/>
              </a:ext>
            </a:extLst>
          </p:cNvPr>
          <p:cNvSpPr>
            <a:spLocks noGrp="1"/>
          </p:cNvSpPr>
          <p:nvPr>
            <p:ph type="sldNum" sz="quarter" idx="12"/>
          </p:nvPr>
        </p:nvSpPr>
        <p:spPr/>
        <p:txBody>
          <a:bodyPr/>
          <a:lstStyle/>
          <a:p>
            <a:fld id="{17DF4567-1C0D-564E-BA68-9AF622E7948C}" type="slidenum">
              <a:rPr lang="en-US" smtClean="0"/>
              <a:t>10</a:t>
            </a:fld>
            <a:endParaRPr lang="en-US"/>
          </a:p>
        </p:txBody>
      </p:sp>
      <p:sp>
        <p:nvSpPr>
          <p:cNvPr id="4" name="TextBox 3">
            <a:extLst>
              <a:ext uri="{FF2B5EF4-FFF2-40B4-BE49-F238E27FC236}">
                <a16:creationId xmlns:a16="http://schemas.microsoft.com/office/drawing/2014/main" id="{39BCD308-B303-425E-A931-846CBDC6CB80}"/>
              </a:ext>
            </a:extLst>
          </p:cNvPr>
          <p:cNvSpPr txBox="1"/>
          <p:nvPr/>
        </p:nvSpPr>
        <p:spPr>
          <a:xfrm>
            <a:off x="1549400" y="1813187"/>
            <a:ext cx="8851900" cy="2821285"/>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spcAft>
                <a:spcPts val="800"/>
              </a:spcAft>
              <a:buFont typeface="Arial" panose="020B0604020202020204" pitchFamily="34" charset="0"/>
              <a:buChar char="•"/>
            </a:pPr>
            <a:r>
              <a:rPr lang="en-US">
                <a:latin typeface="Arial"/>
                <a:cs typeface="Calibri"/>
              </a:rPr>
              <a:t>Welcome parents to participate in mealtimes. </a:t>
            </a:r>
            <a:endParaRPr lang="en-US"/>
          </a:p>
          <a:p>
            <a:pPr marL="285750" indent="-285750">
              <a:spcAft>
                <a:spcPts val="800"/>
              </a:spcAft>
              <a:buFont typeface="Arial" panose="020B0604020202020204" pitchFamily="34" charset="0"/>
              <a:buChar char="•"/>
            </a:pPr>
            <a:r>
              <a:rPr lang="en-US">
                <a:latin typeface="Arial"/>
                <a:cs typeface="Calibri"/>
              </a:rPr>
              <a:t>Invite parents to share their families' food heritage with the children. </a:t>
            </a:r>
          </a:p>
          <a:p>
            <a:pPr marL="285750" indent="-285750">
              <a:spcAft>
                <a:spcPts val="800"/>
              </a:spcAft>
              <a:buFont typeface="Arial" panose="020B0604020202020204" pitchFamily="34" charset="0"/>
              <a:buChar char="•"/>
            </a:pPr>
            <a:r>
              <a:rPr lang="en-US">
                <a:latin typeface="Arial"/>
                <a:cs typeface="Calibri"/>
              </a:rPr>
              <a:t>Host evening events where parents and children prepare simple, healthy dinners together. </a:t>
            </a:r>
          </a:p>
          <a:p>
            <a:pPr marL="285750" indent="-285750">
              <a:spcAft>
                <a:spcPts val="800"/>
              </a:spcAft>
              <a:buFont typeface="Arial" panose="020B0604020202020204" pitchFamily="34" charset="0"/>
              <a:buChar char="•"/>
            </a:pPr>
            <a:r>
              <a:rPr lang="en-US">
                <a:latin typeface="Arial"/>
                <a:cs typeface="Calibri"/>
              </a:rPr>
              <a:t>Invite parents to assist with nutrition education activities, field trips or garden tasks. </a:t>
            </a:r>
          </a:p>
          <a:p>
            <a:pPr marL="285750" indent="-285750">
              <a:spcAft>
                <a:spcPts val="800"/>
              </a:spcAft>
              <a:buFont typeface="Arial" panose="020B0604020202020204" pitchFamily="34" charset="0"/>
              <a:buChar char="•"/>
            </a:pPr>
            <a:r>
              <a:rPr lang="en-US">
                <a:latin typeface="Arial"/>
                <a:cs typeface="Calibri"/>
              </a:rPr>
              <a:t>Ask for help planning menus, organizing activities, or family activity nights. </a:t>
            </a:r>
          </a:p>
          <a:p>
            <a:pPr marL="285750" indent="-285750">
              <a:spcAft>
                <a:spcPts val="800"/>
              </a:spcAft>
              <a:buFont typeface="Arial" panose="020B0604020202020204" pitchFamily="34" charset="0"/>
              <a:buChar char="•"/>
            </a:pPr>
            <a:r>
              <a:rPr lang="en-US">
                <a:latin typeface="Arial"/>
                <a:cs typeface="Calibri"/>
              </a:rPr>
              <a:t>Support at home learning (lending library, activity sheets)</a:t>
            </a:r>
          </a:p>
        </p:txBody>
      </p:sp>
      <p:pic>
        <p:nvPicPr>
          <p:cNvPr id="5" name="Picture 2" descr="Image result for kids buying food">
            <a:extLst>
              <a:ext uri="{FF2B5EF4-FFF2-40B4-BE49-F238E27FC236}">
                <a16:creationId xmlns:a16="http://schemas.microsoft.com/office/drawing/2014/main" id="{9A295B09-44AC-4249-B629-B207DA19EAD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46234" y="4513967"/>
            <a:ext cx="4249453" cy="220750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7406486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030BBEC-DEBB-41C7-ADFE-F64EB27B4B3F}"/>
              </a:ext>
            </a:extLst>
          </p:cNvPr>
          <p:cNvSpPr>
            <a:spLocks noGrp="1"/>
          </p:cNvSpPr>
          <p:nvPr>
            <p:ph type="title"/>
          </p:nvPr>
        </p:nvSpPr>
        <p:spPr>
          <a:xfrm>
            <a:off x="1600200" y="672805"/>
            <a:ext cx="8758238" cy="941387"/>
          </a:xfrm>
        </p:spPr>
        <p:txBody>
          <a:bodyPr/>
          <a:lstStyle/>
          <a:p>
            <a:r>
              <a:rPr lang="en-US"/>
              <a:t>Communication with Parents</a:t>
            </a:r>
          </a:p>
        </p:txBody>
      </p:sp>
      <p:sp>
        <p:nvSpPr>
          <p:cNvPr id="3" name="Slide Number Placeholder 2">
            <a:extLst>
              <a:ext uri="{FF2B5EF4-FFF2-40B4-BE49-F238E27FC236}">
                <a16:creationId xmlns:a16="http://schemas.microsoft.com/office/drawing/2014/main" id="{63469D53-C716-4ABC-8230-A59DB20C909A}"/>
              </a:ext>
            </a:extLst>
          </p:cNvPr>
          <p:cNvSpPr>
            <a:spLocks noGrp="1"/>
          </p:cNvSpPr>
          <p:nvPr>
            <p:ph type="sldNum" sz="quarter" idx="12"/>
          </p:nvPr>
        </p:nvSpPr>
        <p:spPr/>
        <p:txBody>
          <a:bodyPr/>
          <a:lstStyle/>
          <a:p>
            <a:fld id="{17DF4567-1C0D-564E-BA68-9AF622E7948C}" type="slidenum">
              <a:rPr lang="en-US" smtClean="0"/>
              <a:t>11</a:t>
            </a:fld>
            <a:endParaRPr lang="en-US"/>
          </a:p>
        </p:txBody>
      </p:sp>
      <p:pic>
        <p:nvPicPr>
          <p:cNvPr id="5" name="Picture 4">
            <a:extLst>
              <a:ext uri="{FF2B5EF4-FFF2-40B4-BE49-F238E27FC236}">
                <a16:creationId xmlns:a16="http://schemas.microsoft.com/office/drawing/2014/main" id="{B2C10644-5131-467F-BD21-EA680DBE00E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725074" y="1614192"/>
            <a:ext cx="9231542" cy="4620917"/>
          </a:xfrm>
          <a:prstGeom prst="rect">
            <a:avLst/>
          </a:prstGeom>
        </p:spPr>
      </p:pic>
    </p:spTree>
    <p:extLst>
      <p:ext uri="{BB962C8B-B14F-4D97-AF65-F5344CB8AC3E}">
        <p14:creationId xmlns:p14="http://schemas.microsoft.com/office/powerpoint/2010/main" val="314117528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00200" y="550864"/>
            <a:ext cx="8758238" cy="941387"/>
          </a:xfrm>
        </p:spPr>
        <p:txBody>
          <a:bodyPr/>
          <a:lstStyle/>
          <a:p>
            <a:r>
              <a:rPr lang="en-US"/>
              <a:t>Initial Parent Engagement</a:t>
            </a:r>
          </a:p>
        </p:txBody>
      </p:sp>
      <p:sp>
        <p:nvSpPr>
          <p:cNvPr id="3" name="Slide Number Placeholder 2"/>
          <p:cNvSpPr>
            <a:spLocks noGrp="1"/>
          </p:cNvSpPr>
          <p:nvPr>
            <p:ph type="sldNum" sz="quarter" idx="12"/>
          </p:nvPr>
        </p:nvSpPr>
        <p:spPr/>
        <p:txBody>
          <a:bodyPr/>
          <a:lstStyle/>
          <a:p>
            <a:fld id="{17DF4567-1C0D-564E-BA68-9AF622E7948C}" type="slidenum">
              <a:rPr lang="en-US" smtClean="0"/>
              <a:t>12</a:t>
            </a:fld>
            <a:endParaRPr lang="en-US"/>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00200" y="1980616"/>
            <a:ext cx="3551058" cy="4558296"/>
          </a:xfrm>
          <a:prstGeom prst="rect">
            <a:avLst/>
          </a:prstGeom>
        </p:spPr>
      </p:pic>
      <p:sp>
        <p:nvSpPr>
          <p:cNvPr id="10" name="TextBox 9"/>
          <p:cNvSpPr txBox="1"/>
          <p:nvPr/>
        </p:nvSpPr>
        <p:spPr>
          <a:xfrm>
            <a:off x="6662497" y="1492251"/>
            <a:ext cx="1874231" cy="338554"/>
          </a:xfrm>
          <a:prstGeom prst="rect">
            <a:avLst/>
          </a:prstGeom>
          <a:noFill/>
        </p:spPr>
        <p:txBody>
          <a:bodyPr wrap="none" rtlCol="0">
            <a:spAutoFit/>
          </a:bodyPr>
          <a:lstStyle/>
          <a:p>
            <a:r>
              <a:rPr lang="en-US" sz="1600" b="1">
                <a:latin typeface="Arial" panose="020B0604020202020204" pitchFamily="34" charset="0"/>
                <a:cs typeface="Arial" panose="020B0604020202020204" pitchFamily="34" charset="0"/>
              </a:rPr>
              <a:t>Nutrition Policies</a:t>
            </a:r>
          </a:p>
        </p:txBody>
      </p:sp>
      <p:sp>
        <p:nvSpPr>
          <p:cNvPr id="11" name="TextBox 10"/>
          <p:cNvSpPr txBox="1"/>
          <p:nvPr/>
        </p:nvSpPr>
        <p:spPr>
          <a:xfrm>
            <a:off x="2286000" y="1492251"/>
            <a:ext cx="2179458" cy="338554"/>
          </a:xfrm>
          <a:prstGeom prst="rect">
            <a:avLst/>
          </a:prstGeom>
          <a:noFill/>
        </p:spPr>
        <p:txBody>
          <a:bodyPr wrap="square" rtlCol="0">
            <a:spAutoFit/>
          </a:bodyPr>
          <a:lstStyle/>
          <a:p>
            <a:r>
              <a:rPr lang="en-US" sz="1600" b="1">
                <a:latin typeface="Arial" panose="020B0604020202020204" pitchFamily="34" charset="0"/>
                <a:cs typeface="Arial" panose="020B0604020202020204" pitchFamily="34" charset="0"/>
              </a:rPr>
              <a:t>Child Feeding Plans</a:t>
            </a:r>
          </a:p>
        </p:txBody>
      </p:sp>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962253" y="1980616"/>
            <a:ext cx="4396185" cy="4657993"/>
          </a:xfrm>
          <a:prstGeom prst="rect">
            <a:avLst/>
          </a:prstGeom>
        </p:spPr>
      </p:pic>
    </p:spTree>
    <p:extLst>
      <p:ext uri="{BB962C8B-B14F-4D97-AF65-F5344CB8AC3E}">
        <p14:creationId xmlns:p14="http://schemas.microsoft.com/office/powerpoint/2010/main" val="425220103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00200" y="982664"/>
            <a:ext cx="8758238" cy="941387"/>
          </a:xfrm>
        </p:spPr>
        <p:txBody>
          <a:bodyPr/>
          <a:lstStyle/>
          <a:p>
            <a:r>
              <a:rPr lang="en-US">
                <a:latin typeface="Arial"/>
                <a:cs typeface="Arial"/>
              </a:rPr>
              <a:t>Formalized Nutrition Policies</a:t>
            </a:r>
          </a:p>
        </p:txBody>
      </p:sp>
      <p:sp>
        <p:nvSpPr>
          <p:cNvPr id="3" name="Slide Number Placeholder 2"/>
          <p:cNvSpPr>
            <a:spLocks noGrp="1"/>
          </p:cNvSpPr>
          <p:nvPr>
            <p:ph type="sldNum" sz="quarter" idx="12"/>
          </p:nvPr>
        </p:nvSpPr>
        <p:spPr/>
        <p:txBody>
          <a:bodyPr/>
          <a:lstStyle/>
          <a:p>
            <a:fld id="{17DF4567-1C0D-564E-BA68-9AF622E7948C}" type="slidenum">
              <a:rPr lang="en-US" smtClean="0"/>
              <a:t>13</a:t>
            </a:fld>
            <a:endParaRPr lang="en-US"/>
          </a:p>
        </p:txBody>
      </p:sp>
      <p:sp>
        <p:nvSpPr>
          <p:cNvPr id="7" name="TextBox 6"/>
          <p:cNvSpPr txBox="1"/>
          <p:nvPr/>
        </p:nvSpPr>
        <p:spPr>
          <a:xfrm>
            <a:off x="1701800" y="2095500"/>
            <a:ext cx="8565165" cy="4462760"/>
          </a:xfrm>
          <a:prstGeom prst="rect">
            <a:avLst/>
          </a:prstGeom>
          <a:noFill/>
        </p:spPr>
        <p:txBody>
          <a:bodyPr wrap="none" rtlCol="0">
            <a:spAutoFit/>
          </a:bodyPr>
          <a:lstStyle/>
          <a:p>
            <a:pPr marL="342900" indent="-342900">
              <a:buFont typeface="Arial" panose="020B0604020202020204" pitchFamily="34" charset="0"/>
              <a:buChar char="•"/>
            </a:pPr>
            <a:r>
              <a:rPr lang="en-US" sz="2000">
                <a:latin typeface="Arial" panose="020B0604020202020204" pitchFamily="34" charset="0"/>
                <a:cs typeface="Arial" panose="020B0604020202020204" pitchFamily="34" charset="0"/>
              </a:rPr>
              <a:t>State your why</a:t>
            </a:r>
          </a:p>
          <a:p>
            <a:pPr marL="342900" indent="-342900">
              <a:buFont typeface="Arial" panose="020B0604020202020204" pitchFamily="34" charset="0"/>
              <a:buChar char="•"/>
            </a:pPr>
            <a:endParaRPr lang="en-US" sz="2000">
              <a:latin typeface="Arial" panose="020B0604020202020204" pitchFamily="34" charset="0"/>
              <a:cs typeface="Arial" panose="020B0604020202020204" pitchFamily="34" charset="0"/>
            </a:endParaRPr>
          </a:p>
          <a:p>
            <a:pPr marL="342900" indent="-342900">
              <a:buFont typeface="Arial" panose="020B0604020202020204" pitchFamily="34" charset="0"/>
              <a:buChar char="•"/>
            </a:pPr>
            <a:r>
              <a:rPr lang="en-US" sz="2000">
                <a:latin typeface="Arial" panose="020B0604020202020204" pitchFamily="34" charset="0"/>
                <a:cs typeface="Arial" panose="020B0604020202020204" pitchFamily="34" charset="0"/>
              </a:rPr>
              <a:t>Nutrition:</a:t>
            </a:r>
          </a:p>
          <a:p>
            <a:pPr marL="800100" lvl="1" indent="-342900">
              <a:buFont typeface="Arial" panose="020B0604020202020204" pitchFamily="34" charset="0"/>
              <a:buChar char="•"/>
            </a:pPr>
            <a:r>
              <a:rPr lang="en-US" sz="2000">
                <a:latin typeface="Arial" panose="020B0604020202020204" pitchFamily="34" charset="0"/>
                <a:cs typeface="Arial" panose="020B0604020202020204" pitchFamily="34" charset="0"/>
              </a:rPr>
              <a:t>If you serve food, what guidelines do you follow for your menus?</a:t>
            </a:r>
          </a:p>
          <a:p>
            <a:pPr marL="800100" lvl="1" indent="-342900">
              <a:buFont typeface="Arial" panose="020B0604020202020204" pitchFamily="34" charset="0"/>
              <a:buChar char="•"/>
            </a:pPr>
            <a:r>
              <a:rPr lang="en-US" sz="2000">
                <a:latin typeface="Arial" panose="020B0604020202020204" pitchFamily="34" charset="0"/>
                <a:cs typeface="Arial" panose="020B0604020202020204" pitchFamily="34" charset="0"/>
              </a:rPr>
              <a:t>If you do not serve food, what are your guidelines for outside food?</a:t>
            </a:r>
          </a:p>
          <a:p>
            <a:pPr marL="800100" lvl="1" indent="-342900">
              <a:buFont typeface="Arial" panose="020B0604020202020204" pitchFamily="34" charset="0"/>
              <a:buChar char="•"/>
            </a:pPr>
            <a:endParaRPr lang="en-US" sz="2000">
              <a:latin typeface="Arial" panose="020B0604020202020204" pitchFamily="34" charset="0"/>
              <a:cs typeface="Arial" panose="020B0604020202020204" pitchFamily="34" charset="0"/>
            </a:endParaRPr>
          </a:p>
          <a:p>
            <a:pPr marL="342900" indent="-342900">
              <a:buFont typeface="Arial" panose="020B0604020202020204" pitchFamily="34" charset="0"/>
              <a:buChar char="•"/>
            </a:pPr>
            <a:r>
              <a:rPr lang="en-US" sz="2000">
                <a:latin typeface="Arial" panose="020B0604020202020204" pitchFamily="34" charset="0"/>
                <a:cs typeface="Arial" panose="020B0604020202020204" pitchFamily="34" charset="0"/>
              </a:rPr>
              <a:t>Feeding/mealtime Policies </a:t>
            </a:r>
          </a:p>
          <a:p>
            <a:pPr marL="800100" lvl="1" indent="-342900">
              <a:buFont typeface="Arial" panose="020B0604020202020204" pitchFamily="34" charset="0"/>
              <a:buChar char="•"/>
            </a:pPr>
            <a:r>
              <a:rPr lang="en-US" sz="2000">
                <a:latin typeface="Arial" panose="020B0604020202020204" pitchFamily="34" charset="0"/>
                <a:cs typeface="Arial" panose="020B0604020202020204" pitchFamily="34" charset="0"/>
              </a:rPr>
              <a:t>Division of Responsibility </a:t>
            </a:r>
          </a:p>
          <a:p>
            <a:pPr marL="800100" lvl="1" indent="-342900">
              <a:buFont typeface="Arial" panose="020B0604020202020204" pitchFamily="34" charset="0"/>
              <a:buChar char="•"/>
            </a:pPr>
            <a:r>
              <a:rPr lang="en-US" sz="2000">
                <a:latin typeface="Arial" panose="020B0604020202020204" pitchFamily="34" charset="0"/>
                <a:cs typeface="Arial" panose="020B0604020202020204" pitchFamily="34" charset="0"/>
              </a:rPr>
              <a:t>Schedules</a:t>
            </a:r>
          </a:p>
          <a:p>
            <a:pPr marL="800100" lvl="1" indent="-342900">
              <a:buFont typeface="Arial" panose="020B0604020202020204" pitchFamily="34" charset="0"/>
              <a:buChar char="•"/>
            </a:pPr>
            <a:r>
              <a:rPr lang="en-US" sz="2000">
                <a:latin typeface="Arial" panose="020B0604020202020204" pitchFamily="34" charset="0"/>
                <a:cs typeface="Arial" panose="020B0604020202020204" pitchFamily="34" charset="0"/>
              </a:rPr>
              <a:t>Family Style Dining</a:t>
            </a:r>
          </a:p>
          <a:p>
            <a:pPr marL="800100" lvl="1" indent="-342900">
              <a:buFont typeface="Arial" panose="020B0604020202020204" pitchFamily="34" charset="0"/>
              <a:buChar char="•"/>
            </a:pPr>
            <a:r>
              <a:rPr lang="en-US" sz="2000">
                <a:latin typeface="Arial" panose="020B0604020202020204" pitchFamily="34" charset="0"/>
                <a:cs typeface="Arial" panose="020B0604020202020204" pitchFamily="34" charset="0"/>
              </a:rPr>
              <a:t>Food as rewards/punishment</a:t>
            </a:r>
          </a:p>
          <a:p>
            <a:pPr lvl="1"/>
            <a:endParaRPr lang="en-US" sz="2000">
              <a:latin typeface="Arial" panose="020B0604020202020204" pitchFamily="34" charset="0"/>
              <a:cs typeface="Arial" panose="020B0604020202020204" pitchFamily="34" charset="0"/>
            </a:endParaRPr>
          </a:p>
          <a:p>
            <a:pPr marL="342900" indent="-342900">
              <a:buFont typeface="Arial" panose="020B0604020202020204" pitchFamily="34" charset="0"/>
              <a:buChar char="•"/>
            </a:pPr>
            <a:r>
              <a:rPr lang="en-US" sz="2000">
                <a:latin typeface="Arial" panose="020B0604020202020204" pitchFamily="34" charset="0"/>
                <a:cs typeface="Arial" panose="020B0604020202020204" pitchFamily="34" charset="0"/>
              </a:rPr>
              <a:t>Celebrations and special occasions</a:t>
            </a:r>
          </a:p>
          <a:p>
            <a:pPr marL="800100" lvl="1" indent="-342900">
              <a:buFont typeface="Arial" panose="020B0604020202020204" pitchFamily="34" charset="0"/>
              <a:buChar char="•"/>
            </a:pPr>
            <a:endParaRPr lang="en-US" sz="240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400606152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95246" y="387107"/>
            <a:ext cx="8758238" cy="941387"/>
          </a:xfrm>
        </p:spPr>
        <p:txBody>
          <a:bodyPr/>
          <a:lstStyle/>
          <a:p>
            <a:r>
              <a:rPr lang="en-US"/>
              <a:t>Let’s Party!</a:t>
            </a:r>
          </a:p>
        </p:txBody>
      </p:sp>
      <p:sp>
        <p:nvSpPr>
          <p:cNvPr id="3" name="Slide Number Placeholder 2"/>
          <p:cNvSpPr>
            <a:spLocks noGrp="1"/>
          </p:cNvSpPr>
          <p:nvPr>
            <p:ph type="sldNum" sz="quarter" idx="12"/>
          </p:nvPr>
        </p:nvSpPr>
        <p:spPr/>
        <p:txBody>
          <a:bodyPr/>
          <a:lstStyle/>
          <a:p>
            <a:fld id="{17DF4567-1C0D-564E-BA68-9AF622E7948C}" type="slidenum">
              <a:rPr lang="en-US" smtClean="0"/>
              <a:t>14</a:t>
            </a:fld>
            <a:endParaRPr lang="en-US"/>
          </a:p>
        </p:txBody>
      </p:sp>
      <p:pic>
        <p:nvPicPr>
          <p:cNvPr id="6" name="Picture 4" descr="http://2.bp.blogspot.com/-UCbZzwJc56w/VKnUeg5oT8I/AAAAAAAA49s/ysfSiiF3apw/s1600/Non-Candy-Zombie-Activity-Goodie-Bags.jpeg"/>
          <p:cNvPicPr>
            <a:picLocks noChangeAspect="1" noChangeArrowheads="1"/>
          </p:cNvPicPr>
          <p:nvPr/>
        </p:nvPicPr>
        <p:blipFill rotWithShape="1">
          <a:blip r:embed="rId3">
            <a:extLst>
              <a:ext uri="{28A0092B-C50C-407E-A947-70E740481C1C}">
                <a14:useLocalDpi xmlns:a14="http://schemas.microsoft.com/office/drawing/2010/main" val="0"/>
              </a:ext>
            </a:extLst>
          </a:blip>
          <a:srcRect/>
          <a:stretch/>
        </p:blipFill>
        <p:spPr bwMode="auto">
          <a:xfrm>
            <a:off x="4597399" y="3927859"/>
            <a:ext cx="2349501" cy="2346131"/>
          </a:xfrm>
          <a:prstGeom prst="rect">
            <a:avLst/>
          </a:prstGeom>
          <a:noFill/>
          <a:ln>
            <a:solidFill>
              <a:schemeClr val="accent1"/>
            </a:solidFill>
          </a:ln>
          <a:extLst>
            <a:ext uri="{909E8E84-426E-40dd-AFC4-6F175D3DCCD1}">
              <a14:hiddenFill xmlns="" xmlns:a14="http://schemas.microsoft.com/office/drawing/2010/main">
                <a:solidFill>
                  <a:srgbClr val="FFFFFF"/>
                </a:solidFill>
              </a14:hiddenFill>
            </a:ext>
          </a:extLst>
        </p:spPr>
      </p:pic>
      <p:pic>
        <p:nvPicPr>
          <p:cNvPr id="7" name="Picture 6" descr="http://www.thelittlestylefile.com/wp-content/uploads/2014/03/butterfly-healthy-snacks.jpg"/>
          <p:cNvPicPr>
            <a:picLocks noChangeAspect="1" noChangeArrowheads="1"/>
          </p:cNvPicPr>
          <p:nvPr/>
        </p:nvPicPr>
        <p:blipFill rotWithShape="1">
          <a:blip r:embed="rId4">
            <a:extLst>
              <a:ext uri="{28A0092B-C50C-407E-A947-70E740481C1C}">
                <a14:useLocalDpi xmlns:a14="http://schemas.microsoft.com/office/drawing/2010/main" val="0"/>
              </a:ext>
            </a:extLst>
          </a:blip>
          <a:srcRect/>
          <a:stretch/>
        </p:blipFill>
        <p:spPr bwMode="auto">
          <a:xfrm>
            <a:off x="9423400" y="4010216"/>
            <a:ext cx="2184399" cy="2222373"/>
          </a:xfrm>
          <a:prstGeom prst="rect">
            <a:avLst/>
          </a:prstGeom>
          <a:noFill/>
          <a:ln>
            <a:solidFill>
              <a:schemeClr val="accent1"/>
            </a:solidFill>
          </a:ln>
          <a:extLst>
            <a:ext uri="{909E8E84-426E-40dd-AFC4-6F175D3DCCD1}">
              <a14:hiddenFill xmlns="" xmlns:a14="http://schemas.microsoft.com/office/drawing/2010/main">
                <a:solidFill>
                  <a:srgbClr val="FFFFFF"/>
                </a:solidFill>
              </a14:hiddenFill>
            </a:ext>
          </a:extLst>
        </p:spPr>
      </p:pic>
      <p:pic>
        <p:nvPicPr>
          <p:cNvPr id="8" name="Picture 8" descr="https://media.licdn.com/media-proxy/ext?w=180&amp;h=110&amp;f=c&amp;hash=1wQhkhuShP00UHr6xxC33m9ptf0%3D&amp;ora=1%2CaFBCTXdkRmpGL2lvQUFBPQ%2CxAVta9Er0Ua9hFUXxxgo4q-PpgGz60oJRJeTAGX8CnL7sIzeNWiwJJaILPG-3AxKJHNGxVFsELL3HnOlR9HTdtWqOYQy5Im_ZMc"/>
          <p:cNvPicPr>
            <a:picLocks noChangeAspect="1" noChangeArrowheads="1"/>
          </p:cNvPicPr>
          <p:nvPr/>
        </p:nvPicPr>
        <p:blipFill rotWithShape="1">
          <a:blip r:embed="rId5">
            <a:extLst>
              <a:ext uri="{28A0092B-C50C-407E-A947-70E740481C1C}">
                <a14:useLocalDpi xmlns:a14="http://schemas.microsoft.com/office/drawing/2010/main" val="0"/>
              </a:ext>
            </a:extLst>
          </a:blip>
          <a:srcRect/>
          <a:stretch/>
        </p:blipFill>
        <p:spPr bwMode="auto">
          <a:xfrm>
            <a:off x="7089802" y="4000817"/>
            <a:ext cx="2181198" cy="2222373"/>
          </a:xfrm>
          <a:prstGeom prst="rect">
            <a:avLst/>
          </a:prstGeom>
          <a:noFill/>
          <a:ln>
            <a:solidFill>
              <a:schemeClr val="accent1"/>
            </a:solidFill>
          </a:ln>
          <a:extLst>
            <a:ext uri="{909E8E84-426E-40dd-AFC4-6F175D3DCCD1}">
              <a14:hiddenFill xmlns="" xmlns:a14="http://schemas.microsoft.com/office/drawing/2010/main">
                <a:solidFill>
                  <a:srgbClr val="FFFFFF"/>
                </a:solidFill>
              </a14:hiddenFill>
            </a:ext>
          </a:extLst>
        </p:spPr>
      </p:pic>
      <p:pic>
        <p:nvPicPr>
          <p:cNvPr id="4" name="Picture 3"/>
          <p:cNvPicPr>
            <a:picLocks noChangeAspect="1"/>
          </p:cNvPicPr>
          <p:nvPr/>
        </p:nvPicPr>
        <p:blipFill rotWithShape="1">
          <a:blip r:embed="rId6">
            <a:extLst>
              <a:ext uri="{28A0092B-C50C-407E-A947-70E740481C1C}">
                <a14:useLocalDpi xmlns:a14="http://schemas.microsoft.com/office/drawing/2010/main" val="0"/>
              </a:ext>
            </a:extLst>
          </a:blip>
          <a:srcRect/>
          <a:stretch/>
        </p:blipFill>
        <p:spPr>
          <a:xfrm>
            <a:off x="4571999" y="1328495"/>
            <a:ext cx="7084925" cy="2557960"/>
          </a:xfrm>
          <a:prstGeom prst="rect">
            <a:avLst/>
          </a:prstGeom>
        </p:spPr>
      </p:pic>
      <p:pic>
        <p:nvPicPr>
          <p:cNvPr id="12" name="Picture 11" descr="Young Children Can Learn Math through the Arts?"/>
          <p:cNvPicPr>
            <a:picLocks noChangeAspect="1"/>
          </p:cNvPicPr>
          <p:nvPr/>
        </p:nvPicPr>
        <p:blipFill rotWithShape="1">
          <a:blip r:embed="rId7">
            <a:extLst>
              <a:ext uri="{28A0092B-C50C-407E-A947-70E740481C1C}">
                <a14:useLocalDpi xmlns:a14="http://schemas.microsoft.com/office/drawing/2010/main" val="0"/>
              </a:ext>
            </a:extLst>
          </a:blip>
          <a:srcRect/>
          <a:stretch/>
        </p:blipFill>
        <p:spPr>
          <a:xfrm>
            <a:off x="1282700" y="1413310"/>
            <a:ext cx="3213099" cy="4847790"/>
          </a:xfrm>
          <a:prstGeom prst="rect">
            <a:avLst/>
          </a:prstGeom>
        </p:spPr>
      </p:pic>
    </p:spTree>
    <p:extLst>
      <p:ext uri="{BB962C8B-B14F-4D97-AF65-F5344CB8AC3E}">
        <p14:creationId xmlns:p14="http://schemas.microsoft.com/office/powerpoint/2010/main" val="386499468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fld id="{17DF4567-1C0D-564E-BA68-9AF622E7948C}" type="slidenum">
              <a:rPr lang="en-US" smtClean="0"/>
              <a:t>15</a:t>
            </a:fld>
            <a:endParaRPr lang="en-US"/>
          </a:p>
        </p:txBody>
      </p:sp>
      <p:pic>
        <p:nvPicPr>
          <p:cNvPr id="7" name="Picture 6" descr="http://www.thelittlestylefile.com/wp-content/uploads/2014/03/butterfly-healthy-snacks.jpg"/>
          <p:cNvPicPr>
            <a:picLocks noChangeAspect="1" noChangeArrowheads="1"/>
          </p:cNvPicPr>
          <p:nvPr/>
        </p:nvPicPr>
        <p:blipFill rotWithShape="1">
          <a:blip r:embed="rId3">
            <a:extLst>
              <a:ext uri="{28A0092B-C50C-407E-A947-70E740481C1C}">
                <a14:useLocalDpi xmlns:a14="http://schemas.microsoft.com/office/drawing/2010/main" val="0"/>
              </a:ext>
            </a:extLst>
          </a:blip>
          <a:srcRect/>
          <a:stretch/>
        </p:blipFill>
        <p:spPr bwMode="auto">
          <a:xfrm>
            <a:off x="9423400" y="4010216"/>
            <a:ext cx="2184399" cy="2222373"/>
          </a:xfrm>
          <a:prstGeom prst="rect">
            <a:avLst/>
          </a:prstGeom>
          <a:noFill/>
          <a:ln>
            <a:solidFill>
              <a:schemeClr val="accent1"/>
            </a:solidFill>
          </a:ln>
          <a:extLst>
            <a:ext uri="{909E8E84-426E-40dd-AFC4-6F175D3DCCD1}">
              <a14:hiddenFill xmlns="" xmlns:a14="http://schemas.microsoft.com/office/drawing/2010/main">
                <a:solidFill>
                  <a:srgbClr val="FFFFFF"/>
                </a:solidFill>
              </a14:hiddenFill>
            </a:ext>
          </a:extLst>
        </p:spPr>
      </p:pic>
      <p:pic>
        <p:nvPicPr>
          <p:cNvPr id="8" name="Picture 8" descr="https://media.licdn.com/media-proxy/ext?w=180&amp;h=110&amp;f=c&amp;hash=1wQhkhuShP00UHr6xxC33m9ptf0%3D&amp;ora=1%2CaFBCTXdkRmpGL2lvQUFBPQ%2CxAVta9Er0Ua9hFUXxxgo4q-PpgGz60oJRJeTAGX8CnL7sIzeNWiwJJaILPG-3AxKJHNGxVFsELL3HnOlR9HTdtWqOYQy5Im_ZMc"/>
          <p:cNvPicPr>
            <a:picLocks noChangeAspect="1" noChangeArrowheads="1"/>
          </p:cNvPicPr>
          <p:nvPr/>
        </p:nvPicPr>
        <p:blipFill rotWithShape="1">
          <a:blip r:embed="rId4">
            <a:extLst>
              <a:ext uri="{28A0092B-C50C-407E-A947-70E740481C1C}">
                <a14:useLocalDpi xmlns:a14="http://schemas.microsoft.com/office/drawing/2010/main" val="0"/>
              </a:ext>
            </a:extLst>
          </a:blip>
          <a:srcRect/>
          <a:stretch/>
        </p:blipFill>
        <p:spPr bwMode="auto">
          <a:xfrm>
            <a:off x="7089802" y="4000817"/>
            <a:ext cx="2181198" cy="2222373"/>
          </a:xfrm>
          <a:prstGeom prst="rect">
            <a:avLst/>
          </a:prstGeom>
          <a:noFill/>
          <a:ln>
            <a:solidFill>
              <a:schemeClr val="accent1"/>
            </a:solidFill>
          </a:ln>
          <a:extLst>
            <a:ext uri="{909E8E84-426E-40dd-AFC4-6F175D3DCCD1}">
              <a14:hiddenFill xmlns="" xmlns:a14="http://schemas.microsoft.com/office/drawing/2010/main">
                <a:solidFill>
                  <a:srgbClr val="FFFFFF"/>
                </a:solidFill>
              </a14:hiddenFill>
            </a:ext>
          </a:extLst>
        </p:spPr>
      </p:pic>
      <p:pic>
        <p:nvPicPr>
          <p:cNvPr id="4" name="Picture 3"/>
          <p:cNvPicPr>
            <a:picLocks noChangeAspect="1"/>
          </p:cNvPicPr>
          <p:nvPr/>
        </p:nvPicPr>
        <p:blipFill rotWithShape="1">
          <a:blip r:embed="rId5">
            <a:extLst>
              <a:ext uri="{28A0092B-C50C-407E-A947-70E740481C1C}">
                <a14:useLocalDpi xmlns:a14="http://schemas.microsoft.com/office/drawing/2010/main" val="0"/>
              </a:ext>
            </a:extLst>
          </a:blip>
          <a:srcRect/>
          <a:stretch/>
        </p:blipFill>
        <p:spPr>
          <a:xfrm>
            <a:off x="7095158" y="1338913"/>
            <a:ext cx="4564203" cy="2544595"/>
          </a:xfrm>
          <a:prstGeom prst="rect">
            <a:avLst/>
          </a:prstGeom>
        </p:spPr>
      </p:pic>
      <p:sp>
        <p:nvSpPr>
          <p:cNvPr id="9" name="TextBox 1">
            <a:extLst>
              <a:ext uri="{FF2B5EF4-FFF2-40B4-BE49-F238E27FC236}">
                <a16:creationId xmlns:a16="http://schemas.microsoft.com/office/drawing/2014/main" id="{C7459FAF-5715-4A4B-942D-4840A92FB86E}"/>
              </a:ext>
            </a:extLst>
          </p:cNvPr>
          <p:cNvSpPr txBox="1"/>
          <p:nvPr/>
        </p:nvSpPr>
        <p:spPr>
          <a:xfrm>
            <a:off x="1511300" y="1854200"/>
            <a:ext cx="5499100" cy="4832092"/>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342900" indent="-342900">
              <a:buFont typeface="Arial"/>
              <a:buChar char="•"/>
            </a:pPr>
            <a:r>
              <a:rPr lang="en-US" sz="2200">
                <a:latin typeface="Arial"/>
                <a:cs typeface="Calibri"/>
              </a:rPr>
              <a:t>Healthy snack ideas:</a:t>
            </a:r>
          </a:p>
          <a:p>
            <a:pPr marL="800100" lvl="1" indent="-342900">
              <a:buFont typeface="Arial"/>
              <a:buChar char="•"/>
            </a:pPr>
            <a:r>
              <a:rPr lang="en-US" sz="2000">
                <a:latin typeface="Arial"/>
                <a:cs typeface="Calibri"/>
              </a:rPr>
              <a:t>Fruit Kebabs or Fruit Clown Faces</a:t>
            </a:r>
          </a:p>
          <a:p>
            <a:pPr marL="800100" lvl="1" indent="-342900">
              <a:buFont typeface="Arial"/>
              <a:buChar char="•"/>
            </a:pPr>
            <a:r>
              <a:rPr lang="en-US" sz="2000">
                <a:latin typeface="Arial"/>
                <a:cs typeface="Calibri"/>
              </a:rPr>
              <a:t>Veggie Superhero</a:t>
            </a:r>
          </a:p>
          <a:p>
            <a:pPr marL="800100" lvl="1" indent="-342900">
              <a:buFont typeface="Arial"/>
              <a:buChar char="•"/>
            </a:pPr>
            <a:r>
              <a:rPr lang="en-US" sz="2000">
                <a:latin typeface="Arial"/>
                <a:cs typeface="Calibri"/>
              </a:rPr>
              <a:t>Veggies with healthy dips</a:t>
            </a:r>
          </a:p>
          <a:p>
            <a:pPr marL="800100" lvl="1" indent="-342900">
              <a:buFont typeface="Arial"/>
              <a:buChar char="•"/>
            </a:pPr>
            <a:r>
              <a:rPr lang="en-US" sz="2000">
                <a:latin typeface="Arial"/>
                <a:cs typeface="Calibri"/>
              </a:rPr>
              <a:t>Mini pizzas</a:t>
            </a:r>
            <a:br>
              <a:rPr lang="en-US" sz="2000">
                <a:latin typeface="Arial"/>
                <a:cs typeface="Calibri"/>
              </a:rPr>
            </a:br>
            <a:endParaRPr lang="en-US" sz="2000">
              <a:latin typeface="Arial"/>
              <a:cs typeface="Calibri"/>
            </a:endParaRPr>
          </a:p>
          <a:p>
            <a:pPr marL="342900" indent="-342900">
              <a:buFont typeface="Arial"/>
              <a:buChar char="•"/>
            </a:pPr>
            <a:r>
              <a:rPr lang="en-US" sz="2200">
                <a:latin typeface="Arial"/>
                <a:cs typeface="Calibri"/>
              </a:rPr>
              <a:t>Display healthy foods in festive ways:</a:t>
            </a:r>
          </a:p>
          <a:p>
            <a:pPr marL="800100" lvl="1" indent="-342900">
              <a:buFont typeface="Arial"/>
              <a:buChar char="•"/>
            </a:pPr>
            <a:r>
              <a:rPr lang="en-US" sz="2000">
                <a:latin typeface="Arial"/>
                <a:cs typeface="Calibri"/>
              </a:rPr>
              <a:t>Arrange fruit and veggies in fun shapes/faces</a:t>
            </a:r>
          </a:p>
          <a:p>
            <a:pPr marL="800100" lvl="1" indent="-342900">
              <a:buFont typeface="Arial"/>
              <a:buChar char="•"/>
            </a:pPr>
            <a:r>
              <a:rPr lang="en-US" sz="2000">
                <a:latin typeface="Arial"/>
                <a:cs typeface="Calibri"/>
              </a:rPr>
              <a:t>Use props like plastic dinosaurs</a:t>
            </a:r>
          </a:p>
          <a:p>
            <a:pPr marL="800100" lvl="1" indent="-342900">
              <a:buFont typeface="Arial"/>
              <a:buChar char="•"/>
            </a:pPr>
            <a:r>
              <a:rPr lang="en-US" sz="2000">
                <a:latin typeface="Arial"/>
                <a:cs typeface="Calibri"/>
              </a:rPr>
              <a:t>Set out parfait ingredients like a make-your-own sundae. </a:t>
            </a:r>
            <a:br>
              <a:rPr lang="en-US" sz="2000">
                <a:latin typeface="Arial"/>
                <a:cs typeface="Calibri"/>
              </a:rPr>
            </a:br>
            <a:endParaRPr lang="en-US" sz="2000">
              <a:latin typeface="Arial"/>
              <a:cs typeface="Calibri"/>
            </a:endParaRPr>
          </a:p>
          <a:p>
            <a:pPr marL="342900" indent="-342900">
              <a:buFont typeface="Arial"/>
              <a:buChar char="•"/>
            </a:pPr>
            <a:r>
              <a:rPr lang="en-US" sz="2200">
                <a:latin typeface="Arial"/>
                <a:cs typeface="Calibri"/>
              </a:rPr>
              <a:t>Remember to accommodate for food allergies and dietary needs. </a:t>
            </a:r>
          </a:p>
        </p:txBody>
      </p:sp>
      <p:sp>
        <p:nvSpPr>
          <p:cNvPr id="10" name="Title 1">
            <a:extLst>
              <a:ext uri="{FF2B5EF4-FFF2-40B4-BE49-F238E27FC236}">
                <a16:creationId xmlns:a16="http://schemas.microsoft.com/office/drawing/2014/main" id="{787E8280-9742-4BFE-8FEF-B32FCF18970C}"/>
              </a:ext>
            </a:extLst>
          </p:cNvPr>
          <p:cNvSpPr>
            <a:spLocks noGrp="1"/>
          </p:cNvSpPr>
          <p:nvPr/>
        </p:nvSpPr>
        <p:spPr>
          <a:xfrm>
            <a:off x="1506134" y="770200"/>
            <a:ext cx="4872038" cy="941387"/>
          </a:xfrm>
          <a:prstGeom prst="rect">
            <a:avLst/>
          </a:prstGeom>
        </p:spPr>
        <p:txBody>
          <a:bodyPr vert="horz" lIns="91440" tIns="45720" rIns="91440" bIns="45720" rtlCol="0" anchor="b">
            <a:normAutofit/>
          </a:bodyPr>
          <a:lstStyle>
            <a:lvl1pPr algn="l" defTabSz="914400" rtl="0" eaLnBrk="1" latinLnBrk="0" hangingPunct="1">
              <a:lnSpc>
                <a:spcPts val="3400"/>
              </a:lnSpc>
              <a:spcBef>
                <a:spcPct val="0"/>
              </a:spcBef>
              <a:buNone/>
              <a:defRPr sz="2400" kern="1200">
                <a:solidFill>
                  <a:schemeClr val="accent1"/>
                </a:solidFill>
                <a:latin typeface="Arial" charset="0"/>
                <a:ea typeface="Arial" charset="0"/>
                <a:cs typeface="Arial" charset="0"/>
              </a:defRPr>
            </a:lvl1pPr>
          </a:lstStyle>
          <a:p>
            <a:r>
              <a:rPr lang="en-US" sz="2800">
                <a:latin typeface="Arial"/>
                <a:cs typeface="Arial"/>
              </a:rPr>
              <a:t>Celebrate with Healthy Foods</a:t>
            </a:r>
            <a:endParaRPr lang="en-US" sz="2800"/>
          </a:p>
        </p:txBody>
      </p:sp>
    </p:spTree>
    <p:extLst>
      <p:ext uri="{BB962C8B-B14F-4D97-AF65-F5344CB8AC3E}">
        <p14:creationId xmlns:p14="http://schemas.microsoft.com/office/powerpoint/2010/main" val="404534843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06346" y="907807"/>
            <a:ext cx="8758238" cy="941387"/>
          </a:xfrm>
        </p:spPr>
        <p:txBody>
          <a:bodyPr/>
          <a:lstStyle/>
          <a:p>
            <a:r>
              <a:rPr lang="en-US">
                <a:latin typeface="Arial"/>
                <a:cs typeface="Arial"/>
              </a:rPr>
              <a:t>Schedule a monthly birthday celebration</a:t>
            </a:r>
          </a:p>
        </p:txBody>
      </p:sp>
      <p:sp>
        <p:nvSpPr>
          <p:cNvPr id="3" name="Slide Number Placeholder 2"/>
          <p:cNvSpPr>
            <a:spLocks noGrp="1"/>
          </p:cNvSpPr>
          <p:nvPr>
            <p:ph type="sldNum" sz="quarter" idx="12"/>
          </p:nvPr>
        </p:nvSpPr>
        <p:spPr/>
        <p:txBody>
          <a:bodyPr/>
          <a:lstStyle/>
          <a:p>
            <a:fld id="{17DF4567-1C0D-564E-BA68-9AF622E7948C}" type="slidenum">
              <a:rPr lang="en-US" smtClean="0"/>
              <a:t>16</a:t>
            </a:fld>
            <a:endParaRPr lang="en-US"/>
          </a:p>
        </p:txBody>
      </p:sp>
      <p:sp>
        <p:nvSpPr>
          <p:cNvPr id="14" name="Title 1">
            <a:extLst>
              <a:ext uri="{FF2B5EF4-FFF2-40B4-BE49-F238E27FC236}">
                <a16:creationId xmlns:a16="http://schemas.microsoft.com/office/drawing/2014/main" id="{F0F838FB-9603-473E-9358-88339D191DCC}"/>
              </a:ext>
            </a:extLst>
          </p:cNvPr>
          <p:cNvSpPr txBox="1">
            <a:spLocks/>
          </p:cNvSpPr>
          <p:nvPr/>
        </p:nvSpPr>
        <p:spPr>
          <a:xfrm>
            <a:off x="5979709" y="773375"/>
            <a:ext cx="6091238" cy="941387"/>
          </a:xfrm>
          <a:prstGeom prst="rect">
            <a:avLst/>
          </a:prstGeom>
        </p:spPr>
        <p:txBody>
          <a:bodyPr vert="horz" lIns="91440" tIns="45720" rIns="91440" bIns="45720" rtlCol="0" anchor="b">
            <a:norm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a:latin typeface="Arial"/>
              <a:cs typeface="Arial"/>
            </a:endParaRPr>
          </a:p>
        </p:txBody>
      </p:sp>
      <p:sp>
        <p:nvSpPr>
          <p:cNvPr id="15" name="TextBox 2">
            <a:extLst>
              <a:ext uri="{FF2B5EF4-FFF2-40B4-BE49-F238E27FC236}">
                <a16:creationId xmlns:a16="http://schemas.microsoft.com/office/drawing/2014/main" id="{E425CEB5-C311-42C4-8000-6F76B895B207}"/>
              </a:ext>
            </a:extLst>
          </p:cNvPr>
          <p:cNvSpPr txBox="1"/>
          <p:nvPr/>
        </p:nvSpPr>
        <p:spPr>
          <a:xfrm>
            <a:off x="1641475" y="2035175"/>
            <a:ext cx="5232400" cy="34778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342900" indent="-342900">
              <a:buFont typeface="Arial"/>
              <a:buChar char="•"/>
            </a:pPr>
            <a:r>
              <a:rPr lang="en-US" sz="2200">
                <a:latin typeface="Arial"/>
                <a:cs typeface="Calibri"/>
              </a:rPr>
              <a:t>Cut down on the number of times kids are exposed to an overload of sweets.</a:t>
            </a:r>
            <a:br>
              <a:rPr lang="en-US" sz="2200">
                <a:latin typeface="Arial"/>
                <a:cs typeface="Calibri"/>
              </a:rPr>
            </a:br>
            <a:endParaRPr lang="en-US" sz="2200">
              <a:latin typeface="Arial"/>
              <a:cs typeface="Calibri"/>
            </a:endParaRPr>
          </a:p>
          <a:p>
            <a:pPr marL="342900" indent="-342900">
              <a:buFont typeface="Arial"/>
              <a:buChar char="•"/>
            </a:pPr>
            <a:r>
              <a:rPr lang="en-US" sz="2200">
                <a:latin typeface="Arial"/>
                <a:cs typeface="Calibri"/>
              </a:rPr>
              <a:t>Inform parents of schedule and menu ahead of time. </a:t>
            </a:r>
            <a:br>
              <a:rPr lang="en-US" sz="2200">
                <a:latin typeface="Arial"/>
                <a:cs typeface="Calibri"/>
              </a:rPr>
            </a:br>
            <a:endParaRPr lang="en-US" sz="2200">
              <a:latin typeface="Arial"/>
              <a:cs typeface="Calibri"/>
            </a:endParaRPr>
          </a:p>
          <a:p>
            <a:pPr marL="342900" indent="-342900">
              <a:buFont typeface="Arial"/>
              <a:buChar char="•"/>
            </a:pPr>
            <a:r>
              <a:rPr lang="en-US" sz="2200">
                <a:latin typeface="Arial"/>
                <a:cs typeface="Calibri"/>
              </a:rPr>
              <a:t>If sweets are served, consider smaller portions. Serve healthier foods alongside sweets. </a:t>
            </a:r>
          </a:p>
        </p:txBody>
      </p:sp>
      <p:pic>
        <p:nvPicPr>
          <p:cNvPr id="4" name="Picture 4" descr="A person brushing her teeth&#10;&#10;Description generated with high confidence">
            <a:extLst>
              <a:ext uri="{FF2B5EF4-FFF2-40B4-BE49-F238E27FC236}">
                <a16:creationId xmlns:a16="http://schemas.microsoft.com/office/drawing/2014/main" id="{C84616D1-3223-4D95-94A4-CF1BF75D94F9}"/>
              </a:ext>
            </a:extLst>
          </p:cNvPr>
          <p:cNvPicPr>
            <a:picLocks noChangeAspect="1"/>
          </p:cNvPicPr>
          <p:nvPr/>
        </p:nvPicPr>
        <p:blipFill>
          <a:blip r:embed="rId3">
            <a:extLst>
              <a:ext uri="{28A0092B-C50C-407E-A947-70E740481C1C}">
                <a14:useLocalDpi xmlns:a14="http://schemas.microsoft.com/office/drawing/2010/main" val="0"/>
              </a:ext>
              <a:ext uri="{837473B0-CC2E-450A-ABE3-18F120FF3D39}">
                <a1611:picAttrSrcUrl xmlns="" xmlns:a1611="http://schemas.microsoft.com/office/drawing/2016/11/main" r:id="rId4"/>
              </a:ext>
            </a:extLst>
          </a:blip>
          <a:stretch>
            <a:fillRect/>
          </a:stretch>
        </p:blipFill>
        <p:spPr>
          <a:xfrm>
            <a:off x="7480300" y="2963041"/>
            <a:ext cx="4711700" cy="3129017"/>
          </a:xfrm>
          <a:prstGeom prst="rect">
            <a:avLst/>
          </a:prstGeom>
        </p:spPr>
      </p:pic>
    </p:spTree>
    <p:extLst>
      <p:ext uri="{BB962C8B-B14F-4D97-AF65-F5344CB8AC3E}">
        <p14:creationId xmlns:p14="http://schemas.microsoft.com/office/powerpoint/2010/main" val="427450650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06346" y="933207"/>
            <a:ext cx="8758238" cy="941387"/>
          </a:xfrm>
        </p:spPr>
        <p:txBody>
          <a:bodyPr/>
          <a:lstStyle/>
          <a:p>
            <a:r>
              <a:rPr lang="en-US">
                <a:latin typeface="Arial"/>
                <a:cs typeface="Arial"/>
              </a:rPr>
              <a:t>Find non-food ways to celebrate.</a:t>
            </a:r>
          </a:p>
        </p:txBody>
      </p:sp>
      <p:pic>
        <p:nvPicPr>
          <p:cNvPr id="12" name="Picture 11" descr="Young Children Can Learn Math through the Arts?"/>
          <p:cNvPicPr>
            <a:picLocks noChangeAspect="1"/>
          </p:cNvPicPr>
          <p:nvPr/>
        </p:nvPicPr>
        <p:blipFill rotWithShape="1">
          <a:blip r:embed="rId3">
            <a:extLst>
              <a:ext uri="{28A0092B-C50C-407E-A947-70E740481C1C}">
                <a14:useLocalDpi xmlns:a14="http://schemas.microsoft.com/office/drawing/2010/main" val="0"/>
              </a:ext>
            </a:extLst>
          </a:blip>
          <a:srcRect/>
          <a:stretch/>
        </p:blipFill>
        <p:spPr>
          <a:xfrm>
            <a:off x="8572500" y="1210110"/>
            <a:ext cx="3213099" cy="4847790"/>
          </a:xfrm>
          <a:prstGeom prst="rect">
            <a:avLst/>
          </a:prstGeom>
        </p:spPr>
      </p:pic>
      <p:sp>
        <p:nvSpPr>
          <p:cNvPr id="5" name="TextBox 4">
            <a:extLst>
              <a:ext uri="{FF2B5EF4-FFF2-40B4-BE49-F238E27FC236}">
                <a16:creationId xmlns:a16="http://schemas.microsoft.com/office/drawing/2014/main" id="{E68FCD47-6A5B-418A-9B5A-29A83A7F97B0}"/>
              </a:ext>
            </a:extLst>
          </p:cNvPr>
          <p:cNvSpPr txBox="1"/>
          <p:nvPr/>
        </p:nvSpPr>
        <p:spPr>
          <a:xfrm>
            <a:off x="1587499" y="2159000"/>
            <a:ext cx="5829300" cy="2123658"/>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342900" indent="-342900">
              <a:buFont typeface="Arial"/>
              <a:buChar char="•"/>
            </a:pPr>
            <a:r>
              <a:rPr lang="en-US" sz="2200">
                <a:latin typeface="Arial"/>
                <a:cs typeface="Calibri"/>
              </a:rPr>
              <a:t>Let the birthday child wear a birthday crown or have special jobs that day. </a:t>
            </a:r>
            <a:br>
              <a:rPr lang="en-US" sz="2200">
                <a:latin typeface="Arial"/>
                <a:cs typeface="Calibri"/>
              </a:rPr>
            </a:br>
            <a:endParaRPr lang="en-US" sz="2200">
              <a:latin typeface="Arial"/>
              <a:cs typeface="Calibri"/>
            </a:endParaRPr>
          </a:p>
          <a:p>
            <a:pPr marL="342900" indent="-342900">
              <a:buFont typeface="Arial"/>
              <a:buChar char="•"/>
            </a:pPr>
            <a:r>
              <a:rPr lang="en-US" sz="2200">
                <a:latin typeface="Arial"/>
                <a:cs typeface="Calibri"/>
              </a:rPr>
              <a:t>Dance parties.</a:t>
            </a:r>
            <a:br>
              <a:rPr lang="en-US" sz="2200">
                <a:latin typeface="Arial"/>
                <a:cs typeface="Calibri"/>
              </a:rPr>
            </a:br>
            <a:endParaRPr lang="en-US" sz="2200">
              <a:latin typeface="Arial"/>
              <a:cs typeface="Calibri"/>
            </a:endParaRPr>
          </a:p>
          <a:p>
            <a:pPr marL="342900" indent="-342900">
              <a:buFont typeface="Arial"/>
              <a:buChar char="•"/>
            </a:pPr>
            <a:r>
              <a:rPr lang="en-US" sz="2200">
                <a:latin typeface="Arial"/>
                <a:cs typeface="Calibri"/>
              </a:rPr>
              <a:t>Make a special craft.</a:t>
            </a:r>
          </a:p>
        </p:txBody>
      </p:sp>
    </p:spTree>
    <p:extLst>
      <p:ext uri="{BB962C8B-B14F-4D97-AF65-F5344CB8AC3E}">
        <p14:creationId xmlns:p14="http://schemas.microsoft.com/office/powerpoint/2010/main" val="2323788897"/>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FB61882D-93EB-49F4-86A0-FC3EBE8C09D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71013" y="0"/>
            <a:ext cx="4438454" cy="6858000"/>
          </a:xfrm>
          <a:prstGeom prst="rect">
            <a:avLst/>
          </a:prstGeom>
        </p:spPr>
      </p:pic>
      <p:pic>
        <p:nvPicPr>
          <p:cNvPr id="5" name="Picture 4">
            <a:extLst>
              <a:ext uri="{FF2B5EF4-FFF2-40B4-BE49-F238E27FC236}">
                <a16:creationId xmlns:a16="http://schemas.microsoft.com/office/drawing/2014/main" id="{1139DE46-04E9-40F0-B767-D49191670B4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666768" y="0"/>
            <a:ext cx="4881824" cy="6858000"/>
          </a:xfrm>
          <a:prstGeom prst="rect">
            <a:avLst/>
          </a:prstGeom>
        </p:spPr>
      </p:pic>
    </p:spTree>
    <p:extLst>
      <p:ext uri="{BB962C8B-B14F-4D97-AF65-F5344CB8AC3E}">
        <p14:creationId xmlns:p14="http://schemas.microsoft.com/office/powerpoint/2010/main" val="2606459105"/>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a:extLst>
              <a:ext uri="{FF2B5EF4-FFF2-40B4-BE49-F238E27FC236}">
                <a16:creationId xmlns:a16="http://schemas.microsoft.com/office/drawing/2014/main" id="{FA20F542-8A28-4779-81B8-CAD181A56513}"/>
              </a:ext>
            </a:extLst>
          </p:cNvPr>
          <p:cNvSpPr>
            <a:spLocks noGrp="1"/>
          </p:cNvSpPr>
          <p:nvPr/>
        </p:nvSpPr>
        <p:spPr>
          <a:xfrm>
            <a:off x="1422400" y="1017588"/>
            <a:ext cx="8758238" cy="941387"/>
          </a:xfrm>
          <a:prstGeom prst="rect">
            <a:avLst/>
          </a:prstGeom>
        </p:spPr>
        <p:txBody>
          <a:bodyPr vert="horz" lIns="91440" tIns="45720" rIns="91440" bIns="45720" rtlCol="0" anchor="ctr">
            <a:normAutofit/>
          </a:bodyPr>
          <a:lstStyle>
            <a:lvl1pPr algn="l" defTabSz="914400" rtl="0" eaLnBrk="1" latinLnBrk="0" hangingPunct="1">
              <a:lnSpc>
                <a:spcPts val="4000"/>
              </a:lnSpc>
              <a:spcBef>
                <a:spcPct val="0"/>
              </a:spcBef>
              <a:buNone/>
              <a:defRPr sz="2800" kern="1200">
                <a:solidFill>
                  <a:schemeClr val="accent6"/>
                </a:solidFill>
                <a:latin typeface="Arial" panose="020B0604020202020204" pitchFamily="34" charset="0"/>
                <a:ea typeface="+mj-ea"/>
                <a:cs typeface="Arial" panose="020B0604020202020204" pitchFamily="34" charset="0"/>
              </a:defRPr>
            </a:lvl1pPr>
          </a:lstStyle>
          <a:p>
            <a:r>
              <a:rPr lang="en-US">
                <a:cs typeface="Calibri Light"/>
              </a:rPr>
              <a:t>Group Discussion</a:t>
            </a:r>
            <a:endParaRPr lang="en-US"/>
          </a:p>
        </p:txBody>
      </p:sp>
      <p:sp>
        <p:nvSpPr>
          <p:cNvPr id="5" name="Text Placeholder 2">
            <a:extLst>
              <a:ext uri="{FF2B5EF4-FFF2-40B4-BE49-F238E27FC236}">
                <a16:creationId xmlns:a16="http://schemas.microsoft.com/office/drawing/2014/main" id="{175E284B-9229-44B4-9AD9-720188924063}"/>
              </a:ext>
            </a:extLst>
          </p:cNvPr>
          <p:cNvSpPr>
            <a:spLocks noGrp="1"/>
          </p:cNvSpPr>
          <p:nvPr/>
        </p:nvSpPr>
        <p:spPr>
          <a:xfrm>
            <a:off x="1419726" y="2094247"/>
            <a:ext cx="7254291" cy="4325352"/>
          </a:xfrm>
          <a:prstGeom prst="rect">
            <a:avLst/>
          </a:prstGeom>
        </p:spPr>
        <p:txBody>
          <a:bodyPr vert="horz" lIns="91440" tIns="45720" rIns="91440" bIns="45720" rtlCol="0" anchor="t">
            <a:normAutofit fontScale="92500" lnSpcReduction="10000"/>
          </a:bodyPr>
          <a:lstStyle>
            <a:lvl1pPr marL="228600" indent="-228600" algn="l" defTabSz="914400" rtl="0" eaLnBrk="1" latinLnBrk="0" hangingPunct="1">
              <a:lnSpc>
                <a:spcPts val="2800"/>
              </a:lnSpc>
              <a:spcBef>
                <a:spcPts val="0"/>
              </a:spcBef>
              <a:spcAft>
                <a:spcPts val="1000"/>
              </a:spcAft>
              <a:buFont typeface="Arial" panose="020B0604020202020204" pitchFamily="34" charset="0"/>
              <a:buChar char="•"/>
              <a:defRPr sz="1600" kern="1200" baseline="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None/>
            </a:pPr>
            <a:r>
              <a:rPr lang="en-US">
                <a:latin typeface="Arial"/>
                <a:cs typeface="Arial"/>
              </a:rPr>
              <a:t>What food and nutrition policies might you implement for your families?</a:t>
            </a:r>
            <a:endParaRPr lang="en-US"/>
          </a:p>
          <a:p>
            <a:pPr marL="342900" indent="-342900">
              <a:lnSpc>
                <a:spcPct val="100000"/>
              </a:lnSpc>
              <a:spcAft>
                <a:spcPts val="0"/>
              </a:spcAft>
              <a:buFont typeface="Arial,Sans-Serif"/>
              <a:buChar char="•"/>
            </a:pPr>
            <a:r>
              <a:rPr lang="en-US">
                <a:latin typeface="Arial"/>
                <a:cs typeface="Arial"/>
              </a:rPr>
              <a:t>Nutrition:</a:t>
            </a:r>
          </a:p>
          <a:p>
            <a:pPr marL="800100" lvl="1" indent="-342900">
              <a:lnSpc>
                <a:spcPct val="100000"/>
              </a:lnSpc>
              <a:spcBef>
                <a:spcPts val="0"/>
              </a:spcBef>
              <a:buFont typeface="Arial,Sans-Serif"/>
            </a:pPr>
            <a:r>
              <a:rPr lang="en-US" sz="1600">
                <a:latin typeface="Arial"/>
                <a:cs typeface="Arial"/>
              </a:rPr>
              <a:t>If you serve food, what guidelines do you follow for your menus?</a:t>
            </a:r>
          </a:p>
          <a:p>
            <a:pPr marL="800100" lvl="1" indent="-342900">
              <a:lnSpc>
                <a:spcPct val="100000"/>
              </a:lnSpc>
              <a:spcBef>
                <a:spcPts val="0"/>
              </a:spcBef>
              <a:buFont typeface="Arial,Sans-Serif"/>
            </a:pPr>
            <a:r>
              <a:rPr lang="en-US" sz="1600">
                <a:latin typeface="Arial"/>
                <a:cs typeface="Arial"/>
              </a:rPr>
              <a:t>If you do not serve food, what are your guidelines for outside food?</a:t>
            </a:r>
          </a:p>
          <a:p>
            <a:pPr marL="800100" lvl="1" indent="-342900">
              <a:lnSpc>
                <a:spcPct val="100000"/>
              </a:lnSpc>
              <a:spcBef>
                <a:spcPts val="0"/>
              </a:spcBef>
              <a:buFont typeface="Arial,Sans-Serif"/>
            </a:pPr>
            <a:endParaRPr lang="en-US" sz="1600">
              <a:latin typeface="Arial"/>
              <a:cs typeface="Arial"/>
            </a:endParaRPr>
          </a:p>
          <a:p>
            <a:pPr marL="342900" indent="-342900">
              <a:lnSpc>
                <a:spcPct val="100000"/>
              </a:lnSpc>
              <a:buFont typeface="Arial,Sans-Serif"/>
            </a:pPr>
            <a:r>
              <a:rPr lang="en-US">
                <a:latin typeface="Arial"/>
                <a:cs typeface="Arial"/>
              </a:rPr>
              <a:t>Feeding/mealtime Policies </a:t>
            </a:r>
          </a:p>
          <a:p>
            <a:pPr marL="800100" lvl="1" indent="-342900">
              <a:lnSpc>
                <a:spcPct val="100000"/>
              </a:lnSpc>
              <a:spcBef>
                <a:spcPts val="0"/>
              </a:spcBef>
              <a:buFont typeface="Arial,Sans-Serif"/>
            </a:pPr>
            <a:r>
              <a:rPr lang="en-US" sz="1600">
                <a:latin typeface="Arial"/>
                <a:cs typeface="Arial"/>
              </a:rPr>
              <a:t>Division of Responsibility </a:t>
            </a:r>
          </a:p>
          <a:p>
            <a:pPr marL="800100" lvl="1" indent="-342900">
              <a:lnSpc>
                <a:spcPct val="100000"/>
              </a:lnSpc>
              <a:spcBef>
                <a:spcPts val="0"/>
              </a:spcBef>
              <a:buFont typeface="Arial,Sans-Serif"/>
            </a:pPr>
            <a:r>
              <a:rPr lang="en-US" sz="1600">
                <a:latin typeface="Arial"/>
                <a:cs typeface="Arial"/>
              </a:rPr>
              <a:t>Schedules</a:t>
            </a:r>
          </a:p>
          <a:p>
            <a:pPr marL="800100" lvl="1" indent="-342900">
              <a:lnSpc>
                <a:spcPct val="100000"/>
              </a:lnSpc>
              <a:spcBef>
                <a:spcPts val="0"/>
              </a:spcBef>
              <a:buFont typeface="Arial,Sans-Serif"/>
            </a:pPr>
            <a:r>
              <a:rPr lang="en-US" sz="1600">
                <a:latin typeface="Arial"/>
                <a:cs typeface="Arial"/>
              </a:rPr>
              <a:t>Family Style Dining</a:t>
            </a:r>
          </a:p>
          <a:p>
            <a:pPr marL="800100" lvl="1" indent="-342900">
              <a:lnSpc>
                <a:spcPct val="100000"/>
              </a:lnSpc>
              <a:spcBef>
                <a:spcPts val="0"/>
              </a:spcBef>
              <a:buFont typeface="Arial,Sans-Serif"/>
            </a:pPr>
            <a:r>
              <a:rPr lang="en-US" sz="1600">
                <a:latin typeface="Arial"/>
                <a:cs typeface="Arial"/>
              </a:rPr>
              <a:t>Food as rewards/punishment</a:t>
            </a:r>
          </a:p>
          <a:p>
            <a:pPr marL="457200" lvl="1" indent="0">
              <a:lnSpc>
                <a:spcPct val="100000"/>
              </a:lnSpc>
              <a:spcBef>
                <a:spcPts val="0"/>
              </a:spcBef>
              <a:buNone/>
            </a:pPr>
            <a:endParaRPr lang="en-US" sz="1600">
              <a:latin typeface="Arial"/>
              <a:cs typeface="Arial"/>
            </a:endParaRPr>
          </a:p>
          <a:p>
            <a:pPr marL="342900" indent="-342900">
              <a:lnSpc>
                <a:spcPct val="100000"/>
              </a:lnSpc>
              <a:buFont typeface="Arial,Sans-Serif"/>
            </a:pPr>
            <a:r>
              <a:rPr lang="en-US">
                <a:latin typeface="Arial"/>
                <a:cs typeface="Arial"/>
              </a:rPr>
              <a:t>Celebrations and special occasions</a:t>
            </a:r>
            <a:endParaRPr lang="en-US"/>
          </a:p>
          <a:p>
            <a:pPr marL="0" indent="0">
              <a:buNone/>
            </a:pPr>
            <a:r>
              <a:rPr lang="en-US" b="1">
                <a:latin typeface="Arial"/>
                <a:cs typeface="Arial"/>
              </a:rPr>
              <a:t>Break out rooms:</a:t>
            </a:r>
            <a:endParaRPr lang="en-US">
              <a:ea typeface="+mn-lt"/>
              <a:cs typeface="+mn-lt"/>
            </a:endParaRPr>
          </a:p>
          <a:p>
            <a:pPr marL="0" indent="0">
              <a:buNone/>
            </a:pPr>
            <a:r>
              <a:rPr lang="en-US">
                <a:latin typeface="Arial"/>
                <a:cs typeface="Arial"/>
              </a:rPr>
              <a:t>We will take 5 to 7 minutes discussing and sharing ideas in your groups. Please nominate one person to share back with the group when we return. </a:t>
            </a:r>
            <a:endParaRPr lang="en-US">
              <a:cs typeface="Calibri" panose="020F0502020204030204"/>
            </a:endParaRPr>
          </a:p>
        </p:txBody>
      </p:sp>
      <p:pic>
        <p:nvPicPr>
          <p:cNvPr id="6" name="Picture 5">
            <a:extLst>
              <a:ext uri="{FF2B5EF4-FFF2-40B4-BE49-F238E27FC236}">
                <a16:creationId xmlns:a16="http://schemas.microsoft.com/office/drawing/2014/main" id="{1ED044AA-9B68-43D4-836D-F3641912D664}"/>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a:stretch/>
        </p:blipFill>
        <p:spPr bwMode="auto">
          <a:xfrm>
            <a:off x="8569733" y="3548542"/>
            <a:ext cx="3636249" cy="321767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1633108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748B9A8-DE29-477C-B3E3-5E959F9FA63C}"/>
              </a:ext>
            </a:extLst>
          </p:cNvPr>
          <p:cNvSpPr>
            <a:spLocks noGrp="1"/>
          </p:cNvSpPr>
          <p:nvPr>
            <p:ph type="title"/>
          </p:nvPr>
        </p:nvSpPr>
        <p:spPr/>
        <p:txBody>
          <a:bodyPr/>
          <a:lstStyle/>
          <a:p>
            <a:r>
              <a:rPr lang="en-US"/>
              <a:t>Key Messages</a:t>
            </a:r>
          </a:p>
        </p:txBody>
      </p:sp>
      <p:sp>
        <p:nvSpPr>
          <p:cNvPr id="3" name="Slide Number Placeholder 2">
            <a:extLst>
              <a:ext uri="{FF2B5EF4-FFF2-40B4-BE49-F238E27FC236}">
                <a16:creationId xmlns:a16="http://schemas.microsoft.com/office/drawing/2014/main" id="{BBACE677-4F4A-405D-9E38-F03240896272}"/>
              </a:ext>
            </a:extLst>
          </p:cNvPr>
          <p:cNvSpPr>
            <a:spLocks noGrp="1"/>
          </p:cNvSpPr>
          <p:nvPr>
            <p:ph type="sldNum" sz="quarter" idx="12"/>
          </p:nvPr>
        </p:nvSpPr>
        <p:spPr/>
        <p:txBody>
          <a:bodyPr/>
          <a:lstStyle/>
          <a:p>
            <a:fld id="{17DF4567-1C0D-564E-BA68-9AF622E7948C}" type="slidenum">
              <a:rPr lang="en-US" smtClean="0"/>
              <a:t>20</a:t>
            </a:fld>
            <a:endParaRPr lang="en-US"/>
          </a:p>
        </p:txBody>
      </p:sp>
      <p:sp>
        <p:nvSpPr>
          <p:cNvPr id="4" name="Text Placeholder 3">
            <a:extLst>
              <a:ext uri="{FF2B5EF4-FFF2-40B4-BE49-F238E27FC236}">
                <a16:creationId xmlns:a16="http://schemas.microsoft.com/office/drawing/2014/main" id="{28ECF5D4-9653-468D-9F3C-7D60B0407F8B}"/>
              </a:ext>
            </a:extLst>
          </p:cNvPr>
          <p:cNvSpPr>
            <a:spLocks noGrp="1"/>
          </p:cNvSpPr>
          <p:nvPr>
            <p:ph type="body" sz="quarter" idx="13"/>
          </p:nvPr>
        </p:nvSpPr>
        <p:spPr/>
        <p:txBody>
          <a:bodyPr/>
          <a:lstStyle/>
          <a:p>
            <a:pPr marL="285750" indent="-285750">
              <a:buFont typeface="Arial" panose="020B0604020202020204" pitchFamily="34" charset="0"/>
              <a:buChar char="•"/>
            </a:pPr>
            <a:r>
              <a:rPr lang="en-US"/>
              <a:t>Communicate consistently about feeding policies with staff and families.</a:t>
            </a:r>
          </a:p>
          <a:p>
            <a:pPr marL="285750" indent="-285750">
              <a:buFont typeface="Arial" panose="020B0604020202020204" pitchFamily="34" charset="0"/>
              <a:buChar char="•"/>
            </a:pPr>
            <a:r>
              <a:rPr lang="en-US"/>
              <a:t>Create nutrition policies that improve food and beverage offerings.</a:t>
            </a:r>
          </a:p>
          <a:p>
            <a:pPr marL="285750" indent="-285750">
              <a:buFont typeface="Arial" panose="020B0604020202020204" pitchFamily="34" charset="0"/>
              <a:buChar char="•"/>
            </a:pPr>
            <a:r>
              <a:rPr lang="en-US"/>
              <a:t>Discuss feeding patterns, special feeding needs and food culture with parents.</a:t>
            </a:r>
          </a:p>
        </p:txBody>
      </p:sp>
      <p:pic>
        <p:nvPicPr>
          <p:cNvPr id="5" name="Picture 4">
            <a:extLst>
              <a:ext uri="{FF2B5EF4-FFF2-40B4-BE49-F238E27FC236}">
                <a16:creationId xmlns:a16="http://schemas.microsoft.com/office/drawing/2014/main" id="{4EAF52F2-EA6F-40A7-89B8-B767D57CD5F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888602" y="3750520"/>
            <a:ext cx="3936685" cy="2642809"/>
          </a:xfrm>
          <a:prstGeom prst="rect">
            <a:avLst/>
          </a:prstGeom>
        </p:spPr>
      </p:pic>
    </p:spTree>
    <p:extLst>
      <p:ext uri="{BB962C8B-B14F-4D97-AF65-F5344CB8AC3E}">
        <p14:creationId xmlns:p14="http://schemas.microsoft.com/office/powerpoint/2010/main" val="1855061554"/>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a:t>Questions?</a:t>
            </a:r>
          </a:p>
        </p:txBody>
      </p:sp>
      <p:sp>
        <p:nvSpPr>
          <p:cNvPr id="3" name="Slide Number Placeholder 2"/>
          <p:cNvSpPr>
            <a:spLocks noGrp="1"/>
          </p:cNvSpPr>
          <p:nvPr>
            <p:ph type="sldNum" sz="quarter" idx="4294967295"/>
          </p:nvPr>
        </p:nvSpPr>
        <p:spPr>
          <a:xfrm>
            <a:off x="9448800" y="6356350"/>
            <a:ext cx="2743200" cy="365125"/>
          </a:xfrm>
        </p:spPr>
        <p:txBody>
          <a:bodyPr/>
          <a:lstStyle/>
          <a:p>
            <a:fld id="{17DF4567-1C0D-564E-BA68-9AF622E7948C}" type="slidenum">
              <a:rPr lang="en-US" dirty="0" smtClean="0"/>
              <a:t>21</a:t>
            </a:fld>
            <a:endParaRPr lang="en-US"/>
          </a:p>
        </p:txBody>
      </p:sp>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213001" y="1569340"/>
            <a:ext cx="3451917" cy="4233212"/>
          </a:xfrm>
          <a:prstGeom prst="rect">
            <a:avLst/>
          </a:prstGeom>
        </p:spPr>
      </p:pic>
    </p:spTree>
    <p:extLst>
      <p:ext uri="{BB962C8B-B14F-4D97-AF65-F5344CB8AC3E}">
        <p14:creationId xmlns:p14="http://schemas.microsoft.com/office/powerpoint/2010/main" val="3160743771"/>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fld id="{17DF4567-1C0D-564E-BA68-9AF622E7948C}" type="slidenum">
              <a:rPr lang="en-US" smtClean="0"/>
              <a:t>22</a:t>
            </a:fld>
            <a:endParaRPr lang="en-US"/>
          </a:p>
        </p:txBody>
      </p:sp>
      <p:sp>
        <p:nvSpPr>
          <p:cNvPr id="4" name="Text Placeholder 3"/>
          <p:cNvSpPr>
            <a:spLocks noGrp="1"/>
          </p:cNvSpPr>
          <p:nvPr>
            <p:ph type="body" sz="quarter" idx="13"/>
          </p:nvPr>
        </p:nvSpPr>
        <p:spPr>
          <a:xfrm>
            <a:off x="1416755" y="865976"/>
            <a:ext cx="7665331" cy="5562163"/>
          </a:xfrm>
        </p:spPr>
        <p:txBody>
          <a:bodyPr vert="horz" lIns="91440" tIns="45720" rIns="91440" bIns="45720" rtlCol="0" anchor="t">
            <a:normAutofit/>
          </a:bodyPr>
          <a:lstStyle/>
          <a:p>
            <a:r>
              <a:rPr lang="en-US" sz="2400" dirty="0">
                <a:solidFill>
                  <a:schemeClr val="accent6"/>
                </a:solidFill>
                <a:latin typeface="Arial"/>
                <a:cs typeface="Arial"/>
              </a:rPr>
              <a:t>Food Related Activities for the classroom (or at home!)</a:t>
            </a:r>
          </a:p>
          <a:p>
            <a:pPr marL="342900" indent="-342900">
              <a:buChar char="•"/>
            </a:pPr>
            <a:r>
              <a:rPr lang="en-US" sz="2000" dirty="0" err="1">
                <a:latin typeface="Arial"/>
                <a:cs typeface="Arial"/>
              </a:rPr>
              <a:t>MyPlate</a:t>
            </a:r>
            <a:r>
              <a:rPr lang="en-US" sz="2000" dirty="0">
                <a:latin typeface="Arial"/>
                <a:cs typeface="Arial"/>
              </a:rPr>
              <a:t> for Preschoolers - choosemyplate.gov</a:t>
            </a:r>
            <a:endParaRPr lang="en-US" sz="2000" dirty="0"/>
          </a:p>
          <a:p>
            <a:pPr marL="342900" indent="-342900">
              <a:buChar char="•"/>
            </a:pPr>
            <a:r>
              <a:rPr lang="en-US" sz="2000" dirty="0">
                <a:latin typeface="Arial"/>
                <a:cs typeface="Arial"/>
              </a:rPr>
              <a:t>Nibbles for Health Newsletter - fns.usda.gov/</a:t>
            </a:r>
            <a:r>
              <a:rPr lang="en-US" sz="2000" dirty="0" err="1">
                <a:latin typeface="Arial"/>
                <a:cs typeface="Arial"/>
              </a:rPr>
              <a:t>tn</a:t>
            </a:r>
            <a:r>
              <a:rPr lang="en-US" sz="2000" dirty="0">
                <a:latin typeface="Arial"/>
                <a:cs typeface="Arial"/>
              </a:rPr>
              <a:t>/nibbles</a:t>
            </a:r>
            <a:endParaRPr lang="en-US" sz="2000" dirty="0"/>
          </a:p>
          <a:p>
            <a:pPr marL="342900" indent="-342900">
              <a:buChar char="•"/>
            </a:pPr>
            <a:r>
              <a:rPr lang="en-US" sz="2000" dirty="0">
                <a:latin typeface="Arial"/>
                <a:cs typeface="Arial"/>
              </a:rPr>
              <a:t>Exploring Foods Together Toolkit – cookingmatters.org</a:t>
            </a:r>
            <a:endParaRPr lang="en-US" sz="2000" dirty="0">
              <a:cs typeface="Arial"/>
            </a:endParaRPr>
          </a:p>
          <a:p>
            <a:endParaRPr lang="en-US" sz="2000" dirty="0" smtClean="0">
              <a:solidFill>
                <a:schemeClr val="accent6"/>
              </a:solidFill>
              <a:latin typeface="Arial"/>
              <a:cs typeface="Arial"/>
            </a:endParaRPr>
          </a:p>
          <a:p>
            <a:r>
              <a:rPr lang="en-US" sz="2400" dirty="0" smtClean="0">
                <a:solidFill>
                  <a:schemeClr val="accent6"/>
                </a:solidFill>
                <a:latin typeface="Arial"/>
                <a:cs typeface="Arial"/>
              </a:rPr>
              <a:t>COVID-19 </a:t>
            </a:r>
            <a:r>
              <a:rPr lang="en-US" sz="2400" dirty="0">
                <a:solidFill>
                  <a:schemeClr val="accent6"/>
                </a:solidFill>
                <a:latin typeface="Arial"/>
                <a:cs typeface="Arial"/>
              </a:rPr>
              <a:t>Related Resources:</a:t>
            </a:r>
            <a:endParaRPr lang="en-US" sz="2000" dirty="0">
              <a:solidFill>
                <a:schemeClr val="accent6"/>
              </a:solidFill>
            </a:endParaRPr>
          </a:p>
          <a:p>
            <a:pPr marL="285750" indent="-285750">
              <a:buChar char="•"/>
            </a:pPr>
            <a:r>
              <a:rPr lang="en-US" sz="2000" dirty="0">
                <a:latin typeface="Arial"/>
                <a:cs typeface="Arial"/>
              </a:rPr>
              <a:t>Cooking Matters Stretching Food Resources : COVID19 -</a:t>
            </a:r>
            <a:r>
              <a:rPr lang="en-US" sz="2000" dirty="0">
                <a:latin typeface="Arial"/>
                <a:cs typeface="Arial"/>
                <a:hlinkClick r:id="rId3"/>
              </a:rPr>
              <a:t>https://co.cookingmatters.org/stretching-food-resources-covid19</a:t>
            </a:r>
            <a:endParaRPr lang="en-US" sz="2000" dirty="0">
              <a:latin typeface="Arial"/>
              <a:cs typeface="Arial"/>
            </a:endParaRPr>
          </a:p>
          <a:p>
            <a:pPr marL="285750" indent="-285750">
              <a:buFont typeface="Arial"/>
              <a:buChar char="•"/>
            </a:pPr>
            <a:endParaRPr lang="en-US" b="1" dirty="0"/>
          </a:p>
          <a:p>
            <a:pPr marL="285750" indent="-285750">
              <a:buFont typeface="Wingdings" panose="05000000000000000000" pitchFamily="2" charset="2"/>
              <a:buChar char="§"/>
            </a:pPr>
            <a:endParaRPr lang="en-US" dirty="0"/>
          </a:p>
        </p:txBody>
      </p:sp>
      <p:pic>
        <p:nvPicPr>
          <p:cNvPr id="8" name="Picture 7"/>
          <p:cNvPicPr>
            <a:picLocks noChangeAspect="1"/>
          </p:cNvPicPr>
          <p:nvPr/>
        </p:nvPicPr>
        <p:blipFill rotWithShape="1">
          <a:blip r:embed="rId4">
            <a:extLst>
              <a:ext uri="{28A0092B-C50C-407E-A947-70E740481C1C}">
                <a14:useLocalDpi xmlns:a14="http://schemas.microsoft.com/office/drawing/2010/main" val="0"/>
              </a:ext>
            </a:extLst>
          </a:blip>
          <a:srcRect/>
          <a:stretch/>
        </p:blipFill>
        <p:spPr>
          <a:xfrm>
            <a:off x="9518434" y="4987330"/>
            <a:ext cx="2557831" cy="1303091"/>
          </a:xfrm>
          <a:prstGeom prst="rect">
            <a:avLst/>
          </a:prstGeom>
        </p:spPr>
      </p:pic>
    </p:spTree>
    <p:extLst>
      <p:ext uri="{BB962C8B-B14F-4D97-AF65-F5344CB8AC3E}">
        <p14:creationId xmlns:p14="http://schemas.microsoft.com/office/powerpoint/2010/main" val="51943510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8524568" y="0"/>
            <a:ext cx="3667432" cy="6858000"/>
          </a:xfrm>
          <a:prstGeom prst="rect">
            <a:avLst/>
          </a:prstGeom>
          <a:solidFill>
            <a:srgbClr val="6FBE4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2"/>
          <p:cNvSpPr>
            <a:spLocks noGrp="1"/>
          </p:cNvSpPr>
          <p:nvPr>
            <p:ph type="title"/>
          </p:nvPr>
        </p:nvSpPr>
        <p:spPr>
          <a:xfrm>
            <a:off x="1409700" y="1057275"/>
            <a:ext cx="6688394" cy="941387"/>
          </a:xfrm>
        </p:spPr>
        <p:txBody>
          <a:bodyPr/>
          <a:lstStyle/>
          <a:p>
            <a:r>
              <a:rPr lang="en-US" b="0">
                <a:solidFill>
                  <a:srgbClr val="6FBE44"/>
                </a:solidFill>
                <a:latin typeface="Arial" panose="020B0604020202020204" pitchFamily="34" charset="0"/>
                <a:cs typeface="Arial" panose="020B0604020202020204" pitchFamily="34" charset="0"/>
              </a:rPr>
              <a:t>SURVEY</a:t>
            </a:r>
          </a:p>
        </p:txBody>
      </p:sp>
      <p:sp>
        <p:nvSpPr>
          <p:cNvPr id="5" name="Text Placeholder 4"/>
          <p:cNvSpPr>
            <a:spLocks noGrp="1"/>
          </p:cNvSpPr>
          <p:nvPr>
            <p:ph type="body" sz="quarter" idx="13"/>
          </p:nvPr>
        </p:nvSpPr>
        <p:spPr>
          <a:xfrm>
            <a:off x="1409700" y="1998662"/>
            <a:ext cx="6878894" cy="4071937"/>
          </a:xfrm>
        </p:spPr>
        <p:txBody>
          <a:bodyPr vert="horz" lIns="91440" tIns="45720" rIns="91440" bIns="45720" rtlCol="0" anchor="t">
            <a:normAutofit/>
          </a:bodyPr>
          <a:lstStyle/>
          <a:p>
            <a:pPr marL="0" indent="0">
              <a:buNone/>
            </a:pPr>
            <a:r>
              <a:rPr lang="en-US" sz="1800" dirty="0">
                <a:latin typeface="Arial"/>
                <a:cs typeface="Arial"/>
              </a:rPr>
              <a:t>This survey was intended for SNAP-eligible participants enrolled in Cooking Matters courses, but is now being used for online trainings for child care providers. </a:t>
            </a:r>
          </a:p>
          <a:p>
            <a:pPr marL="0" indent="0">
              <a:buNone/>
            </a:pPr>
            <a:endParaRPr lang="en-US" sz="1800" dirty="0"/>
          </a:p>
          <a:p>
            <a:pPr marL="0" indent="0">
              <a:buNone/>
            </a:pPr>
            <a:r>
              <a:rPr lang="en-US" sz="1800" b="1" dirty="0">
                <a:latin typeface="Arial"/>
                <a:cs typeface="Arial"/>
              </a:rPr>
              <a:t>Please answer the questions through the lens of a child care provider. </a:t>
            </a:r>
          </a:p>
          <a:p>
            <a:pPr marL="0" indent="0">
              <a:buNone/>
            </a:pPr>
            <a:endParaRPr lang="en-US" sz="1800" b="1" dirty="0"/>
          </a:p>
          <a:p>
            <a:r>
              <a:rPr lang="en-US" sz="1800" b="1" dirty="0">
                <a:latin typeface="Arial"/>
                <a:cs typeface="Arial"/>
              </a:rPr>
              <a:t>Program Code: </a:t>
            </a:r>
            <a:r>
              <a:rPr lang="en-US" sz="1800" dirty="0" smtClean="0">
                <a:latin typeface="Arial"/>
                <a:cs typeface="Arial"/>
              </a:rPr>
              <a:t>E######</a:t>
            </a:r>
            <a:endParaRPr lang="en-US" sz="2000" dirty="0">
              <a:latin typeface="Arial"/>
              <a:cs typeface="Arial"/>
            </a:endParaRPr>
          </a:p>
          <a:p>
            <a:pPr marL="0" indent="0">
              <a:buNone/>
            </a:pPr>
            <a:r>
              <a:rPr lang="en-US" sz="1800" dirty="0">
                <a:latin typeface="Arial"/>
                <a:ea typeface="+mn-lt"/>
                <a:cs typeface="Arial"/>
              </a:rPr>
              <a:t>Letter</a:t>
            </a:r>
            <a:r>
              <a:rPr lang="en-US" sz="1800" dirty="0">
                <a:latin typeface="Arial"/>
                <a:cs typeface="Arial"/>
              </a:rPr>
              <a:t> “E” followed by </a:t>
            </a:r>
            <a:r>
              <a:rPr lang="en-US" sz="1800" dirty="0" smtClean="0">
                <a:latin typeface="Arial"/>
                <a:cs typeface="Arial"/>
              </a:rPr>
              <a:t>six numbers</a:t>
            </a:r>
            <a:endParaRPr lang="en-US" sz="2000" dirty="0">
              <a:latin typeface="Arial"/>
              <a:cs typeface="Arial"/>
            </a:endParaRPr>
          </a:p>
        </p:txBody>
      </p:sp>
      <p:sp>
        <p:nvSpPr>
          <p:cNvPr id="2" name="Text Placeholder 1"/>
          <p:cNvSpPr>
            <a:spLocks noGrp="1"/>
          </p:cNvSpPr>
          <p:nvPr>
            <p:ph type="body" sz="quarter" idx="4294967295"/>
          </p:nvPr>
        </p:nvSpPr>
        <p:spPr>
          <a:xfrm>
            <a:off x="8767259" y="3344239"/>
            <a:ext cx="3231453" cy="1028700"/>
          </a:xfrm>
        </p:spPr>
        <p:txBody>
          <a:bodyPr vert="horz" lIns="91440" tIns="45720" rIns="91440" bIns="45720" rtlCol="0" anchor="t">
            <a:noAutofit/>
          </a:bodyPr>
          <a:lstStyle/>
          <a:p>
            <a:pPr marL="0" indent="0">
              <a:lnSpc>
                <a:spcPct val="100000"/>
              </a:lnSpc>
              <a:spcAft>
                <a:spcPts val="0"/>
              </a:spcAft>
              <a:buNone/>
            </a:pPr>
            <a:endParaRPr lang="en-US" sz="1600" dirty="0">
              <a:solidFill>
                <a:schemeClr val="bg1"/>
              </a:solidFill>
            </a:endParaRPr>
          </a:p>
        </p:txBody>
      </p:sp>
      <p:sp>
        <p:nvSpPr>
          <p:cNvPr id="4" name="TextBox 3"/>
          <p:cNvSpPr txBox="1"/>
          <p:nvPr/>
        </p:nvSpPr>
        <p:spPr>
          <a:xfrm>
            <a:off x="8796959" y="2530815"/>
            <a:ext cx="3395041" cy="523220"/>
          </a:xfrm>
          <a:prstGeom prst="rect">
            <a:avLst/>
          </a:prstGeom>
          <a:noFill/>
        </p:spPr>
        <p:txBody>
          <a:bodyPr wrap="square" rtlCol="0">
            <a:spAutoFit/>
          </a:bodyPr>
          <a:lstStyle/>
          <a:p>
            <a:r>
              <a:rPr lang="en-US" sz="2800">
                <a:solidFill>
                  <a:schemeClr val="bg1"/>
                </a:solidFill>
                <a:latin typeface="Arial" panose="020B0604020202020204" pitchFamily="34" charset="0"/>
                <a:cs typeface="Arial" panose="020B0604020202020204" pitchFamily="34" charset="0"/>
              </a:rPr>
              <a:t>THANK YOU!</a:t>
            </a:r>
          </a:p>
        </p:txBody>
      </p:sp>
    </p:spTree>
    <p:extLst>
      <p:ext uri="{BB962C8B-B14F-4D97-AF65-F5344CB8AC3E}">
        <p14:creationId xmlns:p14="http://schemas.microsoft.com/office/powerpoint/2010/main" val="428246378"/>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nnual Report cover photo.png"/>
          <p:cNvPicPr>
            <a:picLocks noChangeAspect="1"/>
          </p:cNvPicPr>
          <p:nvPr/>
        </p:nvPicPr>
        <p:blipFill rotWithShape="1">
          <a:blip r:embed="rId3">
            <a:extLst>
              <a:ext uri="{28A0092B-C50C-407E-A947-70E740481C1C}">
                <a14:useLocalDpi xmlns:a14="http://schemas.microsoft.com/office/drawing/2010/main" val="0"/>
              </a:ext>
            </a:extLst>
          </a:blip>
          <a:srcRect/>
          <a:stretch/>
        </p:blipFill>
        <p:spPr>
          <a:xfrm>
            <a:off x="0" y="0"/>
            <a:ext cx="12192001" cy="7014207"/>
          </a:xfrm>
          <a:prstGeom prst="rect">
            <a:avLst/>
          </a:prstGeom>
        </p:spPr>
      </p:pic>
      <p:sp>
        <p:nvSpPr>
          <p:cNvPr id="14" name="Rectangle 13"/>
          <p:cNvSpPr/>
          <p:nvPr/>
        </p:nvSpPr>
        <p:spPr>
          <a:xfrm>
            <a:off x="635049" y="3857531"/>
            <a:ext cx="11039007" cy="2498819"/>
          </a:xfrm>
          <a:prstGeom prst="rect">
            <a:avLst/>
          </a:prstGeom>
          <a:solidFill>
            <a:srgbClr val="FFFFFF">
              <a:alpha val="86000"/>
            </a:srgb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TextBox 5"/>
          <p:cNvSpPr txBox="1"/>
          <p:nvPr/>
        </p:nvSpPr>
        <p:spPr>
          <a:xfrm>
            <a:off x="1128787" y="3986306"/>
            <a:ext cx="10171711" cy="400110"/>
          </a:xfrm>
          <a:prstGeom prst="rect">
            <a:avLst/>
          </a:prstGeom>
          <a:noFill/>
        </p:spPr>
        <p:txBody>
          <a:bodyPr wrap="square" rtlCol="0">
            <a:spAutoFit/>
          </a:bodyPr>
          <a:lstStyle/>
          <a:p>
            <a:r>
              <a:rPr lang="en-US" sz="2000" dirty="0">
                <a:latin typeface="Arial"/>
                <a:cs typeface="Arial"/>
              </a:rPr>
              <a:t>Cooking Matters </a:t>
            </a:r>
            <a:r>
              <a:rPr lang="en-US" sz="2000" dirty="0" smtClean="0">
                <a:latin typeface="Arial"/>
                <a:cs typeface="Arial"/>
              </a:rPr>
              <a:t>Maine </a:t>
            </a:r>
            <a:r>
              <a:rPr lang="en-US" sz="2000" dirty="0">
                <a:latin typeface="Arial"/>
                <a:cs typeface="Arial"/>
              </a:rPr>
              <a:t>is generously supported by:</a:t>
            </a:r>
          </a:p>
        </p:txBody>
      </p:sp>
      <p:pic>
        <p:nvPicPr>
          <p:cNvPr id="2" name="Picture 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276971" y="4515191"/>
            <a:ext cx="2645627" cy="1583154"/>
          </a:xfrm>
          <a:prstGeom prst="rect">
            <a:avLst/>
          </a:prstGeom>
        </p:spPr>
      </p:pic>
      <p:pic>
        <p:nvPicPr>
          <p:cNvPr id="4" name="Picture 3"/>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232837" y="4515191"/>
            <a:ext cx="2409085" cy="1542709"/>
          </a:xfrm>
          <a:prstGeom prst="rect">
            <a:avLst/>
          </a:prstGeom>
        </p:spPr>
      </p:pic>
    </p:spTree>
    <p:extLst>
      <p:ext uri="{BB962C8B-B14F-4D97-AF65-F5344CB8AC3E}">
        <p14:creationId xmlns:p14="http://schemas.microsoft.com/office/powerpoint/2010/main" val="1926235852"/>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3144</Words>
  <Application>Microsoft Office PowerPoint</Application>
  <PresentationFormat>Widescreen</PresentationFormat>
  <Paragraphs>290</Paragraphs>
  <Slides>24</Slides>
  <Notes>23</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24</vt:i4>
      </vt:variant>
    </vt:vector>
  </HeadingPairs>
  <TitlesOfParts>
    <vt:vector size="30" baseType="lpstr">
      <vt:lpstr>Arial</vt:lpstr>
      <vt:lpstr>Arial,Sans-Serif</vt:lpstr>
      <vt:lpstr>Calibri</vt:lpstr>
      <vt:lpstr>Calibri Light</vt:lpstr>
      <vt:lpstr>Wingdings</vt:lpstr>
      <vt:lpstr>Office Theme</vt:lpstr>
      <vt:lpstr>Cooking Matters for Child Care Professionals</vt:lpstr>
      <vt:lpstr>Welcome!</vt:lpstr>
      <vt:lpstr>Objectives</vt:lpstr>
      <vt:lpstr>Group Discussion</vt:lpstr>
      <vt:lpstr>PowerPoint Presentation</vt:lpstr>
      <vt:lpstr>Children grow in an environment of relationships</vt:lpstr>
      <vt:lpstr>Partnering with Parents</vt:lpstr>
      <vt:lpstr>Begin your partnership at enrollment</vt:lpstr>
      <vt:lpstr>Provide reliable nutrition information, referrals and updates</vt:lpstr>
      <vt:lpstr>Involve parents in your nutrition program</vt:lpstr>
      <vt:lpstr>Communication with Parents</vt:lpstr>
      <vt:lpstr>Initial Parent Engagement</vt:lpstr>
      <vt:lpstr>Formalized Nutrition Policies</vt:lpstr>
      <vt:lpstr>Let’s Party!</vt:lpstr>
      <vt:lpstr>PowerPoint Presentation</vt:lpstr>
      <vt:lpstr>Schedule a monthly birthday celebration</vt:lpstr>
      <vt:lpstr>Find non-food ways to celebrate.</vt:lpstr>
      <vt:lpstr>PowerPoint Presentation</vt:lpstr>
      <vt:lpstr>PowerPoint Presentation</vt:lpstr>
      <vt:lpstr>Key Messages</vt:lpstr>
      <vt:lpstr>Questions?</vt:lpstr>
      <vt:lpstr>PowerPoint Presentation</vt:lpstr>
      <vt:lpstr>SURVEY</vt:lpstr>
      <vt:lpstr>PowerPoint Presentation</vt:lpstr>
    </vt:vector>
  </TitlesOfParts>
  <Company>Windows User</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Cooking Matters for Child Care Professionals</dc:title>
  <dc:creator>Denise Gaudette</dc:creator>
  <cp:lastModifiedBy>Denise Gaudette</cp:lastModifiedBy>
  <cp:revision>2</cp:revision>
  <dcterms:created xsi:type="dcterms:W3CDTF">2021-06-28T15:41:22Z</dcterms:created>
  <dcterms:modified xsi:type="dcterms:W3CDTF">2021-06-28T16:08:24Z</dcterms:modified>
</cp:coreProperties>
</file>