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D4EC2-ABC4-48ED-A63B-A0D974A56506}" type="datetimeFigureOut">
              <a:rPr lang="en-US" smtClean="0"/>
              <a:t>6/3/2021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FA8A7B-6570-48C9-858A-171781A51191}" type="slidenum">
              <a:rPr lang="en-US" smtClean="0"/>
              <a:t>‹#›</a:t>
            </a:fld>
            <a:endParaRPr lang="en-US"/>
          </a:p>
        </p:txBody>
      </p:sp>
    </p:spTree>
    <p:extLst>
      <p:ext uri="{BB962C8B-B14F-4D97-AF65-F5344CB8AC3E}">
        <p14:creationId xmlns:p14="http://schemas.microsoft.com/office/powerpoint/2010/main" val="2860022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ookingmatters.org/sites/default/files/Cooking_Matters_at_Home_Activities_for_Kids_compressed.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cookingmatters.org/sites/default/files/EFT_English.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Welcome participants as they arrive. While you wait for the full group, ask participants what they hope to learn in this lesson. </a:t>
            </a:r>
          </a:p>
        </p:txBody>
      </p:sp>
      <p:sp>
        <p:nvSpPr>
          <p:cNvPr id="4" name="Slide Number Placeholder 3"/>
          <p:cNvSpPr>
            <a:spLocks noGrp="1"/>
          </p:cNvSpPr>
          <p:nvPr>
            <p:ph type="sldNum" sz="quarter" idx="10"/>
          </p:nvPr>
        </p:nvSpPr>
        <p:spPr/>
        <p:txBody>
          <a:bodyPr/>
          <a:lstStyle/>
          <a:p>
            <a:fld id="{4C6709D6-93C5-D64F-9800-896F699C4456}" type="slidenum">
              <a:rPr lang="en-US" smtClean="0"/>
              <a:t>2</a:t>
            </a:fld>
            <a:endParaRPr lang="en-US"/>
          </a:p>
        </p:txBody>
      </p:sp>
    </p:spTree>
    <p:extLst>
      <p:ext uri="{BB962C8B-B14F-4D97-AF65-F5344CB8AC3E}">
        <p14:creationId xmlns:p14="http://schemas.microsoft.com/office/powerpoint/2010/main" val="891741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ASK</a:t>
            </a:r>
            <a:r>
              <a:rPr lang="en-US"/>
              <a:t>: What are some other things your children get excited about helping with in the kitchen?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sz="1200" kern="1200">
                <a:solidFill>
                  <a:schemeClr val="tx1"/>
                </a:solidFill>
                <a:effectLst/>
                <a:latin typeface="+mn-lt"/>
                <a:ea typeface="+mn-ea"/>
                <a:cs typeface="+mn-cs"/>
              </a:rPr>
              <a:t>If caregivers mention concerns or challenges with having kids help in the kitchen, take time to discuss challenges</a:t>
            </a:r>
            <a:r>
              <a:rPr lang="en-US"/>
              <a:t> and possible solutions using the "Getting Kids in the Kitchen to Help" chart from your Facilitator Guide</a:t>
            </a:r>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4C6709D6-93C5-D64F-9800-896F699C4456}" type="slidenum">
              <a:rPr lang="en-US" smtClean="0"/>
              <a:t>11</a:t>
            </a:fld>
            <a:endParaRPr lang="en-US"/>
          </a:p>
        </p:txBody>
      </p:sp>
    </p:spTree>
    <p:extLst>
      <p:ext uri="{BB962C8B-B14F-4D97-AF65-F5344CB8AC3E}">
        <p14:creationId xmlns:p14="http://schemas.microsoft.com/office/powerpoint/2010/main" val="571983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Discuss with caregivers why it’s important to them that their families eat healthy. Point out that one of the most important things caregivers can do to encourage healthy habits is to model the behaviors they want kids to adopt – both in the kitchen and at mealtime.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Validate caregivers’ thoughts and opinions using a white board or chart paper. Affirm the many positive things caregivers are already doing.</a:t>
            </a:r>
          </a:p>
          <a:p>
            <a:pPr marL="171450" lvl="0" indent="-171450">
              <a:buFont typeface="Arial" panose="020B0604020202020204" pitchFamily="34" charset="0"/>
              <a:buChar char="•"/>
            </a:pPr>
            <a:endParaRPr lang="en-US" sz="1600" kern="1200" dirty="0">
              <a:solidFill>
                <a:schemeClr val="tx1"/>
              </a:solidFill>
              <a:effectLst/>
              <a:latin typeface="+mn-lt"/>
              <a:ea typeface="+mn-ea"/>
              <a:cs typeface="+mn-cs"/>
            </a:endParaRPr>
          </a:p>
          <a:p>
            <a:pPr lvl="1"/>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C6709D6-93C5-D64F-9800-896F699C4456}" type="slidenum">
              <a:rPr lang="en-US" smtClean="0"/>
              <a:t>12</a:t>
            </a:fld>
            <a:endParaRPr lang="en-US"/>
          </a:p>
        </p:txBody>
      </p:sp>
    </p:spTree>
    <p:extLst>
      <p:ext uri="{BB962C8B-B14F-4D97-AF65-F5344CB8AC3E}">
        <p14:creationId xmlns:p14="http://schemas.microsoft.com/office/powerpoint/2010/main" val="58153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Refer to the Set a Healthy Example handout. Point out other simple modeling behaviors and encourage caregivers to circle or write down ideas they’d like to try. </a:t>
            </a:r>
          </a:p>
          <a:p>
            <a:pPr marL="0" lvl="0" indent="0">
              <a:buFont typeface="Arial" panose="020B0604020202020204" pitchFamily="34" charset="0"/>
              <a:buNone/>
            </a:pPr>
            <a:endParaRPr lang="en-US" sz="1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Remind caregivers that modeling is a long-term strategy. Just like so many other milestones in early childhood development, children need to see skills modeled many times in order to learn how to do themselves. Patience works better than pressure. </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709D6-93C5-D64F-9800-896F699C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780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Point out that an adult rarely orders something at a restaurant without understanding what all the ingredients are, yet we often expect kids to eat new foods with no questions asked! Allowing your kids to ask questions about the food they eat or to participate in making it or choosing ingredients can help them develop healthy habits. Their buy-in can also save you time and money. </a:t>
            </a:r>
          </a:p>
          <a:p>
            <a:endParaRPr lang="en-US" dirty="0"/>
          </a:p>
        </p:txBody>
      </p:sp>
      <p:sp>
        <p:nvSpPr>
          <p:cNvPr id="4" name="Slide Number Placeholder 3"/>
          <p:cNvSpPr>
            <a:spLocks noGrp="1"/>
          </p:cNvSpPr>
          <p:nvPr>
            <p:ph type="sldNum" sz="quarter" idx="5"/>
          </p:nvPr>
        </p:nvSpPr>
        <p:spPr/>
        <p:txBody>
          <a:bodyPr/>
          <a:lstStyle/>
          <a:p>
            <a:fld id="{4C6709D6-93C5-D64F-9800-896F699C4456}" type="slidenum">
              <a:rPr lang="en-US" smtClean="0"/>
              <a:t>14</a:t>
            </a:fld>
            <a:endParaRPr lang="en-US"/>
          </a:p>
        </p:txBody>
      </p:sp>
    </p:spTree>
    <p:extLst>
      <p:ext uri="{BB962C8B-B14F-4D97-AF65-F5344CB8AC3E}">
        <p14:creationId xmlns:p14="http://schemas.microsoft.com/office/powerpoint/2010/main" val="3927126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SHARE: </a:t>
            </a:r>
            <a:r>
              <a:rPr lang="en-US" sz="1200" b="0" i="0" kern="1200">
                <a:solidFill>
                  <a:schemeClr val="tx1"/>
                </a:solidFill>
                <a:effectLst/>
                <a:latin typeface="+mn-lt"/>
                <a:ea typeface="+mn-ea"/>
                <a:cs typeface="+mn-cs"/>
              </a:rPr>
              <a:t>Acknowledge that feeding young children can be really challenging! Sometimes, no matter your best effort, your family won’t eat or enjoy the foods prepared. Have caregivers share ideas for how to handle this challenge.  Additional ideas below;</a:t>
            </a:r>
            <a:endParaRPr lang="en-US" sz="1200" b="0" i="0" kern="1200">
              <a:solidFill>
                <a:schemeClr val="tx1"/>
              </a:solidFill>
              <a:effectLst/>
              <a:latin typeface="+mn-lt"/>
              <a:cs typeface="Calibri"/>
            </a:endParaRPr>
          </a:p>
          <a:p>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1. </a:t>
            </a:r>
            <a:r>
              <a:rPr lang="en-US" sz="1200" b="1" i="0" kern="1200">
                <a:solidFill>
                  <a:schemeClr val="tx1"/>
                </a:solidFill>
                <a:effectLst/>
                <a:latin typeface="+mn-lt"/>
                <a:ea typeface="+mn-ea"/>
                <a:cs typeface="+mn-cs"/>
              </a:rPr>
              <a:t>Allow children to serve themselves</a:t>
            </a:r>
            <a:r>
              <a:rPr lang="en-US" sz="1200" b="0" i="0" kern="1200">
                <a:solidFill>
                  <a:schemeClr val="tx1"/>
                </a:solidFill>
                <a:effectLst/>
                <a:latin typeface="+mn-lt"/>
                <a:ea typeface="+mn-ea"/>
                <a:cs typeface="+mn-cs"/>
              </a:rPr>
              <a:t>, that way you are respecting their independence and they feel in control, even though you are the one deciding the meal components.  When children feel like the choice is theirs, they are more willing to try something! </a:t>
            </a:r>
          </a:p>
          <a:p>
            <a:pPr rtl="0" fontAlgn="base"/>
            <a:r>
              <a:rPr lang="en-US" sz="1200" b="0" i="0" kern="1200">
                <a:solidFill>
                  <a:schemeClr val="tx1"/>
                </a:solidFill>
                <a:effectLst/>
                <a:latin typeface="+mn-lt"/>
                <a:ea typeface="+mn-ea"/>
                <a:cs typeface="+mn-cs"/>
              </a:rPr>
              <a:t>2. </a:t>
            </a:r>
            <a:r>
              <a:rPr lang="en-US" sz="1200" b="1" i="0" kern="1200">
                <a:solidFill>
                  <a:schemeClr val="tx1"/>
                </a:solidFill>
                <a:effectLst/>
                <a:latin typeface="+mn-lt"/>
                <a:ea typeface="+mn-ea"/>
                <a:cs typeface="+mn-cs"/>
              </a:rPr>
              <a:t>Have children taste-test the components of the meal instead of offering everything at once</a:t>
            </a:r>
            <a:r>
              <a:rPr lang="en-US" sz="1200" b="0" i="0" kern="1200">
                <a:solidFill>
                  <a:schemeClr val="tx1"/>
                </a:solidFill>
                <a:effectLst/>
                <a:latin typeface="+mn-lt"/>
                <a:ea typeface="+mn-ea"/>
                <a:cs typeface="+mn-cs"/>
              </a:rPr>
              <a:t>.  Maybe they’ll eat everything but the sauce you put on at the end. Congratulate them on trying new tastes and add just the components they enjoy right now to their plate.   </a:t>
            </a:r>
          </a:p>
          <a:p>
            <a:pPr rtl="0" fontAlgn="base"/>
            <a:r>
              <a:rPr lang="en-US" sz="1200" b="0" i="0" kern="1200">
                <a:solidFill>
                  <a:schemeClr val="tx1"/>
                </a:solidFill>
                <a:effectLst/>
                <a:latin typeface="+mn-lt"/>
                <a:ea typeface="+mn-ea"/>
                <a:cs typeface="+mn-cs"/>
              </a:rPr>
              <a:t>3. </a:t>
            </a:r>
            <a:r>
              <a:rPr lang="en-US" sz="1200" b="1" i="0" kern="1200">
                <a:solidFill>
                  <a:schemeClr val="tx1"/>
                </a:solidFill>
                <a:effectLst/>
                <a:latin typeface="+mn-lt"/>
                <a:ea typeface="+mn-ea"/>
                <a:cs typeface="+mn-cs"/>
              </a:rPr>
              <a:t>Make sure that you always include a healthy food you know the child will like in the meal</a:t>
            </a:r>
            <a:r>
              <a:rPr lang="en-US" sz="1200" b="0" i="0" kern="1200">
                <a:solidFill>
                  <a:schemeClr val="tx1"/>
                </a:solidFill>
                <a:effectLst/>
                <a:latin typeface="+mn-lt"/>
                <a:ea typeface="+mn-ea"/>
                <a:cs typeface="+mn-cs"/>
              </a:rPr>
              <a:t>. This way they can try new foods, but there is always a “safe bet.” </a:t>
            </a:r>
          </a:p>
          <a:p>
            <a:pPr rtl="0" fontAlgn="base"/>
            <a:r>
              <a:rPr lang="en-US" sz="1200" b="0" i="0" kern="1200">
                <a:solidFill>
                  <a:schemeClr val="tx1"/>
                </a:solidFill>
                <a:effectLst/>
                <a:latin typeface="+mn-lt"/>
                <a:ea typeface="+mn-ea"/>
                <a:cs typeface="+mn-cs"/>
              </a:rPr>
              <a:t>4. </a:t>
            </a:r>
            <a:r>
              <a:rPr lang="en-US" sz="1200" b="1" i="0" kern="1200">
                <a:solidFill>
                  <a:schemeClr val="tx1"/>
                </a:solidFill>
                <a:effectLst/>
                <a:latin typeface="+mn-lt"/>
                <a:ea typeface="+mn-ea"/>
                <a:cs typeface="+mn-cs"/>
              </a:rPr>
              <a:t>Involve them in the process. </a:t>
            </a:r>
            <a:r>
              <a:rPr lang="en-US" sz="1200" b="0" i="0" kern="1200">
                <a:solidFill>
                  <a:schemeClr val="tx1"/>
                </a:solidFill>
                <a:effectLst/>
                <a:latin typeface="+mn-lt"/>
                <a:ea typeface="+mn-ea"/>
                <a:cs typeface="+mn-cs"/>
              </a:rPr>
              <a:t>This can include planning, shopping, gathering ingredients, setting the table, actual food prep, clean up.  </a:t>
            </a:r>
          </a:p>
        </p:txBody>
      </p:sp>
      <p:sp>
        <p:nvSpPr>
          <p:cNvPr id="4" name="Slide Number Placeholder 3"/>
          <p:cNvSpPr>
            <a:spLocks noGrp="1"/>
          </p:cNvSpPr>
          <p:nvPr>
            <p:ph type="sldNum" sz="quarter" idx="5"/>
          </p:nvPr>
        </p:nvSpPr>
        <p:spPr/>
        <p:txBody>
          <a:bodyPr/>
          <a:lstStyle/>
          <a:p>
            <a:fld id="{4C6709D6-93C5-D64F-9800-896F699C4456}" type="slidenum">
              <a:rPr lang="en-US" smtClean="0"/>
              <a:t>15</a:t>
            </a:fld>
            <a:endParaRPr lang="en-US"/>
          </a:p>
        </p:txBody>
      </p:sp>
    </p:spTree>
    <p:extLst>
      <p:ext uri="{BB962C8B-B14F-4D97-AF65-F5344CB8AC3E}">
        <p14:creationId xmlns:p14="http://schemas.microsoft.com/office/powerpoint/2010/main" val="3434714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SHARE: </a:t>
            </a:r>
            <a:r>
              <a:rPr lang="en-US"/>
              <a:t>One example of a child’s activity from The Family Kitchen List; </a:t>
            </a:r>
            <a:endParaRPr lang="en-US" sz="1600" b="1"/>
          </a:p>
          <a:p>
            <a:r>
              <a:rPr lang="en-US" sz="1200" b="1" kern="1200">
                <a:solidFill>
                  <a:schemeClr val="tx1"/>
                </a:solidFill>
                <a:effectLst/>
                <a:latin typeface="+mn-lt"/>
                <a:ea typeface="+mn-ea"/>
                <a:cs typeface="+mn-cs"/>
              </a:rPr>
              <a:t>For younger</a:t>
            </a:r>
            <a:r>
              <a:rPr lang="en-US" sz="1050" b="1" kern="1200">
                <a:solidFill>
                  <a:schemeClr val="tx1"/>
                </a:solidFill>
                <a:effectLst/>
                <a:latin typeface="+mn-lt"/>
                <a:ea typeface="+mn-ea"/>
                <a:cs typeface="+mn-cs"/>
              </a:rPr>
              <a:t> </a:t>
            </a:r>
            <a:r>
              <a:rPr lang="en-US" sz="1200" b="1" kern="1200">
                <a:solidFill>
                  <a:schemeClr val="tx1"/>
                </a:solidFill>
                <a:effectLst/>
                <a:latin typeface="+mn-lt"/>
                <a:ea typeface="+mn-ea"/>
                <a:cs typeface="+mn-cs"/>
              </a:rPr>
              <a:t> kids:</a:t>
            </a:r>
            <a:endParaRPr lang="en-US" sz="1600"/>
          </a:p>
          <a:p>
            <a:r>
              <a:rPr lang="en-US" sz="1200" kern="1200">
                <a:solidFill>
                  <a:schemeClr val="tx1"/>
                </a:solidFill>
                <a:effectLst/>
                <a:latin typeface="+mn-lt"/>
                <a:ea typeface="+mn-ea"/>
                <a:cs typeface="+mn-cs"/>
              </a:rPr>
              <a:t>Vegetable </a:t>
            </a:r>
            <a:r>
              <a:rPr lang="en-US"/>
              <a:t>Toss- Cooking Matters at Home page</a:t>
            </a:r>
            <a:endParaRPr lang="en-US" sz="1600"/>
          </a:p>
          <a:p>
            <a:r>
              <a:rPr lang="en-US"/>
              <a:t>Any</a:t>
            </a:r>
            <a:r>
              <a:rPr lang="en-US" sz="1200" kern="1200">
                <a:solidFill>
                  <a:schemeClr val="tx1"/>
                </a:solidFill>
                <a:effectLst/>
                <a:latin typeface="+mn-lt"/>
                <a:ea typeface="+mn-ea"/>
                <a:cs typeface="+mn-cs"/>
              </a:rPr>
              <a:t> of the coloring sheets on pages 21-32</a:t>
            </a:r>
            <a:r>
              <a:rPr lang="en-US"/>
              <a:t> from Exploring Food Together</a:t>
            </a:r>
            <a:endParaRPr lang="en-US" sz="1600" b="1"/>
          </a:p>
          <a:p>
            <a:r>
              <a:rPr lang="en-US" b="1"/>
              <a:t>For</a:t>
            </a:r>
            <a:r>
              <a:rPr lang="en-US" sz="1200" b="1" kern="1200">
                <a:solidFill>
                  <a:schemeClr val="tx1"/>
                </a:solidFill>
                <a:effectLst/>
                <a:latin typeface="+mn-lt"/>
                <a:ea typeface="+mn-ea"/>
                <a:cs typeface="+mn-cs"/>
              </a:rPr>
              <a:t> older kids:</a:t>
            </a:r>
            <a:endParaRPr lang="en-US" sz="1600"/>
          </a:p>
          <a:p>
            <a:r>
              <a:rPr lang="en-US" sz="1200" kern="1200">
                <a:solidFill>
                  <a:schemeClr val="tx1"/>
                </a:solidFill>
                <a:effectLst/>
                <a:latin typeface="+mn-lt"/>
                <a:ea typeface="+mn-ea"/>
                <a:cs typeface="+mn-cs"/>
              </a:rPr>
              <a:t>Fruit and Vegetable Mystery Bag Game page 2 </a:t>
            </a:r>
            <a:r>
              <a:rPr lang="en-US"/>
              <a:t>Exploring Food Together</a:t>
            </a:r>
            <a:endParaRPr lang="en-US" sz="1600"/>
          </a:p>
          <a:p>
            <a:r>
              <a:rPr lang="en-US"/>
              <a:t>Any</a:t>
            </a:r>
            <a:r>
              <a:rPr lang="en-US" sz="1200" kern="1200">
                <a:solidFill>
                  <a:schemeClr val="tx1"/>
                </a:solidFill>
                <a:effectLst/>
                <a:latin typeface="+mn-lt"/>
                <a:ea typeface="+mn-ea"/>
                <a:cs typeface="+mn-cs"/>
              </a:rPr>
              <a:t> of the crosswords or word-searches in </a:t>
            </a:r>
            <a:r>
              <a:rPr lang="en-US"/>
              <a:t>Cooking Matters At Home</a:t>
            </a:r>
            <a:endParaRPr lang="en-US" sz="1600" kern="1200">
              <a:solidFill>
                <a:schemeClr val="tx1"/>
              </a:solidFill>
              <a:effectLst/>
              <a:latin typeface="+mn-lt"/>
              <a:cs typeface="Calibri"/>
            </a:endParaRPr>
          </a:p>
          <a:p>
            <a:endParaRPr lang="en-US" sz="1200" kern="1200">
              <a:solidFill>
                <a:schemeClr val="tx1"/>
              </a:solidFill>
              <a:effectLst/>
              <a:latin typeface="+mn-lt"/>
              <a:cs typeface="Calibri"/>
            </a:endParaRPr>
          </a:p>
          <a:p>
            <a:r>
              <a:rPr lang="en-US" b="1"/>
              <a:t>We have provided </a:t>
            </a:r>
            <a:r>
              <a:rPr lang="en-US" b="1" u="sng">
                <a:hlinkClick r:id="rId3"/>
              </a:rPr>
              <a:t>a booklet of activities</a:t>
            </a:r>
            <a:r>
              <a:rPr lang="en-US" b="1"/>
              <a:t> that can be used with kids during the Coronavirus Crisis for you to pass on to caregivers</a:t>
            </a:r>
            <a:r>
              <a:rPr lang="en-US"/>
              <a:t>.</a:t>
            </a:r>
            <a:endParaRPr lang="en-US">
              <a:cs typeface="Calibri"/>
            </a:endParaRPr>
          </a:p>
          <a:p>
            <a:endParaRPr lang="en-US">
              <a:cs typeface="Calibri"/>
            </a:endParaRPr>
          </a:p>
          <a:p>
            <a:r>
              <a:rPr lang="en-US" sz="1200" b="0" i="0" u="sng" kern="1200">
                <a:solidFill>
                  <a:schemeClr val="tx1"/>
                </a:solidFill>
                <a:effectLst/>
                <a:latin typeface="+mn-lt"/>
                <a:ea typeface="+mn-ea"/>
                <a:cs typeface="+mn-cs"/>
                <a:hlinkClick r:id="rId4"/>
              </a:rPr>
              <a:t>Download Exploring Food Together in English.</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C6709D6-93C5-D64F-9800-896F699C4456}" type="slidenum">
              <a:rPr lang="en-US" smtClean="0"/>
              <a:t>16</a:t>
            </a:fld>
            <a:endParaRPr lang="en-US"/>
          </a:p>
        </p:txBody>
      </p:sp>
    </p:spTree>
    <p:extLst>
      <p:ext uri="{BB962C8B-B14F-4D97-AF65-F5344CB8AC3E}">
        <p14:creationId xmlns:p14="http://schemas.microsoft.com/office/powerpoint/2010/main" val="3632727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Encourage participants with the following tips for making it work at home:</a:t>
            </a:r>
          </a:p>
          <a:p>
            <a:endParaRPr lang="en-US" b="1"/>
          </a:p>
          <a:p>
            <a:r>
              <a:rPr lang="en-US" b="1"/>
              <a:t>Set a goal, start small. </a:t>
            </a:r>
            <a:r>
              <a:rPr lang="en-US"/>
              <a:t>Choose one new thing you’d like to try this week. Then keep it up — once it’s an easy habit (and that might take weeks or months!), pick another new thing you want to try.</a:t>
            </a:r>
          </a:p>
          <a:p>
            <a:endParaRPr lang="en-US">
              <a:cs typeface="Calibri"/>
            </a:endParaRPr>
          </a:p>
          <a:p>
            <a:r>
              <a:rPr lang="en-US" b="1"/>
              <a:t>Remember that setbacks will happen! </a:t>
            </a:r>
            <a:r>
              <a:rPr lang="en-US"/>
              <a:t>That’s ok </a:t>
            </a:r>
          </a:p>
          <a:p>
            <a:r>
              <a:rPr lang="en-US"/>
              <a:t>— it’s not all or nothing. We all have days or weeks that go off course. Start back with one small habit and take it from there. The good news is that once you’ve set new habits, it’s easier and faster to get back on track the next time!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C6709D6-93C5-D64F-9800-896F699C4456}" type="slidenum">
              <a:rPr lang="en-US" smtClean="0"/>
              <a:t>17</a:t>
            </a:fld>
            <a:endParaRPr lang="en-US"/>
          </a:p>
        </p:txBody>
      </p:sp>
    </p:spTree>
    <p:extLst>
      <p:ext uri="{BB962C8B-B14F-4D97-AF65-F5344CB8AC3E}">
        <p14:creationId xmlns:p14="http://schemas.microsoft.com/office/powerpoint/2010/main" val="577159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1"/>
              <a:t>SHARE</a:t>
            </a:r>
            <a:r>
              <a:rPr lang="en-US"/>
              <a:t>: Share with participants that they can download the Cooking Matters App for more recipes or go to the Cooking Matters website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C6709D6-93C5-D64F-9800-896F699C4456}" type="slidenum">
              <a:rPr lang="en-US" smtClean="0"/>
              <a:t>18</a:t>
            </a:fld>
            <a:endParaRPr lang="en-US"/>
          </a:p>
        </p:txBody>
      </p:sp>
    </p:spTree>
    <p:extLst>
      <p:ext uri="{BB962C8B-B14F-4D97-AF65-F5344CB8AC3E}">
        <p14:creationId xmlns:p14="http://schemas.microsoft.com/office/powerpoint/2010/main" val="310099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1"/>
              <a:t>SHARE</a:t>
            </a:r>
            <a:r>
              <a:rPr lang="en-US"/>
              <a:t>: Share with participants that they can download the Cooking Matters App for more recipes or go to Cooking Matters website.</a:t>
            </a:r>
            <a:endParaRPr lang="en-US">
              <a:cs typeface="Calibri"/>
            </a:endParaRPr>
          </a:p>
          <a:p>
            <a:pPr marL="0" lvl="1"/>
            <a:endParaRPr lang="en-US" b="1">
              <a:cs typeface="Calibri"/>
            </a:endParaRPr>
          </a:p>
          <a:p>
            <a:pPr marL="0" lvl="1"/>
            <a:r>
              <a:rPr lang="en-US" b="1">
                <a:cs typeface="Calibri"/>
              </a:rPr>
              <a:t>Encourage participants with the following tips for making it work at home:</a:t>
            </a:r>
          </a:p>
          <a:p>
            <a:pPr marL="0" lvl="1"/>
            <a:endParaRPr lang="en-US"/>
          </a:p>
          <a:p>
            <a:pPr marL="0" lvl="1"/>
            <a:r>
              <a:rPr lang="en-US" b="1"/>
              <a:t>Fill your feeds with inspiration. </a:t>
            </a:r>
            <a:r>
              <a:rPr lang="en-US"/>
              <a:t>It’s easier to stay motivated when you’ve got regular reminders and tips popping up on your social media feeds. Follow Cooking Matters or other channels that help you get closer to your goals.</a:t>
            </a:r>
          </a:p>
          <a:p>
            <a:pPr marL="0" lvl="1"/>
            <a:endParaRPr lang="en-US">
              <a:cs typeface="Calibri"/>
            </a:endParaRPr>
          </a:p>
          <a:p>
            <a:pPr marL="0" lvl="1"/>
            <a:r>
              <a:rPr lang="en-US" b="1"/>
              <a:t>Share what you’ve learned. </a:t>
            </a:r>
            <a:r>
              <a:rPr lang="en-US"/>
              <a:t>Want other family members and friends to join you on this journey? Share something exciting you’ve learned — or better yet, feed them something delicious and healthy so they’ll know it’s true! Don’t pressure them — let them decide when they’re ready to take on new habits themselves.</a:t>
            </a:r>
          </a:p>
          <a:p>
            <a:pPr lvl="1"/>
            <a:endParaRPr lang="en-US">
              <a:cs typeface="Calibri"/>
            </a:endParaRPr>
          </a:p>
          <a:p>
            <a:pPr lvl="1"/>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C6709D6-93C5-D64F-9800-896F699C4456}" type="slidenum">
              <a:rPr lang="en-US" smtClean="0"/>
              <a:t>19</a:t>
            </a:fld>
            <a:endParaRPr lang="en-US"/>
          </a:p>
        </p:txBody>
      </p:sp>
    </p:spTree>
    <p:extLst>
      <p:ext uri="{BB962C8B-B14F-4D97-AF65-F5344CB8AC3E}">
        <p14:creationId xmlns:p14="http://schemas.microsoft.com/office/powerpoint/2010/main" val="4256374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Closing (5 minutes)</a:t>
            </a:r>
          </a:p>
          <a:p>
            <a:endParaRPr lang="en-US" b="1" i="1"/>
          </a:p>
          <a:p>
            <a:r>
              <a:rPr lang="en-US" b="1" kern="1200">
                <a:effectLst/>
              </a:rPr>
              <a:t>ENCOURAGE</a:t>
            </a:r>
            <a:r>
              <a:rPr lang="en-US" b="1" i="0" kern="1200">
                <a:effectLst/>
              </a:rPr>
              <a:t>:</a:t>
            </a:r>
            <a:r>
              <a:rPr lang="en-US" b="0" i="0" kern="1200">
                <a:effectLst/>
              </a:rPr>
              <a:t> Encourage caregivers to choose one thing they learned today that they will commit to trying at home this week. Have them type </a:t>
            </a:r>
            <a:r>
              <a:rPr lang="en-US"/>
              <a:t>in </a:t>
            </a:r>
            <a:r>
              <a:rPr lang="en-US" b="0" i="0" kern="1200">
                <a:effectLst/>
              </a:rPr>
              <a:t>their answers.  </a:t>
            </a:r>
            <a:endParaRPr lang="en-US" b="0" i="0" kern="1200">
              <a:effectLst/>
              <a:cs typeface="Calibri"/>
            </a:endParaRPr>
          </a:p>
          <a:p>
            <a:r>
              <a:rPr lang="en-US" b="1"/>
              <a:t>SHARE</a:t>
            </a:r>
            <a:r>
              <a:rPr lang="en-US" b="1" i="0" kern="1200">
                <a:effectLst/>
              </a:rPr>
              <a:t>:</a:t>
            </a:r>
            <a:r>
              <a:rPr lang="en-US" b="1" i="1" kern="1200">
                <a:effectLst/>
              </a:rPr>
              <a:t> </a:t>
            </a:r>
            <a:r>
              <a:rPr lang="en-US"/>
              <a:t>Open at least one child activity from the list below and explain how they can do this at home with kids. Share with </a:t>
            </a:r>
            <a:r>
              <a:rPr lang="en-US" b="0" i="0" kern="1200">
                <a:effectLst/>
              </a:rPr>
              <a:t>participants </a:t>
            </a:r>
            <a:r>
              <a:rPr lang="en-US"/>
              <a:t>that they can download </a:t>
            </a:r>
            <a:r>
              <a:rPr lang="en-US" b="0" i="0" kern="1200">
                <a:effectLst/>
              </a:rPr>
              <a:t>the</a:t>
            </a:r>
            <a:r>
              <a:rPr lang="en-US"/>
              <a:t> Cooking Matters App or </a:t>
            </a:r>
            <a:r>
              <a:rPr lang="en-US" b="0" i="0" kern="1200">
                <a:effectLst/>
              </a:rPr>
              <a:t>the </a:t>
            </a:r>
            <a:r>
              <a:rPr lang="en-US"/>
              <a:t>Cooking Matters website for more recipes</a:t>
            </a:r>
            <a:r>
              <a:rPr lang="en-US" b="0" i="0" kern="1200">
                <a:effectLst/>
              </a:rPr>
              <a:t>, </a:t>
            </a:r>
            <a:r>
              <a:rPr lang="en-US"/>
              <a:t>and there are additional resources available on our Facebook and YouTube pages. Share any other upcoming online programs</a:t>
            </a:r>
            <a:r>
              <a:rPr lang="en-US" b="0" i="0" kern="1200">
                <a:effectLst/>
              </a:rPr>
              <a:t>.</a:t>
            </a:r>
            <a:endParaRPr lang="en-US">
              <a:cs typeface="Calibri" panose="020F0502020204030204"/>
            </a:endParaRPr>
          </a:p>
          <a:p>
            <a:endParaRPr lang="en-US"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C6709D6-93C5-D64F-9800-896F699C4456}" type="slidenum">
              <a:rPr lang="en-US" smtClean="0"/>
              <a:t>20</a:t>
            </a:fld>
            <a:endParaRPr lang="en-US"/>
          </a:p>
        </p:txBody>
      </p:sp>
    </p:spTree>
    <p:extLst>
      <p:ext uri="{BB962C8B-B14F-4D97-AF65-F5344CB8AC3E}">
        <p14:creationId xmlns:p14="http://schemas.microsoft.com/office/powerpoint/2010/main" val="1640411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a:t>Introduction (5 minutes):</a:t>
            </a:r>
          </a:p>
          <a:p>
            <a:pPr rtl="0" fontAlgn="base"/>
            <a:r>
              <a:rPr lang="en-US" sz="1200" b="1" i="0" kern="1200">
                <a:solidFill>
                  <a:srgbClr val="FF0000"/>
                </a:solidFill>
                <a:effectLst/>
                <a:latin typeface="+mn-lt"/>
                <a:ea typeface="+mn-ea"/>
                <a:cs typeface="+mn-cs"/>
              </a:rPr>
              <a:t>Share if this session will be recorded or not!</a:t>
            </a:r>
            <a:endParaRPr lang="en-US" sz="1200" b="1" i="0" kern="1200">
              <a:solidFill>
                <a:srgbClr val="FF0000"/>
              </a:solidFill>
              <a:effectLst/>
              <a:latin typeface="+mn-lt"/>
              <a:cs typeface="Calibri"/>
            </a:endParaRPr>
          </a:p>
          <a:p>
            <a:pPr rtl="0" fontAlgn="base"/>
            <a:r>
              <a:rPr lang="en-US" sz="1200" b="1" i="0" kern="1200">
                <a:solidFill>
                  <a:schemeClr val="tx1"/>
                </a:solidFill>
                <a:effectLst/>
                <a:latin typeface="+mn-lt"/>
                <a:ea typeface="+mn-ea"/>
                <a:cs typeface="+mn-cs"/>
              </a:rPr>
              <a:t>Welcome caregivers. </a:t>
            </a:r>
            <a:r>
              <a:rPr lang="en-US" sz="1200" b="0" i="0" kern="1200">
                <a:solidFill>
                  <a:schemeClr val="tx1"/>
                </a:solidFill>
                <a:effectLst/>
                <a:latin typeface="+mn-lt"/>
                <a:ea typeface="+mn-ea"/>
                <a:cs typeface="+mn-cs"/>
              </a:rPr>
              <a:t>Introduce instructors and any other volunteers or helpers. </a:t>
            </a:r>
            <a:endParaRPr lang="en-US" sz="1200" b="0" i="0" kern="1200">
              <a:solidFill>
                <a:schemeClr val="tx1"/>
              </a:solidFill>
              <a:effectLst/>
              <a:latin typeface="+mn-lt"/>
              <a:cs typeface="Calibri"/>
            </a:endParaRPr>
          </a:p>
          <a:p>
            <a:pPr fontAlgn="base"/>
            <a:r>
              <a:rPr lang="en-US" sz="1200" b="1" i="0" kern="1200">
                <a:solidFill>
                  <a:schemeClr val="tx1"/>
                </a:solidFill>
                <a:effectLst/>
                <a:latin typeface="+mn-lt"/>
                <a:ea typeface="+mn-ea"/>
                <a:cs typeface="+mn-cs"/>
              </a:rPr>
              <a:t>Set expectations and open environment. </a:t>
            </a:r>
            <a:r>
              <a:rPr lang="en-US" b="0" i="0" kern="1200">
                <a:effectLst/>
              </a:rPr>
              <a:t>Explain that caregivers will learn how to </a:t>
            </a:r>
            <a:r>
              <a:rPr lang="en-US"/>
              <a:t>prepare quick and healthy snacks at home with </a:t>
            </a:r>
            <a:r>
              <a:rPr lang="en-US" b="0" i="0" kern="1200">
                <a:effectLst/>
              </a:rPr>
              <a:t>their kids, </a:t>
            </a:r>
            <a:r>
              <a:rPr lang="en-US"/>
              <a:t>and get some tips on </a:t>
            </a:r>
            <a:r>
              <a:rPr lang="en-US" b="0" i="0" kern="1200">
                <a:effectLst/>
              </a:rPr>
              <a:t>saving time and money.</a:t>
            </a:r>
            <a:endParaRPr lang="en-US" b="0" i="0" kern="1200">
              <a:effectLst/>
              <a:cs typeface="Calibri"/>
            </a:endParaRPr>
          </a:p>
          <a:p>
            <a:pPr rtl="0" fontAlgn="base"/>
            <a:r>
              <a:rPr lang="en-US" sz="1200" b="1" i="0" kern="1200">
                <a:solidFill>
                  <a:schemeClr val="tx1"/>
                </a:solidFill>
                <a:effectLst/>
                <a:latin typeface="+mn-lt"/>
                <a:ea typeface="+mn-ea"/>
                <a:cs typeface="+mn-cs"/>
              </a:rPr>
              <a:t>Virtual logistics. </a:t>
            </a:r>
            <a:r>
              <a:rPr lang="en-US" sz="1200" b="0" i="0" kern="1200">
                <a:solidFill>
                  <a:schemeClr val="tx1"/>
                </a:solidFill>
                <a:effectLst/>
                <a:latin typeface="+mn-lt"/>
                <a:ea typeface="+mn-ea"/>
                <a:cs typeface="+mn-cs"/>
              </a:rPr>
              <a:t> </a:t>
            </a:r>
            <a:endParaRPr lang="en-US" sz="1200" b="0" i="0" kern="1200">
              <a:solidFill>
                <a:schemeClr val="tx1"/>
              </a:solidFill>
              <a:effectLst/>
              <a:latin typeface="+mn-lt"/>
              <a:cs typeface="Calibri"/>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Mute your audio when you aren’t speaking. While we’d love your input, muting your audio at other times minimizes background noise so that everyone can hear clearly. </a:t>
            </a:r>
            <a:endParaRPr lang="en-US" sz="1200" b="0" i="0" kern="1200">
              <a:solidFill>
                <a:schemeClr val="tx1"/>
              </a:solidFill>
              <a:effectLst/>
              <a:latin typeface="+mn-lt"/>
              <a:cs typeface="Calibri"/>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Be respectful of presenters and other attendees. Try not to interrupt others when they’re speaking. </a:t>
            </a:r>
            <a:endParaRPr lang="en-US" sz="1200" b="0" i="0" kern="1200">
              <a:solidFill>
                <a:schemeClr val="tx1"/>
              </a:solidFill>
              <a:effectLst/>
              <a:latin typeface="+mn-lt"/>
              <a:cs typeface="Calibri"/>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Please participate! We want to make this tour relevant to you, so please respond with your comments or questions. If speaking is disabled or you feel more comfortable, you can also type your responses or questions into the chat box as well. Enabling your camera is optional. </a:t>
            </a:r>
            <a:endParaRPr lang="en-US" sz="1200" b="0" i="0" kern="1200">
              <a:solidFill>
                <a:schemeClr val="tx1"/>
              </a:solidFill>
              <a:effectLst/>
              <a:latin typeface="+mn-lt"/>
              <a:cs typeface="Calibri"/>
            </a:endParaRPr>
          </a:p>
          <a:p>
            <a:pPr fontAlgn="base"/>
            <a:r>
              <a:rPr lang="en-US" sz="1200" b="0" i="0" kern="1200">
                <a:solidFill>
                  <a:schemeClr val="tx1"/>
                </a:solidFill>
                <a:effectLst/>
                <a:latin typeface="+mn-lt"/>
                <a:ea typeface="+mn-ea"/>
                <a:cs typeface="+mn-cs"/>
              </a:rPr>
              <a:t> </a:t>
            </a:r>
            <a:r>
              <a:rPr lang="en-US" b="1"/>
              <a:t>Get to know each other</a:t>
            </a:r>
            <a:endParaRPr lang="en-US" sz="1200" b="0" i="0" kern="1200">
              <a:solidFill>
                <a:schemeClr val="tx1"/>
              </a:solidFill>
              <a:effectLst/>
              <a:latin typeface="+mn-lt"/>
              <a:cs typeface="Calibri"/>
            </a:endParaRPr>
          </a:p>
          <a:p>
            <a:pPr marL="285750" indent="-285750">
              <a:buFont typeface="Arial"/>
              <a:buChar char="•"/>
            </a:pPr>
            <a:r>
              <a:rPr lang="en-US" b="1"/>
              <a:t>ASK: </a:t>
            </a:r>
            <a:r>
              <a:rPr lang="en-US" i="1"/>
              <a:t>How old are your kids? Infants? Toddlers or preschoolers? School-aged children? Teenagers? Grown ups?” </a:t>
            </a:r>
            <a:r>
              <a:rPr lang="en-US"/>
              <a:t>Make note of this information so you can focus on sharing tips that are most relevant for the age groups represented.</a:t>
            </a:r>
            <a:endParaRPr lang="en-US" b="1">
              <a:cs typeface="Calibri"/>
            </a:endParaRPr>
          </a:p>
          <a:p>
            <a:pPr marL="285750" indent="-285750">
              <a:buFont typeface="Arial"/>
              <a:buChar char="•"/>
            </a:pP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C6709D6-93C5-D64F-9800-896F699C4456}" type="slidenum">
              <a:rPr lang="en-US" smtClean="0"/>
              <a:t>3</a:t>
            </a:fld>
            <a:endParaRPr lang="en-US"/>
          </a:p>
        </p:txBody>
      </p:sp>
    </p:spTree>
    <p:extLst>
      <p:ext uri="{BB962C8B-B14F-4D97-AF65-F5344CB8AC3E}">
        <p14:creationId xmlns:p14="http://schemas.microsoft.com/office/powerpoint/2010/main" val="94956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a:solidFill>
                  <a:schemeClr val="tx1"/>
                </a:solidFill>
                <a:effectLst/>
                <a:latin typeface="+mn-lt"/>
                <a:ea typeface="+mn-ea"/>
                <a:cs typeface="+mn-cs"/>
              </a:rPr>
              <a:t>Introduction continued:</a:t>
            </a:r>
            <a:r>
              <a:rPr lang="en-US" b="1"/>
              <a:t> </a:t>
            </a:r>
            <a:endParaRPr lang="en-US" sz="1200" b="1" i="0" kern="1200">
              <a:solidFill>
                <a:schemeClr val="tx1"/>
              </a:solidFill>
              <a:effectLst/>
              <a:latin typeface="+mn-lt"/>
              <a:ea typeface="+mn-ea"/>
              <a:cs typeface="+mn-cs"/>
            </a:endParaRPr>
          </a:p>
          <a:p>
            <a:pPr fontAlgn="base"/>
            <a:r>
              <a:rPr lang="en-US" b="1"/>
              <a:t>SHARE: </a:t>
            </a:r>
            <a:r>
              <a:rPr lang="en-US"/>
              <a:t>Acknowledge that feeding young children can be really challenging! </a:t>
            </a:r>
            <a:endParaRPr lang="en-US" b="1">
              <a:cs typeface="Calibri"/>
            </a:endParaRPr>
          </a:p>
          <a:p>
            <a:r>
              <a:rPr lang="en-US" b="1"/>
              <a:t>KEY MESSAGES </a:t>
            </a:r>
            <a:endParaRPr lang="en-US"/>
          </a:p>
          <a:p>
            <a:pPr rtl="0" fontAlgn="base"/>
            <a:r>
              <a:rPr lang="en-US" sz="1200" b="0" i="0" kern="1200">
                <a:solidFill>
                  <a:schemeClr val="tx1"/>
                </a:solidFill>
                <a:effectLst/>
                <a:latin typeface="+mn-lt"/>
                <a:ea typeface="+mn-ea"/>
                <a:cs typeface="+mn-cs"/>
              </a:rPr>
              <a:t>Make your job easier. Kids are more likely to try new foods when they help choose and prepare them. </a:t>
            </a:r>
            <a:endParaRPr lang="en-US" sz="1200" b="0" i="0" kern="1200">
              <a:solidFill>
                <a:schemeClr val="tx1"/>
              </a:solidFill>
              <a:effectLst/>
              <a:latin typeface="+mn-lt"/>
              <a:cs typeface="Calibri"/>
            </a:endParaRPr>
          </a:p>
          <a:p>
            <a:pPr rtl="0" fontAlgn="base"/>
            <a:r>
              <a:rPr lang="en-US" sz="1200" b="0" i="0" kern="1200">
                <a:solidFill>
                  <a:schemeClr val="tx1"/>
                </a:solidFill>
                <a:effectLst/>
                <a:latin typeface="+mn-lt"/>
                <a:ea typeface="+mn-ea"/>
                <a:cs typeface="+mn-cs"/>
              </a:rPr>
              <a:t>Start young. Kids can help in the kitchen as early as their toddler years. </a:t>
            </a:r>
            <a:endParaRPr lang="en-US" sz="1200" b="0" i="0" kern="1200">
              <a:solidFill>
                <a:schemeClr val="tx1"/>
              </a:solidFill>
              <a:effectLst/>
              <a:latin typeface="+mn-lt"/>
              <a:cs typeface="Calibri"/>
            </a:endParaRPr>
          </a:p>
          <a:p>
            <a:pPr rtl="0" fontAlgn="base"/>
            <a:r>
              <a:rPr lang="en-US" sz="1200" b="0" i="0" kern="1200">
                <a:solidFill>
                  <a:schemeClr val="tx1"/>
                </a:solidFill>
                <a:effectLst/>
                <a:latin typeface="+mn-lt"/>
                <a:ea typeface="+mn-ea"/>
                <a:cs typeface="+mn-cs"/>
              </a:rPr>
              <a:t>Keep calm and cook on – working with kids in the kitchen may be messy. The more you practice, the better you’ll get at figuring out what kitchen jobs are right for each of you. </a:t>
            </a:r>
            <a:endParaRPr lang="en-US"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C6709D6-93C5-D64F-9800-896F699C4456}" type="slidenum">
              <a:rPr lang="en-US" smtClean="0"/>
              <a:t>4</a:t>
            </a:fld>
            <a:endParaRPr lang="en-US"/>
          </a:p>
        </p:txBody>
      </p:sp>
    </p:spTree>
    <p:extLst>
      <p:ext uri="{BB962C8B-B14F-4D97-AF65-F5344CB8AC3E}">
        <p14:creationId xmlns:p14="http://schemas.microsoft.com/office/powerpoint/2010/main" val="308329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1 video from The Family Kitchen 30 minute lesson list</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After showing, ASK: </a:t>
            </a:r>
            <a:r>
              <a:rPr lang="en-US"/>
              <a:t>What are some steps children can help with before, during or after this recipe?</a:t>
            </a:r>
            <a:endParaRPr lang="en-US" b="1"/>
          </a:p>
          <a:p>
            <a:pPr rtl="0" fontAlgn="base"/>
            <a:endParaRPr lang="en-US" sz="1200" b="1"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Child and Chef Notes for Fruit Tarts: </a:t>
            </a:r>
            <a:r>
              <a:rPr lang="en-US" sz="1200" b="0" i="0" kern="1200">
                <a:solidFill>
                  <a:schemeClr val="tx1"/>
                </a:solidFill>
                <a:effectLst/>
                <a:latin typeface="+mn-lt"/>
                <a:ea typeface="+mn-ea"/>
                <a:cs typeface="+mn-cs"/>
              </a:rPr>
              <a:t>Kids can practice measuring and mixing – or they can roll out the bread for the tarts. If you do not have a rolling pan, kids will have fun just pressing the bread as flat as possible with a plate, cup, sauté pan, or just their hands!  You can also use crackers instead of bread. Sub in any fruit you like – one of the greatest things about this snack is how nice it looks, and it will look even nicer to your kids if topped with fruits that they like to eat. </a:t>
            </a:r>
            <a:endParaRPr lang="en-US" sz="1200" b="0" i="0" kern="1200">
              <a:solidFill>
                <a:schemeClr val="tx1"/>
              </a:solidFill>
              <a:effectLst/>
              <a:latin typeface="+mn-lt"/>
              <a:cs typeface="Calibri"/>
            </a:endParaRPr>
          </a:p>
          <a:p>
            <a:endParaRPr lang="en-US" b="1"/>
          </a:p>
          <a:p>
            <a:endParaRPr lang="en-US"/>
          </a:p>
        </p:txBody>
      </p:sp>
      <p:sp>
        <p:nvSpPr>
          <p:cNvPr id="4" name="Slide Number Placeholder 3"/>
          <p:cNvSpPr>
            <a:spLocks noGrp="1"/>
          </p:cNvSpPr>
          <p:nvPr>
            <p:ph type="sldNum" sz="quarter" idx="5"/>
          </p:nvPr>
        </p:nvSpPr>
        <p:spPr/>
        <p:txBody>
          <a:bodyPr/>
          <a:lstStyle/>
          <a:p>
            <a:fld id="{4C6709D6-93C5-D64F-9800-896F699C4456}" type="slidenum">
              <a:rPr lang="en-US" smtClean="0"/>
              <a:t>5</a:t>
            </a:fld>
            <a:endParaRPr lang="en-US"/>
          </a:p>
        </p:txBody>
      </p:sp>
    </p:spTree>
    <p:extLst>
      <p:ext uri="{BB962C8B-B14F-4D97-AF65-F5344CB8AC3E}">
        <p14:creationId xmlns:p14="http://schemas.microsoft.com/office/powerpoint/2010/main" val="157673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After showing, ASK: </a:t>
            </a:r>
            <a:r>
              <a:rPr lang="en-US"/>
              <a:t>What are some steps children can help with before, during or after this recipe?</a:t>
            </a:r>
            <a:endParaRPr lang="en-US" b="1">
              <a:cs typeface="Calibri"/>
            </a:endParaRPr>
          </a:p>
          <a:p>
            <a:pPr rtl="0" fontAlgn="base"/>
            <a:endParaRPr lang="en-US" sz="1200" b="1"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Child and Chef Notes for Fruit Smoothies: </a:t>
            </a:r>
            <a:r>
              <a:rPr lang="en-US" sz="1200" kern="1200">
                <a:solidFill>
                  <a:schemeClr val="tx1"/>
                </a:solidFill>
                <a:effectLst/>
                <a:latin typeface="+mn-lt"/>
                <a:ea typeface="+mn-ea"/>
                <a:cs typeface="+mn-cs"/>
              </a:rPr>
              <a:t>Smoothies are a great healthy food for adapting to your kids’ specific tastes. You can buy ingredients that you know they like.</a:t>
            </a:r>
            <a:r>
              <a:rPr lang="en-US"/>
              <a:t> </a:t>
            </a:r>
            <a:r>
              <a:rPr lang="en-US" sz="1200" kern="1200">
                <a:solidFill>
                  <a:schemeClr val="tx1"/>
                </a:solidFill>
                <a:effectLst/>
                <a:latin typeface="+mn-lt"/>
                <a:ea typeface="+mn-ea"/>
                <a:cs typeface="+mn-cs"/>
              </a:rPr>
              <a:t> Kids love to help out with recipes like smoothies – they can measure, add ingredients to the blender, and make the blender go “VROOM!” Another plus is that smoothies are usually a very well contained mess.</a:t>
            </a:r>
            <a:endParaRPr lang="en-US" sz="1200" kern="1200">
              <a:solidFill>
                <a:schemeClr val="tx1"/>
              </a:solidFill>
              <a:effectLst/>
              <a:latin typeface="+mn-lt"/>
              <a:cs typeface="Calibri"/>
            </a:endParaRPr>
          </a:p>
          <a:p>
            <a:r>
              <a:rPr lang="en-US" sz="1200" kern="1200">
                <a:solidFill>
                  <a:schemeClr val="tx1"/>
                </a:solidFill>
                <a:effectLst/>
                <a:latin typeface="+mn-lt"/>
                <a:ea typeface="+mn-ea"/>
                <a:cs typeface="+mn-cs"/>
              </a:rPr>
              <a:t> </a:t>
            </a:r>
            <a:endParaRPr lang="en-US" sz="1200" kern="1200">
              <a:solidFill>
                <a:schemeClr val="tx1"/>
              </a:solidFill>
              <a:effectLst/>
              <a:latin typeface="+mn-lt"/>
              <a:cs typeface="Calibri"/>
            </a:endParaRPr>
          </a:p>
          <a:p>
            <a:endParaRPr lang="en-US" b="1"/>
          </a:p>
          <a:p>
            <a:endParaRPr lang="en-US"/>
          </a:p>
        </p:txBody>
      </p:sp>
      <p:sp>
        <p:nvSpPr>
          <p:cNvPr id="4" name="Slide Number Placeholder 3"/>
          <p:cNvSpPr>
            <a:spLocks noGrp="1"/>
          </p:cNvSpPr>
          <p:nvPr>
            <p:ph type="sldNum" sz="quarter" idx="5"/>
          </p:nvPr>
        </p:nvSpPr>
        <p:spPr/>
        <p:txBody>
          <a:bodyPr/>
          <a:lstStyle/>
          <a:p>
            <a:fld id="{4C6709D6-93C5-D64F-9800-896F699C4456}" type="slidenum">
              <a:rPr lang="en-US" smtClean="0"/>
              <a:t>6</a:t>
            </a:fld>
            <a:endParaRPr lang="en-US"/>
          </a:p>
        </p:txBody>
      </p:sp>
    </p:spTree>
    <p:extLst>
      <p:ext uri="{BB962C8B-B14F-4D97-AF65-F5344CB8AC3E}">
        <p14:creationId xmlns:p14="http://schemas.microsoft.com/office/powerpoint/2010/main" val="54492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After showing, ASK: </a:t>
            </a:r>
            <a:r>
              <a:rPr lang="en-US"/>
              <a:t>What are some steps children can help with before, during or after this recipe?</a:t>
            </a:r>
            <a:endParaRPr lang="en-US" b="1">
              <a:cs typeface="Calibri"/>
            </a:endParaRPr>
          </a:p>
          <a:p>
            <a:pPr rtl="0" fontAlgn="base"/>
            <a:endParaRPr lang="en-US" sz="1200" b="1" i="0" kern="1200">
              <a:solidFill>
                <a:schemeClr val="tx1"/>
              </a:solidFill>
              <a:effectLst/>
              <a:latin typeface="+mn-lt"/>
              <a:ea typeface="+mn-ea"/>
              <a:cs typeface="+mn-cs"/>
            </a:endParaRPr>
          </a:p>
          <a:p>
            <a:pPr fontAlgn="base"/>
            <a:r>
              <a:rPr lang="en-US" sz="1200" b="1" i="0" kern="1200">
                <a:solidFill>
                  <a:schemeClr val="tx1"/>
                </a:solidFill>
                <a:effectLst/>
                <a:latin typeface="+mn-lt"/>
                <a:ea typeface="+mn-ea"/>
                <a:cs typeface="+mn-cs"/>
              </a:rPr>
              <a:t>Child and Chef Notes for Yogurt Parfaits: </a:t>
            </a:r>
            <a:r>
              <a:rPr lang="en-US" sz="1200" kern="1200">
                <a:solidFill>
                  <a:schemeClr val="tx1"/>
                </a:solidFill>
                <a:effectLst/>
                <a:latin typeface="+mn-lt"/>
                <a:ea typeface="+mn-ea"/>
                <a:cs typeface="+mn-cs"/>
              </a:rPr>
              <a:t>Sub in any fruit you like – one of the greatest things about this snack is how nice it looks, and it will look even nicer to your kids if topped with fruits that they like to eat. These parfaits are very easy for kids to assemble independently, which gives them a sense of ownership and a tendency to eat more.</a:t>
            </a:r>
            <a:endParaRPr lang="en-US" b="1"/>
          </a:p>
          <a:p>
            <a:endParaRPr lang="en-US"/>
          </a:p>
        </p:txBody>
      </p:sp>
      <p:sp>
        <p:nvSpPr>
          <p:cNvPr id="4" name="Slide Number Placeholder 3"/>
          <p:cNvSpPr>
            <a:spLocks noGrp="1"/>
          </p:cNvSpPr>
          <p:nvPr>
            <p:ph type="sldNum" sz="quarter" idx="5"/>
          </p:nvPr>
        </p:nvSpPr>
        <p:spPr/>
        <p:txBody>
          <a:bodyPr/>
          <a:lstStyle/>
          <a:p>
            <a:fld id="{4C6709D6-93C5-D64F-9800-896F699C4456}" type="slidenum">
              <a:rPr lang="en-US" smtClean="0"/>
              <a:t>7</a:t>
            </a:fld>
            <a:endParaRPr lang="en-US"/>
          </a:p>
        </p:txBody>
      </p:sp>
    </p:spTree>
    <p:extLst>
      <p:ext uri="{BB962C8B-B14F-4D97-AF65-F5344CB8AC3E}">
        <p14:creationId xmlns:p14="http://schemas.microsoft.com/office/powerpoint/2010/main" val="87644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Optional if time permits, another recipe idea to do with children.</a:t>
            </a:r>
            <a:endParaRPr lang="en-US"/>
          </a:p>
          <a:p>
            <a:r>
              <a:rPr lang="en-US" b="1"/>
              <a:t>Talking Points for Mini-Pizzas: </a:t>
            </a:r>
            <a:endParaRPr lang="en-US"/>
          </a:p>
          <a:p>
            <a:r>
              <a:rPr lang="en-US" b="1"/>
              <a:t>SHARE: </a:t>
            </a:r>
            <a:r>
              <a:rPr lang="en-US"/>
              <a:t>Depending on their age, your kids can measure the spices, rip up spinach for topping the pizza, or they can help stir the sauce. </a:t>
            </a:r>
            <a:endParaRPr lang="en-US">
              <a:cs typeface="Calibri"/>
            </a:endParaRPr>
          </a:p>
          <a:p>
            <a:endParaRPr lang="en-US"/>
          </a:p>
          <a:p>
            <a:r>
              <a:rPr lang="en-US"/>
              <a:t>Pizza is such a comfort food, which can make it easier to couple vegetables with when serving to your kids. If your kids are not ready to see the veggies on their pizza, you can just add grated carrot to the tomato sauce – the red of the tomato conceals the carrot and your kids may not even know it is there! </a:t>
            </a:r>
            <a:endParaRPr lang="en-US">
              <a:cs typeface="Calibri"/>
            </a:endParaRPr>
          </a:p>
          <a:p>
            <a:r>
              <a:rPr lang="en-US"/>
              <a:t> </a:t>
            </a:r>
            <a:endParaRPr lang="en-US">
              <a:cs typeface="Calibri"/>
            </a:endParaRPr>
          </a:p>
          <a:p>
            <a:r>
              <a:rPr lang="en-US"/>
              <a:t>This recipe is a great example of how kids can be involved in food decisions. You can follow the directions and prepare the toppings as suggested or your kids can choose their favorite veggies to top the pizza.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C6709D6-93C5-D64F-9800-896F699C4456}" type="slidenum">
              <a:rPr lang="en-US" smtClean="0"/>
              <a:t>8</a:t>
            </a:fld>
            <a:endParaRPr lang="en-US"/>
          </a:p>
        </p:txBody>
      </p:sp>
    </p:spTree>
    <p:extLst>
      <p:ext uri="{BB962C8B-B14F-4D97-AF65-F5344CB8AC3E}">
        <p14:creationId xmlns:p14="http://schemas.microsoft.com/office/powerpoint/2010/main" val="157435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snacks are included in the Cooking Matters at Home packet on our website and are great ideas for quick and healthy options children can help make or assemble.  Remember, children are more likely to eat foods that they helped create or choose.</a:t>
            </a:r>
          </a:p>
          <a:p>
            <a:r>
              <a:rPr lang="en-US" b="1" dirty="0">
                <a:cs typeface="Calibri"/>
              </a:rPr>
              <a:t>ASK:</a:t>
            </a:r>
            <a:r>
              <a:rPr lang="en-US" dirty="0">
                <a:cs typeface="Calibri"/>
              </a:rPr>
              <a:t> Do you see any recipes here that you might like to try with your children?</a:t>
            </a:r>
          </a:p>
          <a:p>
            <a:endParaRPr lang="en-US" dirty="0">
              <a:cs typeface="Calibri"/>
            </a:endParaRPr>
          </a:p>
        </p:txBody>
      </p:sp>
      <p:sp>
        <p:nvSpPr>
          <p:cNvPr id="4" name="Slide Number Placeholder 3"/>
          <p:cNvSpPr>
            <a:spLocks noGrp="1"/>
          </p:cNvSpPr>
          <p:nvPr>
            <p:ph type="sldNum" sz="quarter" idx="5"/>
          </p:nvPr>
        </p:nvSpPr>
        <p:spPr/>
        <p:txBody>
          <a:bodyPr/>
          <a:lstStyle/>
          <a:p>
            <a:fld id="{4C6709D6-93C5-D64F-9800-896F699C4456}" type="slidenum">
              <a:rPr lang="en-US" smtClean="0"/>
              <a:t>9</a:t>
            </a:fld>
            <a:endParaRPr lang="en-US"/>
          </a:p>
        </p:txBody>
      </p:sp>
    </p:spTree>
    <p:extLst>
      <p:ext uri="{BB962C8B-B14F-4D97-AF65-F5344CB8AC3E}">
        <p14:creationId xmlns:p14="http://schemas.microsoft.com/office/powerpoint/2010/main" val="3484622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SHARE: </a:t>
            </a:r>
          </a:p>
          <a:p>
            <a:pPr rtl="0" fontAlgn="base"/>
            <a:r>
              <a:rPr lang="en-US" sz="1200" b="0" i="0" kern="1200">
                <a:solidFill>
                  <a:schemeClr val="tx1"/>
                </a:solidFill>
                <a:effectLst/>
                <a:latin typeface="+mn-lt"/>
                <a:ea typeface="+mn-ea"/>
                <a:cs typeface="+mn-cs"/>
              </a:rPr>
              <a:t>Add to the discussion as needed, emphasizing that cooking and eating together promote positive eating habits for the whole family, teaches kids responsibility and builds self-confidence, and makes meal time more fun.  </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Share that kids tend to want to eat what they helped make, which could reduce the need to make separate meals. And, if kids are bought-in on the meal, there will be less food rejection and as a result, less food waste. </a:t>
            </a:r>
          </a:p>
          <a:p>
            <a:pPr rtl="0" fontAlgn="base"/>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6709D6-93C5-D64F-9800-896F699C4456}" type="slidenum">
              <a:rPr lang="en-US" smtClean="0"/>
              <a:t>10</a:t>
            </a:fld>
            <a:endParaRPr lang="en-US"/>
          </a:p>
        </p:txBody>
      </p:sp>
    </p:spTree>
    <p:extLst>
      <p:ext uri="{BB962C8B-B14F-4D97-AF65-F5344CB8AC3E}">
        <p14:creationId xmlns:p14="http://schemas.microsoft.com/office/powerpoint/2010/main" val="427927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103E16-14C9-433A-8C5D-52D1FF5AE015}"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CB03C-705A-42A0-A430-1B84F10CE4D1}" type="slidenum">
              <a:rPr lang="en-US" smtClean="0"/>
              <a:t>‹#›</a:t>
            </a:fld>
            <a:endParaRPr lang="en-US"/>
          </a:p>
        </p:txBody>
      </p:sp>
    </p:spTree>
    <p:extLst>
      <p:ext uri="{BB962C8B-B14F-4D97-AF65-F5344CB8AC3E}">
        <p14:creationId xmlns:p14="http://schemas.microsoft.com/office/powerpoint/2010/main" val="388964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03E16-14C9-433A-8C5D-52D1FF5AE015}"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CB03C-705A-42A0-A430-1B84F10CE4D1}" type="slidenum">
              <a:rPr lang="en-US" smtClean="0"/>
              <a:t>‹#›</a:t>
            </a:fld>
            <a:endParaRPr lang="en-US"/>
          </a:p>
        </p:txBody>
      </p:sp>
    </p:spTree>
    <p:extLst>
      <p:ext uri="{BB962C8B-B14F-4D97-AF65-F5344CB8AC3E}">
        <p14:creationId xmlns:p14="http://schemas.microsoft.com/office/powerpoint/2010/main" val="288028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03E16-14C9-433A-8C5D-52D1FF5AE015}"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CB03C-705A-42A0-A430-1B84F10CE4D1}" type="slidenum">
              <a:rPr lang="en-US" smtClean="0"/>
              <a:t>‹#›</a:t>
            </a:fld>
            <a:endParaRPr lang="en-US"/>
          </a:p>
        </p:txBody>
      </p:sp>
    </p:spTree>
    <p:extLst>
      <p:ext uri="{BB962C8B-B14F-4D97-AF65-F5344CB8AC3E}">
        <p14:creationId xmlns:p14="http://schemas.microsoft.com/office/powerpoint/2010/main" val="2093416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213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B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ctrTitle" hasCustomPrompt="1"/>
          </p:nvPr>
        </p:nvSpPr>
        <p:spPr>
          <a:xfrm>
            <a:off x="7159592" y="1264408"/>
            <a:ext cx="4027521" cy="1253147"/>
          </a:xfrm>
        </p:spPr>
        <p:txBody>
          <a:bodyPr anchor="t">
            <a:normAutofit/>
          </a:bodyPr>
          <a:lstStyle>
            <a:lvl1pPr algn="l">
              <a:lnSpc>
                <a:spcPct val="100000"/>
              </a:lnSpc>
              <a:defRPr sz="2800" b="1">
                <a:solidFill>
                  <a:schemeClr val="accent1"/>
                </a:solidFill>
              </a:defRPr>
            </a:lvl1pPr>
          </a:lstStyle>
          <a:p>
            <a:r>
              <a:rPr lang="en-US"/>
              <a:t>Click to edit master </a:t>
            </a:r>
            <a:br>
              <a:rPr lang="en-US"/>
            </a:br>
            <a:r>
              <a:rPr lang="en-US"/>
              <a:t>title style</a:t>
            </a:r>
          </a:p>
        </p:txBody>
      </p:sp>
      <p:sp>
        <p:nvSpPr>
          <p:cNvPr id="3" name="Subtitle 2"/>
          <p:cNvSpPr>
            <a:spLocks noGrp="1"/>
          </p:cNvSpPr>
          <p:nvPr>
            <p:ph type="subTitle" idx="1"/>
          </p:nvPr>
        </p:nvSpPr>
        <p:spPr>
          <a:xfrm>
            <a:off x="7159592" y="2985395"/>
            <a:ext cx="4027521" cy="853813"/>
          </a:xfrm>
        </p:spPr>
        <p:txBody>
          <a:bodyPr>
            <a:normAutofit/>
          </a:bodyPr>
          <a:lstStyle>
            <a:lvl1pPr marL="0" indent="0" algn="l">
              <a:lnSpc>
                <a:spcPct val="100000"/>
              </a:lnSpc>
              <a:buNone/>
              <a:defRPr sz="1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10"/>
          <p:cNvSpPr>
            <a:spLocks noGrp="1"/>
          </p:cNvSpPr>
          <p:nvPr>
            <p:ph type="body" sz="quarter" idx="10" hasCustomPrompt="1"/>
          </p:nvPr>
        </p:nvSpPr>
        <p:spPr>
          <a:xfrm>
            <a:off x="7159592" y="5037222"/>
            <a:ext cx="3452813" cy="458212"/>
          </a:xfrm>
        </p:spPr>
        <p:txBody>
          <a:bodyPr>
            <a:normAutofit/>
          </a:bodyPr>
          <a:lstStyle>
            <a:lvl1pPr>
              <a:defRPr sz="1400" b="1" baseline="0">
                <a:solidFill>
                  <a:schemeClr val="accent3"/>
                </a:solidFill>
              </a:defRPr>
            </a:lvl1pPr>
          </a:lstStyle>
          <a:p>
            <a:pPr lvl="0"/>
            <a:r>
              <a:rPr lang="en-US"/>
              <a:t>Day, Month, Year</a:t>
            </a:r>
          </a:p>
        </p:txBody>
      </p:sp>
      <p:pic>
        <p:nvPicPr>
          <p:cNvPr id="7" name="Picture 6"/>
          <p:cNvPicPr>
            <a:picLocks noChangeAspect="1"/>
          </p:cNvPicPr>
          <p:nvPr userDrawn="1"/>
        </p:nvPicPr>
        <p:blipFill>
          <a:blip r:embed="rId3"/>
          <a:stretch>
            <a:fillRect/>
          </a:stretch>
        </p:blipFill>
        <p:spPr>
          <a:xfrm>
            <a:off x="7472173" y="5566728"/>
            <a:ext cx="2827649" cy="1027232"/>
          </a:xfrm>
          <a:prstGeom prst="rect">
            <a:avLst/>
          </a:prstGeom>
        </p:spPr>
      </p:pic>
    </p:spTree>
    <p:extLst>
      <p:ext uri="{BB962C8B-B14F-4D97-AF65-F5344CB8AC3E}">
        <p14:creationId xmlns:p14="http://schemas.microsoft.com/office/powerpoint/2010/main" val="274603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p:nvPr>
        </p:nvSpPr>
        <p:spPr>
          <a:xfrm>
            <a:off x="1600200" y="915988"/>
            <a:ext cx="8758238" cy="941387"/>
          </a:xfrm>
        </p:spPr>
        <p:txBody>
          <a:bodyPr>
            <a:normAutofit/>
          </a:bodyPr>
          <a:lstStyle>
            <a:lvl1pPr>
              <a:lnSpc>
                <a:spcPts val="4000"/>
              </a:lnSpc>
              <a:defRPr sz="2800">
                <a:solidFill>
                  <a:schemeClr val="accent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7DF4567-1C0D-564E-BA68-9AF622E7948C}" type="slidenum">
              <a:rPr lang="en-US" smtClean="0"/>
              <a:t>‹#›</a:t>
            </a:fld>
            <a:endParaRPr lang="en-US"/>
          </a:p>
        </p:txBody>
      </p:sp>
      <p:sp>
        <p:nvSpPr>
          <p:cNvPr id="9" name="Text Placeholder 8"/>
          <p:cNvSpPr>
            <a:spLocks noGrp="1"/>
          </p:cNvSpPr>
          <p:nvPr>
            <p:ph type="body" sz="quarter" idx="13" hasCustomPrompt="1"/>
          </p:nvPr>
        </p:nvSpPr>
        <p:spPr>
          <a:xfrm>
            <a:off x="1600200" y="2214563"/>
            <a:ext cx="8758238" cy="2971800"/>
          </a:xfrm>
        </p:spPr>
        <p:txBody>
          <a:bodyPr>
            <a:normAutofit/>
          </a:bodyPr>
          <a:lstStyle>
            <a:lvl1pPr>
              <a:lnSpc>
                <a:spcPts val="2800"/>
              </a:lnSpc>
              <a:spcBef>
                <a:spcPts val="0"/>
              </a:spcBef>
              <a:spcAft>
                <a:spcPts val="1000"/>
              </a:spcAft>
              <a:defRPr sz="1600" baseline="0"/>
            </a:lvl1pPr>
          </a:lstStyle>
          <a:p>
            <a:pPr lvl="0"/>
            <a:r>
              <a:rPr lang="en-US"/>
              <a:t>Click to add body text</a:t>
            </a:r>
          </a:p>
        </p:txBody>
      </p:sp>
    </p:spTree>
    <p:extLst>
      <p:ext uri="{BB962C8B-B14F-4D97-AF65-F5344CB8AC3E}">
        <p14:creationId xmlns:p14="http://schemas.microsoft.com/office/powerpoint/2010/main" val="2376620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67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hoto Slid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p:nvPr>
        </p:nvSpPr>
        <p:spPr>
          <a:xfrm>
            <a:off x="1095375" y="1943099"/>
            <a:ext cx="4162425" cy="1357313"/>
          </a:xfrm>
        </p:spPr>
        <p:txBody>
          <a:bodyPr anchor="b">
            <a:normAutofit/>
          </a:bodyPr>
          <a:lstStyle>
            <a:lvl1pPr>
              <a:lnSpc>
                <a:spcPct val="100000"/>
              </a:lnSpc>
              <a:defRPr sz="2000" b="1">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1095375" y="3543301"/>
            <a:ext cx="4162425" cy="1471611"/>
          </a:xfrm>
        </p:spPr>
        <p:txBody>
          <a:bodyPr>
            <a:normAutofit/>
          </a:bodyPr>
          <a:lstStyle>
            <a:lvl1pPr>
              <a:defRPr sz="1600"/>
            </a:lvl1pPr>
          </a:lstStyle>
          <a:p>
            <a:pPr lvl="0"/>
            <a:r>
              <a:rPr lang="en-US"/>
              <a:t>Click to edit Master text styles</a:t>
            </a:r>
          </a:p>
        </p:txBody>
      </p:sp>
    </p:spTree>
    <p:extLst>
      <p:ext uri="{BB962C8B-B14F-4D97-AF65-F5344CB8AC3E}">
        <p14:creationId xmlns:p14="http://schemas.microsoft.com/office/powerpoint/2010/main" val="794205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4014788" y="1771649"/>
            <a:ext cx="4162425" cy="2857501"/>
          </a:xfrm>
        </p:spPr>
        <p:txBody>
          <a:bodyPr anchor="t">
            <a:normAutofit/>
          </a:bodyPr>
          <a:lstStyle>
            <a:lvl1pPr algn="ctr">
              <a:lnSpc>
                <a:spcPts val="3600"/>
              </a:lnSpc>
              <a:defRPr sz="2400" b="0">
                <a:solidFill>
                  <a:schemeClr val="accent1"/>
                </a:solidFill>
              </a:defRPr>
            </a:lvl1pPr>
          </a:lstStyle>
          <a:p>
            <a:r>
              <a:rPr lang="en-US"/>
              <a:t>“Click to edit Master title style”</a:t>
            </a:r>
          </a:p>
        </p:txBody>
      </p:sp>
      <p:sp>
        <p:nvSpPr>
          <p:cNvPr id="3" name="Content Placeholder 2"/>
          <p:cNvSpPr>
            <a:spLocks noGrp="1"/>
          </p:cNvSpPr>
          <p:nvPr>
            <p:ph sz="half" idx="1" hasCustomPrompt="1"/>
          </p:nvPr>
        </p:nvSpPr>
        <p:spPr>
          <a:xfrm>
            <a:off x="4513326" y="5400674"/>
            <a:ext cx="3162300" cy="442913"/>
          </a:xfrm>
        </p:spPr>
        <p:txBody>
          <a:bodyPr>
            <a:normAutofit/>
          </a:bodyPr>
          <a:lstStyle>
            <a:lvl1pPr algn="ctr">
              <a:defRPr sz="16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4272094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vid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p:nvPr>
        </p:nvSpPr>
        <p:spPr>
          <a:xfrm>
            <a:off x="3074987" y="3767139"/>
            <a:ext cx="4054476" cy="1719262"/>
          </a:xfrm>
        </p:spPr>
        <p:txBody>
          <a:bodyPr anchor="ctr">
            <a:normAutofit/>
          </a:bodyPr>
          <a:lstStyle>
            <a:lvl1pPr>
              <a:lnSpc>
                <a:spcPct val="100000"/>
              </a:lnSpc>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2961324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hoto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hasCustomPrompt="1"/>
          </p:nvPr>
        </p:nvSpPr>
        <p:spPr>
          <a:xfrm>
            <a:off x="7229475" y="1302386"/>
            <a:ext cx="4042382" cy="1812290"/>
          </a:xfrm>
        </p:spPr>
        <p:txBody>
          <a:bodyPr anchor="b">
            <a:normAutofit/>
          </a:bodyPr>
          <a:lstStyle>
            <a:lvl1pPr algn="ctr">
              <a:defRPr sz="10000">
                <a:solidFill>
                  <a:schemeClr val="accent1"/>
                </a:solidFill>
              </a:defRPr>
            </a:lvl1pPr>
          </a:lstStyle>
          <a:p>
            <a:r>
              <a:rPr lang="en-US"/>
              <a:t>00%</a:t>
            </a:r>
          </a:p>
        </p:txBody>
      </p:sp>
      <p:sp>
        <p:nvSpPr>
          <p:cNvPr id="3" name="Content Placeholder 2"/>
          <p:cNvSpPr>
            <a:spLocks noGrp="1"/>
          </p:cNvSpPr>
          <p:nvPr>
            <p:ph sz="half" idx="1"/>
          </p:nvPr>
        </p:nvSpPr>
        <p:spPr>
          <a:xfrm>
            <a:off x="7229475" y="3443290"/>
            <a:ext cx="4042382" cy="1871662"/>
          </a:xfrm>
        </p:spPr>
        <p:txBody>
          <a:bodyPr>
            <a:normAutofit/>
          </a:bodyPr>
          <a:lstStyle>
            <a:lvl1pPr algn="ctr">
              <a:defRPr sz="1800"/>
            </a:lvl1pPr>
          </a:lstStyle>
          <a:p>
            <a:pPr lvl="0"/>
            <a:r>
              <a:rPr lang="en-US"/>
              <a:t>Click to edit Master text styles</a:t>
            </a:r>
          </a:p>
        </p:txBody>
      </p:sp>
      <p:sp>
        <p:nvSpPr>
          <p:cNvPr id="5" name="Slide Number Placeholder 5"/>
          <p:cNvSpPr>
            <a:spLocks noGrp="1"/>
          </p:cNvSpPr>
          <p:nvPr>
            <p:ph type="sldNum" sz="quarter" idx="12"/>
          </p:nvPr>
        </p:nvSpPr>
        <p:spPr>
          <a:xfrm>
            <a:off x="9082087" y="6356350"/>
            <a:ext cx="2743200" cy="365125"/>
          </a:xfrm>
        </p:spPr>
        <p:txBody>
          <a:bodyPr/>
          <a:lstStyle/>
          <a:p>
            <a:fld id="{17DF4567-1C0D-564E-BA68-9AF622E7948C}" type="slidenum">
              <a:rPr lang="en-US" smtClean="0"/>
              <a:t>‹#›</a:t>
            </a:fld>
            <a:endParaRPr lang="en-US"/>
          </a:p>
        </p:txBody>
      </p:sp>
    </p:spTree>
    <p:extLst>
      <p:ext uri="{BB962C8B-B14F-4D97-AF65-F5344CB8AC3E}">
        <p14:creationId xmlns:p14="http://schemas.microsoft.com/office/powerpoint/2010/main" val="5105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03E16-14C9-433A-8C5D-52D1FF5AE015}"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CB03C-705A-42A0-A430-1B84F10CE4D1}" type="slidenum">
              <a:rPr lang="en-US" smtClean="0"/>
              <a:t>‹#›</a:t>
            </a:fld>
            <a:endParaRPr lang="en-US"/>
          </a:p>
        </p:txBody>
      </p:sp>
    </p:spTree>
    <p:extLst>
      <p:ext uri="{BB962C8B-B14F-4D97-AF65-F5344CB8AC3E}">
        <p14:creationId xmlns:p14="http://schemas.microsoft.com/office/powerpoint/2010/main" val="4235303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vid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p:nvPr>
        </p:nvSpPr>
        <p:spPr>
          <a:xfrm>
            <a:off x="1459832" y="1892968"/>
            <a:ext cx="3801980" cy="1524000"/>
          </a:xfrm>
        </p:spPr>
        <p:txBody>
          <a:bodyPr anchor="t">
            <a:normAutofit/>
          </a:bodyPr>
          <a:lstStyle>
            <a:lvl1pPr>
              <a:lnSpc>
                <a:spcPts val="3600"/>
              </a:lnSpc>
              <a:defRPr sz="2600" b="1">
                <a:solidFill>
                  <a:schemeClr val="accent1"/>
                </a:solidFill>
              </a:defRPr>
            </a:lvl1pPr>
          </a:lstStyle>
          <a:p>
            <a:r>
              <a:rPr lang="en-US"/>
              <a:t>Click to edit Master title style</a:t>
            </a:r>
          </a:p>
        </p:txBody>
      </p:sp>
      <p:sp>
        <p:nvSpPr>
          <p:cNvPr id="6" name="Text Placeholder 5"/>
          <p:cNvSpPr>
            <a:spLocks noGrp="1"/>
          </p:cNvSpPr>
          <p:nvPr>
            <p:ph type="body" sz="quarter" idx="10"/>
          </p:nvPr>
        </p:nvSpPr>
        <p:spPr>
          <a:xfrm>
            <a:off x="6378221" y="3057525"/>
            <a:ext cx="4694321" cy="1028700"/>
          </a:xfrm>
        </p:spPr>
        <p:txBody>
          <a:bodyPr>
            <a:normAutofit/>
          </a:bodyPr>
          <a:lstStyle>
            <a:lvl1pPr>
              <a:lnSpc>
                <a:spcPts val="3200"/>
              </a:lnSpc>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139408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hoto Slid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2" name="Title 1"/>
          <p:cNvSpPr>
            <a:spLocks noGrp="1"/>
          </p:cNvSpPr>
          <p:nvPr>
            <p:ph type="title"/>
          </p:nvPr>
        </p:nvSpPr>
        <p:spPr>
          <a:xfrm>
            <a:off x="6096000" y="945198"/>
            <a:ext cx="4861532" cy="1812290"/>
          </a:xfrm>
        </p:spPr>
        <p:txBody>
          <a:bodyPr anchor="b"/>
          <a:lstStyle>
            <a:lvl1pPr>
              <a:lnSpc>
                <a:spcPts val="3400"/>
              </a:lnSpc>
              <a:defRPr>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6096000" y="3086101"/>
            <a:ext cx="4861532" cy="2486025"/>
          </a:xfrm>
        </p:spPr>
        <p:txBody>
          <a:bodyPr>
            <a:normAutofit/>
          </a:bodyPr>
          <a:lstStyle>
            <a:lvl1pPr>
              <a:defRPr sz="1600"/>
            </a:lvl1pPr>
          </a:lstStyle>
          <a:p>
            <a:pPr lvl="0"/>
            <a:r>
              <a:rPr lang="en-US"/>
              <a:t>Click to edit Master text styles</a:t>
            </a:r>
          </a:p>
        </p:txBody>
      </p:sp>
      <p:sp>
        <p:nvSpPr>
          <p:cNvPr id="5" name="Slide Number Placeholder 5"/>
          <p:cNvSpPr>
            <a:spLocks noGrp="1"/>
          </p:cNvSpPr>
          <p:nvPr>
            <p:ph type="sldNum" sz="quarter" idx="12"/>
          </p:nvPr>
        </p:nvSpPr>
        <p:spPr>
          <a:xfrm>
            <a:off x="9082087" y="6356350"/>
            <a:ext cx="2743200" cy="365125"/>
          </a:xfrm>
        </p:spPr>
        <p:txBody>
          <a:bodyPr/>
          <a:lstStyle/>
          <a:p>
            <a:fld id="{17DF4567-1C0D-564E-BA68-9AF622E7948C}" type="slidenum">
              <a:rPr lang="en-US" smtClean="0"/>
              <a:t>‹#›</a:t>
            </a:fld>
            <a:endParaRPr lang="en-US"/>
          </a:p>
        </p:txBody>
      </p:sp>
    </p:spTree>
    <p:extLst>
      <p:ext uri="{BB962C8B-B14F-4D97-AF65-F5344CB8AC3E}">
        <p14:creationId xmlns:p14="http://schemas.microsoft.com/office/powerpoint/2010/main" val="228904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103E16-14C9-433A-8C5D-52D1FF5AE015}"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CB03C-705A-42A0-A430-1B84F10CE4D1}" type="slidenum">
              <a:rPr lang="en-US" smtClean="0"/>
              <a:t>‹#›</a:t>
            </a:fld>
            <a:endParaRPr lang="en-US"/>
          </a:p>
        </p:txBody>
      </p:sp>
    </p:spTree>
    <p:extLst>
      <p:ext uri="{BB962C8B-B14F-4D97-AF65-F5344CB8AC3E}">
        <p14:creationId xmlns:p14="http://schemas.microsoft.com/office/powerpoint/2010/main" val="188962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103E16-14C9-433A-8C5D-52D1FF5AE015}"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CB03C-705A-42A0-A430-1B84F10CE4D1}" type="slidenum">
              <a:rPr lang="en-US" smtClean="0"/>
              <a:t>‹#›</a:t>
            </a:fld>
            <a:endParaRPr lang="en-US"/>
          </a:p>
        </p:txBody>
      </p:sp>
    </p:spTree>
    <p:extLst>
      <p:ext uri="{BB962C8B-B14F-4D97-AF65-F5344CB8AC3E}">
        <p14:creationId xmlns:p14="http://schemas.microsoft.com/office/powerpoint/2010/main" val="3827481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103E16-14C9-433A-8C5D-52D1FF5AE015}"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CB03C-705A-42A0-A430-1B84F10CE4D1}" type="slidenum">
              <a:rPr lang="en-US" smtClean="0"/>
              <a:t>‹#›</a:t>
            </a:fld>
            <a:endParaRPr lang="en-US"/>
          </a:p>
        </p:txBody>
      </p:sp>
    </p:spTree>
    <p:extLst>
      <p:ext uri="{BB962C8B-B14F-4D97-AF65-F5344CB8AC3E}">
        <p14:creationId xmlns:p14="http://schemas.microsoft.com/office/powerpoint/2010/main" val="346935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103E16-14C9-433A-8C5D-52D1FF5AE015}"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CB03C-705A-42A0-A430-1B84F10CE4D1}" type="slidenum">
              <a:rPr lang="en-US" smtClean="0"/>
              <a:t>‹#›</a:t>
            </a:fld>
            <a:endParaRPr lang="en-US"/>
          </a:p>
        </p:txBody>
      </p:sp>
    </p:spTree>
    <p:extLst>
      <p:ext uri="{BB962C8B-B14F-4D97-AF65-F5344CB8AC3E}">
        <p14:creationId xmlns:p14="http://schemas.microsoft.com/office/powerpoint/2010/main" val="246859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03E16-14C9-433A-8C5D-52D1FF5AE015}"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CB03C-705A-42A0-A430-1B84F10CE4D1}" type="slidenum">
              <a:rPr lang="en-US" smtClean="0"/>
              <a:t>‹#›</a:t>
            </a:fld>
            <a:endParaRPr lang="en-US"/>
          </a:p>
        </p:txBody>
      </p:sp>
    </p:spTree>
    <p:extLst>
      <p:ext uri="{BB962C8B-B14F-4D97-AF65-F5344CB8AC3E}">
        <p14:creationId xmlns:p14="http://schemas.microsoft.com/office/powerpoint/2010/main" val="293142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103E16-14C9-433A-8C5D-52D1FF5AE015}"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CB03C-705A-42A0-A430-1B84F10CE4D1}" type="slidenum">
              <a:rPr lang="en-US" smtClean="0"/>
              <a:t>‹#›</a:t>
            </a:fld>
            <a:endParaRPr lang="en-US"/>
          </a:p>
        </p:txBody>
      </p:sp>
    </p:spTree>
    <p:extLst>
      <p:ext uri="{BB962C8B-B14F-4D97-AF65-F5344CB8AC3E}">
        <p14:creationId xmlns:p14="http://schemas.microsoft.com/office/powerpoint/2010/main" val="1680099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103E16-14C9-433A-8C5D-52D1FF5AE015}"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CB03C-705A-42A0-A430-1B84F10CE4D1}" type="slidenum">
              <a:rPr lang="en-US" smtClean="0"/>
              <a:t>‹#›</a:t>
            </a:fld>
            <a:endParaRPr lang="en-US"/>
          </a:p>
        </p:txBody>
      </p:sp>
    </p:spTree>
    <p:extLst>
      <p:ext uri="{BB962C8B-B14F-4D97-AF65-F5344CB8AC3E}">
        <p14:creationId xmlns:p14="http://schemas.microsoft.com/office/powerpoint/2010/main" val="4170330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03E16-14C9-433A-8C5D-52D1FF5AE015}" type="datetimeFigureOut">
              <a:rPr lang="en-US" smtClean="0"/>
              <a:t>6/3/2021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CB03C-705A-42A0-A430-1B84F10CE4D1}" type="slidenum">
              <a:rPr lang="en-US" smtClean="0"/>
              <a:t>‹#›</a:t>
            </a:fld>
            <a:endParaRPr lang="en-US"/>
          </a:p>
        </p:txBody>
      </p:sp>
    </p:spTree>
    <p:extLst>
      <p:ext uri="{BB962C8B-B14F-4D97-AF65-F5344CB8AC3E}">
        <p14:creationId xmlns:p14="http://schemas.microsoft.com/office/powerpoint/2010/main" val="380171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upport.office.com/en-us/article/hide-or-show-a-slide-8313e1ec-3e20-4464-952f-387931554d69"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ideo" Target="https://www.youtube.com/embed/METZ1Ce_Xk8"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ideo" Target="https://www.youtube.com/embed/Tr1Y2KZ5fes"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XbgVRpc1zcE"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66BBA578-0072-499D-808D-1AB11AC739DC}"/>
              </a:ext>
            </a:extLst>
          </p:cNvPr>
          <p:cNvSpPr txBox="1"/>
          <p:nvPr/>
        </p:nvSpPr>
        <p:spPr>
          <a:xfrm>
            <a:off x="1633268" y="1173192"/>
            <a:ext cx="8925464" cy="452431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cs typeface="Calibri"/>
              </a:rPr>
              <a:t>It is not necessary to use this PowerPoint as part of your online program, but if you choose to do so, this template aligns with the outline and activities in </a:t>
            </a:r>
            <a:r>
              <a:rPr lang="en-US" b="1" i="1">
                <a:cs typeface="Calibri"/>
              </a:rPr>
              <a:t>The Family Kitchen: Cooking Up Lifelong Healthy Habits Together.</a:t>
            </a:r>
          </a:p>
          <a:p>
            <a:pPr marL="285750" indent="-285750">
              <a:buFont typeface="Arial"/>
              <a:buChar char="•"/>
            </a:pPr>
            <a:r>
              <a:rPr lang="en-US">
                <a:cs typeface="Calibri"/>
              </a:rPr>
              <a:t>Because there are some differences in how partners implement Cooking Matters, you may need to customize some of the slides to ensure the information is relevant for your participants and technology. </a:t>
            </a:r>
            <a:r>
              <a:rPr lang="en-US" b="1">
                <a:cs typeface="Calibri"/>
              </a:rPr>
              <a:t>We ask that you do not remove the first three slides or the last four slides, but you may edit the slides as necessary.</a:t>
            </a:r>
          </a:p>
          <a:p>
            <a:pPr marL="285750" indent="-285750">
              <a:buFont typeface="Arial"/>
              <a:buChar char="•"/>
            </a:pPr>
            <a:r>
              <a:rPr lang="en-US">
                <a:cs typeface="Calibri"/>
              </a:rPr>
              <a:t>There</a:t>
            </a:r>
            <a:r>
              <a:rPr lang="en-US">
                <a:ea typeface="+mn-lt"/>
                <a:cs typeface="+mn-lt"/>
              </a:rPr>
              <a:t> are multiple recipes included in these slides, but we only recommend including 1 live recipe demonstration in a 30-minute lesson.  </a:t>
            </a:r>
            <a:r>
              <a:rPr lang="en-US" b="1">
                <a:ea typeface="+mn-lt"/>
                <a:cs typeface="+mn-lt"/>
              </a:rPr>
              <a:t>Remember to hide any recipe or other slides you are not using before presenting. </a:t>
            </a:r>
            <a:r>
              <a:rPr lang="en-US">
                <a:ea typeface="+mn-lt"/>
                <a:cs typeface="+mn-lt"/>
              </a:rPr>
              <a:t>Feel free to use any recipe provided in the slides or choose another recipe from Cooking Matters. Most of the recipes included in this deck have matching YouTube videos in case you are unable to lead a live cooking demonstration and would rather play a video. If you do so, we recommend muting the video sound and narrating the recipe steps yourself. </a:t>
            </a:r>
          </a:p>
          <a:p>
            <a:pPr marL="285750" indent="-285750">
              <a:buFont typeface="Arial"/>
              <a:buChar char="•"/>
            </a:pPr>
            <a:r>
              <a:rPr lang="en-US">
                <a:solidFill>
                  <a:srgbClr val="FF0000"/>
                </a:solidFill>
                <a:cs typeface="Calibri"/>
              </a:rPr>
              <a:t>Make sure you delete or hide this slide and any other unused slides before showing this presentation. Not sure how to hide slides? </a:t>
            </a:r>
            <a:r>
              <a:rPr lang="en-US">
                <a:solidFill>
                  <a:srgbClr val="FF0000"/>
                </a:solidFill>
                <a:cs typeface="Calibri"/>
                <a:hlinkClick r:id="rId2"/>
              </a:rPr>
              <a:t>Click here for support.</a:t>
            </a:r>
            <a:r>
              <a:rPr lang="en-US">
                <a:solidFill>
                  <a:srgbClr val="FF0000"/>
                </a:solidFill>
                <a:cs typeface="Calibri"/>
              </a:rPr>
              <a:t> </a:t>
            </a:r>
          </a:p>
        </p:txBody>
      </p:sp>
    </p:spTree>
    <p:extLst>
      <p:ext uri="{BB962C8B-B14F-4D97-AF65-F5344CB8AC3E}">
        <p14:creationId xmlns:p14="http://schemas.microsoft.com/office/powerpoint/2010/main" val="115483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1ED2-EBF0-4B9A-8F0B-240F8444A011}"/>
              </a:ext>
            </a:extLst>
          </p:cNvPr>
          <p:cNvSpPr>
            <a:spLocks noGrp="1"/>
          </p:cNvSpPr>
          <p:nvPr>
            <p:ph type="title"/>
          </p:nvPr>
        </p:nvSpPr>
        <p:spPr>
          <a:xfrm>
            <a:off x="926042" y="503765"/>
            <a:ext cx="4162425" cy="1357313"/>
          </a:xfrm>
        </p:spPr>
        <p:txBody>
          <a:bodyPr>
            <a:normAutofit/>
          </a:bodyPr>
          <a:lstStyle/>
          <a:p>
            <a:r>
              <a:rPr lang="en-US" sz="2800" b="0">
                <a:latin typeface="Arial"/>
                <a:cs typeface="Arial"/>
              </a:rPr>
              <a:t>Please share:</a:t>
            </a:r>
            <a:endParaRPr lang="en-US"/>
          </a:p>
        </p:txBody>
      </p:sp>
      <p:sp>
        <p:nvSpPr>
          <p:cNvPr id="4" name="Content Placeholder 3">
            <a:extLst>
              <a:ext uri="{FF2B5EF4-FFF2-40B4-BE49-F238E27FC236}">
                <a16:creationId xmlns:a16="http://schemas.microsoft.com/office/drawing/2014/main" id="{6B685B8C-B4F9-45C3-81A9-14BE74842E28}"/>
              </a:ext>
            </a:extLst>
          </p:cNvPr>
          <p:cNvSpPr>
            <a:spLocks noGrp="1"/>
          </p:cNvSpPr>
          <p:nvPr>
            <p:ph sz="half" idx="1"/>
          </p:nvPr>
        </p:nvSpPr>
        <p:spPr>
          <a:xfrm>
            <a:off x="965033" y="2259041"/>
            <a:ext cx="4162425" cy="2536397"/>
          </a:xfrm>
        </p:spPr>
        <p:txBody>
          <a:bodyPr vert="horz" lIns="91440" tIns="45720" rIns="91440" bIns="45720" rtlCol="0" anchor="t">
            <a:noAutofit/>
          </a:bodyPr>
          <a:lstStyle/>
          <a:p>
            <a:pPr>
              <a:lnSpc>
                <a:spcPct val="150000"/>
              </a:lnSpc>
            </a:pPr>
            <a:r>
              <a:rPr lang="en-US" sz="1800">
                <a:solidFill>
                  <a:srgbClr val="414141"/>
                </a:solidFill>
                <a:latin typeface="Arial"/>
                <a:cs typeface="Arial"/>
              </a:rPr>
              <a:t>How do you feel about children scrubbing and peeling veggies, cracking eggs, helping you gather ingredients? </a:t>
            </a:r>
            <a:r>
              <a:rPr lang="en-US" sz="2400">
                <a:solidFill>
                  <a:schemeClr val="accent3"/>
                </a:solidFill>
                <a:latin typeface="Arial"/>
                <a:cs typeface="Arial"/>
              </a:rPr>
              <a:t> </a:t>
            </a:r>
            <a:endParaRPr lang="en-US" sz="2400">
              <a:solidFill>
                <a:schemeClr val="accent3"/>
              </a:solidFill>
            </a:endParaRPr>
          </a:p>
        </p:txBody>
      </p:sp>
      <p:sp>
        <p:nvSpPr>
          <p:cNvPr id="7" name="Slide Number Placeholder 6">
            <a:extLst>
              <a:ext uri="{FF2B5EF4-FFF2-40B4-BE49-F238E27FC236}">
                <a16:creationId xmlns:a16="http://schemas.microsoft.com/office/drawing/2014/main" id="{E92BEEBF-259D-4CDE-8167-8F9359655397}"/>
              </a:ext>
            </a:extLst>
          </p:cNvPr>
          <p:cNvSpPr>
            <a:spLocks noGrp="1"/>
          </p:cNvSpPr>
          <p:nvPr>
            <p:ph type="sldNum" sz="quarter" idx="4294967295"/>
          </p:nvPr>
        </p:nvSpPr>
        <p:spPr>
          <a:xfrm>
            <a:off x="9448800" y="6356350"/>
            <a:ext cx="2743200" cy="365125"/>
          </a:xfrm>
        </p:spPr>
        <p:txBody>
          <a:bodyPr/>
          <a:lstStyle/>
          <a:p>
            <a:fld id="{17DF4567-1C0D-564E-BA68-9AF622E7948C}" type="slidenum">
              <a:rPr lang="en-US" smtClean="0"/>
              <a:t>10</a:t>
            </a:fld>
            <a:endParaRPr lang="en-US"/>
          </a:p>
        </p:txBody>
      </p:sp>
    </p:spTree>
    <p:extLst>
      <p:ext uri="{BB962C8B-B14F-4D97-AF65-F5344CB8AC3E}">
        <p14:creationId xmlns:p14="http://schemas.microsoft.com/office/powerpoint/2010/main" val="226721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8D2644-CD9C-4E8D-BC49-36E8E2BB688F}"/>
              </a:ext>
            </a:extLst>
          </p:cNvPr>
          <p:cNvSpPr>
            <a:spLocks noGrp="1"/>
          </p:cNvSpPr>
          <p:nvPr>
            <p:ph type="sldNum" sz="quarter" idx="12"/>
          </p:nvPr>
        </p:nvSpPr>
        <p:spPr/>
        <p:txBody>
          <a:bodyPr/>
          <a:lstStyle/>
          <a:p>
            <a:fld id="{17DF4567-1C0D-564E-BA68-9AF622E7948C}" type="slidenum">
              <a:rPr lang="en-US" smtClean="0"/>
              <a:t>11</a:t>
            </a:fld>
            <a:endParaRPr lang="en-US"/>
          </a:p>
        </p:txBody>
      </p:sp>
      <p:pic>
        <p:nvPicPr>
          <p:cNvPr id="6" name="Picture 5">
            <a:extLst>
              <a:ext uri="{FF2B5EF4-FFF2-40B4-BE49-F238E27FC236}">
                <a16:creationId xmlns:a16="http://schemas.microsoft.com/office/drawing/2014/main" id="{79AE2D5C-38C4-4DF5-9CBA-D6596F78CED5}"/>
              </a:ext>
            </a:extLst>
          </p:cNvPr>
          <p:cNvPicPr>
            <a:picLocks noChangeAspect="1"/>
          </p:cNvPicPr>
          <p:nvPr/>
        </p:nvPicPr>
        <p:blipFill>
          <a:blip r:embed="rId3"/>
          <a:stretch>
            <a:fillRect/>
          </a:stretch>
        </p:blipFill>
        <p:spPr>
          <a:xfrm>
            <a:off x="210786" y="0"/>
            <a:ext cx="5865286" cy="6858000"/>
          </a:xfrm>
          <a:prstGeom prst="rect">
            <a:avLst/>
          </a:prstGeom>
        </p:spPr>
      </p:pic>
      <p:pic>
        <p:nvPicPr>
          <p:cNvPr id="7" name="Picture 6">
            <a:extLst>
              <a:ext uri="{FF2B5EF4-FFF2-40B4-BE49-F238E27FC236}">
                <a16:creationId xmlns:a16="http://schemas.microsoft.com/office/drawing/2014/main" id="{581BF619-DC8F-4562-8B74-905618591930}"/>
              </a:ext>
            </a:extLst>
          </p:cNvPr>
          <p:cNvPicPr>
            <a:picLocks noChangeAspect="1"/>
          </p:cNvPicPr>
          <p:nvPr/>
        </p:nvPicPr>
        <p:blipFill>
          <a:blip r:embed="rId4"/>
          <a:stretch>
            <a:fillRect/>
          </a:stretch>
        </p:blipFill>
        <p:spPr>
          <a:xfrm>
            <a:off x="6115929" y="0"/>
            <a:ext cx="6001820" cy="6858000"/>
          </a:xfrm>
          <a:prstGeom prst="rect">
            <a:avLst/>
          </a:prstGeom>
        </p:spPr>
      </p:pic>
    </p:spTree>
    <p:extLst>
      <p:ext uri="{BB962C8B-B14F-4D97-AF65-F5344CB8AC3E}">
        <p14:creationId xmlns:p14="http://schemas.microsoft.com/office/powerpoint/2010/main" val="212881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CCBD6-B551-4E77-B93E-99DB8E9697C9}"/>
              </a:ext>
            </a:extLst>
          </p:cNvPr>
          <p:cNvSpPr>
            <a:spLocks noGrp="1"/>
          </p:cNvSpPr>
          <p:nvPr>
            <p:ph type="title"/>
          </p:nvPr>
        </p:nvSpPr>
        <p:spPr>
          <a:xfrm>
            <a:off x="4014788" y="1771649"/>
            <a:ext cx="4214812" cy="4933951"/>
          </a:xfrm>
        </p:spPr>
        <p:txBody>
          <a:bodyPr>
            <a:normAutofit/>
          </a:bodyPr>
          <a:lstStyle/>
          <a:p>
            <a:r>
              <a:rPr lang="en-US" i="1" dirty="0"/>
              <a:t>What does it mean to be a role model for your kids around healthy eating?  </a:t>
            </a:r>
            <a:br>
              <a:rPr lang="en-US" i="1" dirty="0"/>
            </a:br>
            <a:r>
              <a:rPr lang="en-US" i="1" dirty="0"/>
              <a:t/>
            </a:r>
            <a:br>
              <a:rPr lang="en-US" i="1" dirty="0"/>
            </a:br>
            <a:r>
              <a:rPr lang="en-US" i="1" dirty="0"/>
              <a:t>How are you doing this already?</a:t>
            </a:r>
            <a:br>
              <a:rPr lang="en-US" i="1" dirty="0"/>
            </a:br>
            <a:r>
              <a:rPr lang="en-US" i="1" dirty="0"/>
              <a:t/>
            </a:r>
            <a:br>
              <a:rPr lang="en-US" i="1" dirty="0"/>
            </a:br>
            <a:r>
              <a:rPr lang="en-US" i="1" dirty="0"/>
              <a:t> In what ways might you be modeling unhelpful behaviors or attitudes towards food?</a:t>
            </a:r>
            <a:endParaRPr lang="en-US" dirty="0"/>
          </a:p>
        </p:txBody>
      </p:sp>
    </p:spTree>
    <p:extLst>
      <p:ext uri="{BB962C8B-B14F-4D97-AF65-F5344CB8AC3E}">
        <p14:creationId xmlns:p14="http://schemas.microsoft.com/office/powerpoint/2010/main" val="2431557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0EEBC-B282-4990-80AC-3E372ADEA122}"/>
              </a:ext>
            </a:extLst>
          </p:cNvPr>
          <p:cNvPicPr>
            <a:picLocks noChangeAspect="1"/>
          </p:cNvPicPr>
          <p:nvPr/>
        </p:nvPicPr>
        <p:blipFill>
          <a:blip r:embed="rId3"/>
          <a:stretch>
            <a:fillRect/>
          </a:stretch>
        </p:blipFill>
        <p:spPr>
          <a:xfrm>
            <a:off x="3123885" y="619715"/>
            <a:ext cx="5944230" cy="56185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65598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8E3-2786-4CC1-B1F8-749E9D31F93C}"/>
              </a:ext>
            </a:extLst>
          </p:cNvPr>
          <p:cNvSpPr>
            <a:spLocks noGrp="1"/>
          </p:cNvSpPr>
          <p:nvPr>
            <p:ph type="title"/>
          </p:nvPr>
        </p:nvSpPr>
        <p:spPr>
          <a:xfrm>
            <a:off x="2871537" y="3769895"/>
            <a:ext cx="4636168" cy="1796716"/>
          </a:xfrm>
        </p:spPr>
        <p:txBody>
          <a:bodyPr>
            <a:normAutofit fontScale="90000"/>
          </a:bodyPr>
          <a:lstStyle/>
          <a:p>
            <a:pPr algn="ctr"/>
            <a:r>
              <a:rPr lang="en-US" sz="2200" i="1" dirty="0"/>
              <a:t>How would it make you feel if I told you that you had to eat a certain food or I gave you only one pre-made option to eat?</a:t>
            </a:r>
            <a:r>
              <a:rPr lang="en-US" sz="2200" dirty="0"/>
              <a:t> </a:t>
            </a:r>
            <a:br>
              <a:rPr lang="en-US" sz="2200" dirty="0"/>
            </a:br>
            <a:r>
              <a:rPr lang="en-US" sz="2200" i="1" dirty="0"/>
              <a:t>How might you address this in your household?</a:t>
            </a:r>
            <a:r>
              <a:rPr lang="en-US" dirty="0"/>
              <a:t/>
            </a:r>
            <a:br>
              <a:rPr lang="en-US" dirty="0"/>
            </a:br>
            <a:endParaRPr lang="en-US" dirty="0"/>
          </a:p>
        </p:txBody>
      </p:sp>
    </p:spTree>
    <p:extLst>
      <p:ext uri="{BB962C8B-B14F-4D97-AF65-F5344CB8AC3E}">
        <p14:creationId xmlns:p14="http://schemas.microsoft.com/office/powerpoint/2010/main" val="2189527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6DF9-6E66-450F-88D0-8025B5AFB0B1}"/>
              </a:ext>
            </a:extLst>
          </p:cNvPr>
          <p:cNvSpPr>
            <a:spLocks noGrp="1"/>
          </p:cNvSpPr>
          <p:nvPr>
            <p:ph type="title"/>
          </p:nvPr>
        </p:nvSpPr>
        <p:spPr>
          <a:xfrm>
            <a:off x="7170737" y="1275400"/>
            <a:ext cx="4159857" cy="1812290"/>
          </a:xfrm>
        </p:spPr>
        <p:txBody>
          <a:bodyPr>
            <a:normAutofit/>
          </a:bodyPr>
          <a:lstStyle/>
          <a:p>
            <a:r>
              <a:rPr lang="en-US" sz="2800">
                <a:latin typeface="Arial"/>
                <a:cs typeface="Arial"/>
              </a:rPr>
              <a:t>Please share: </a:t>
            </a:r>
            <a:endParaRPr lang="en-US"/>
          </a:p>
        </p:txBody>
      </p:sp>
      <p:sp>
        <p:nvSpPr>
          <p:cNvPr id="3" name="Content Placeholder 2">
            <a:extLst>
              <a:ext uri="{FF2B5EF4-FFF2-40B4-BE49-F238E27FC236}">
                <a16:creationId xmlns:a16="http://schemas.microsoft.com/office/drawing/2014/main" id="{DC10B20E-9765-4771-AAFE-763EB41DA7D1}"/>
              </a:ext>
            </a:extLst>
          </p:cNvPr>
          <p:cNvSpPr>
            <a:spLocks noGrp="1"/>
          </p:cNvSpPr>
          <p:nvPr>
            <p:ph sz="half" idx="1"/>
          </p:nvPr>
        </p:nvSpPr>
        <p:spPr/>
        <p:txBody>
          <a:bodyPr vert="horz" lIns="91440" tIns="45720" rIns="91440" bIns="45720" rtlCol="0" anchor="t">
            <a:normAutofit/>
          </a:bodyPr>
          <a:lstStyle/>
          <a:p>
            <a:pPr>
              <a:lnSpc>
                <a:spcPct val="150000"/>
              </a:lnSpc>
            </a:pPr>
            <a:r>
              <a:rPr lang="en-US">
                <a:solidFill>
                  <a:srgbClr val="414141"/>
                </a:solidFill>
                <a:latin typeface="Arial"/>
                <a:cs typeface="Arial"/>
              </a:rPr>
              <a:t>How might you react if you involve your children in the food preparation and they still won’t eat the food?</a:t>
            </a:r>
            <a:endParaRPr lang="en-US">
              <a:solidFill>
                <a:srgbClr val="414141"/>
              </a:solidFill>
            </a:endParaRPr>
          </a:p>
        </p:txBody>
      </p:sp>
    </p:spTree>
    <p:extLst>
      <p:ext uri="{BB962C8B-B14F-4D97-AF65-F5344CB8AC3E}">
        <p14:creationId xmlns:p14="http://schemas.microsoft.com/office/powerpoint/2010/main" val="2923604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FAA29-7893-40AC-8128-651E154BB1CB}"/>
              </a:ext>
            </a:extLst>
          </p:cNvPr>
          <p:cNvSpPr>
            <a:spLocks noGrp="1"/>
          </p:cNvSpPr>
          <p:nvPr>
            <p:ph type="sldNum" sz="quarter" idx="4294967295"/>
          </p:nvPr>
        </p:nvSpPr>
        <p:spPr>
          <a:xfrm>
            <a:off x="9448800" y="6356350"/>
            <a:ext cx="2743200" cy="365125"/>
          </a:xfrm>
        </p:spPr>
        <p:txBody>
          <a:bodyPr/>
          <a:lstStyle/>
          <a:p>
            <a:fld id="{17DF4567-1C0D-564E-BA68-9AF622E7948C}" type="slidenum">
              <a:rPr lang="en-US" smtClean="0"/>
              <a:t>16</a:t>
            </a:fld>
            <a:endParaRPr lang="en-US"/>
          </a:p>
        </p:txBody>
      </p:sp>
      <p:pic>
        <p:nvPicPr>
          <p:cNvPr id="8" name="Picture 7">
            <a:extLst>
              <a:ext uri="{FF2B5EF4-FFF2-40B4-BE49-F238E27FC236}">
                <a16:creationId xmlns:a16="http://schemas.microsoft.com/office/drawing/2014/main" id="{C350E63D-13F8-4F08-8ED6-A13FB8FC818A}"/>
              </a:ext>
            </a:extLst>
          </p:cNvPr>
          <p:cNvPicPr>
            <a:picLocks noChangeAspect="1"/>
          </p:cNvPicPr>
          <p:nvPr/>
        </p:nvPicPr>
        <p:blipFill>
          <a:blip r:embed="rId3"/>
          <a:stretch>
            <a:fillRect/>
          </a:stretch>
        </p:blipFill>
        <p:spPr>
          <a:xfrm>
            <a:off x="4005060" y="0"/>
            <a:ext cx="7372551" cy="6858000"/>
          </a:xfrm>
          <a:prstGeom prst="rect">
            <a:avLst/>
          </a:prstGeom>
        </p:spPr>
      </p:pic>
      <p:pic>
        <p:nvPicPr>
          <p:cNvPr id="1026" name="Picture 2" descr="Exploring Food Together">
            <a:extLst>
              <a:ext uri="{FF2B5EF4-FFF2-40B4-BE49-F238E27FC236}">
                <a16:creationId xmlns:a16="http://schemas.microsoft.com/office/drawing/2014/main" id="{04D169E8-E864-4AAE-8BE4-94716EF1CF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520" y="1181978"/>
            <a:ext cx="3370532" cy="449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17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C13729-1770-4E86-8822-4F882AA985D2}"/>
              </a:ext>
            </a:extLst>
          </p:cNvPr>
          <p:cNvSpPr>
            <a:spLocks noGrp="1"/>
          </p:cNvSpPr>
          <p:nvPr>
            <p:ph type="title"/>
          </p:nvPr>
        </p:nvSpPr>
        <p:spPr/>
        <p:txBody>
          <a:bodyPr>
            <a:normAutofit/>
          </a:bodyPr>
          <a:lstStyle/>
          <a:p>
            <a:r>
              <a:rPr lang="en-US" sz="2800" b="0">
                <a:latin typeface="Arial"/>
                <a:cs typeface="Arial"/>
              </a:rPr>
              <a:t>Today’s Top Tips</a:t>
            </a:r>
          </a:p>
        </p:txBody>
      </p:sp>
      <p:sp>
        <p:nvSpPr>
          <p:cNvPr id="6" name="Text Placeholder 5">
            <a:extLst>
              <a:ext uri="{FF2B5EF4-FFF2-40B4-BE49-F238E27FC236}">
                <a16:creationId xmlns:a16="http://schemas.microsoft.com/office/drawing/2014/main" id="{3BE87F94-C00F-4C12-96CA-5D023592F86D}"/>
              </a:ext>
            </a:extLst>
          </p:cNvPr>
          <p:cNvSpPr>
            <a:spLocks noGrp="1"/>
          </p:cNvSpPr>
          <p:nvPr>
            <p:ph type="body" sz="quarter" idx="10"/>
          </p:nvPr>
        </p:nvSpPr>
        <p:spPr>
          <a:xfrm>
            <a:off x="6096000" y="1715736"/>
            <a:ext cx="5864352" cy="3691531"/>
          </a:xfrm>
        </p:spPr>
        <p:txBody>
          <a:bodyPr vert="horz" lIns="91440" tIns="45720" rIns="91440" bIns="45720" rtlCol="0" anchor="t">
            <a:normAutofit/>
          </a:bodyPr>
          <a:lstStyle/>
          <a:p>
            <a:pPr marL="285750" indent="-285750">
              <a:lnSpc>
                <a:spcPct val="120000"/>
              </a:lnSpc>
              <a:buChar char="•"/>
            </a:pPr>
            <a:r>
              <a:rPr lang="en-US" sz="1800" dirty="0">
                <a:latin typeface="Arial"/>
                <a:cs typeface="Arial"/>
              </a:rPr>
              <a:t>Make your job easier. Kids are more likely to try new foods when they help choose and prepare them.</a:t>
            </a:r>
            <a:endParaRPr lang="en-US" sz="1800" dirty="0">
              <a:cs typeface="Arial"/>
            </a:endParaRPr>
          </a:p>
          <a:p>
            <a:pPr marL="342900" indent="-342900">
              <a:lnSpc>
                <a:spcPct val="120000"/>
              </a:lnSpc>
              <a:buFont typeface="Arial" panose="020B0604020202020204" pitchFamily="34" charset="0"/>
              <a:buChar char="•"/>
            </a:pPr>
            <a:r>
              <a:rPr lang="en-US" sz="1800" dirty="0">
                <a:latin typeface="Arial"/>
                <a:cs typeface="Arial"/>
              </a:rPr>
              <a:t>Start young. Kids can help in the kitchen as early as their toddler years.</a:t>
            </a:r>
          </a:p>
          <a:p>
            <a:pPr marL="342900" indent="-342900">
              <a:lnSpc>
                <a:spcPct val="120000"/>
              </a:lnSpc>
              <a:buFont typeface="Arial" panose="020B0604020202020204" pitchFamily="34" charset="0"/>
              <a:buChar char="•"/>
            </a:pPr>
            <a:r>
              <a:rPr lang="en-US" sz="1800" dirty="0">
                <a:latin typeface="Arial"/>
                <a:cs typeface="Arial"/>
              </a:rPr>
              <a:t>Keep calm and cook on – working with kids in the kitchen may be messy.  The more you practice, the better you’ll get at figuring out what kitchen jobs are right for each of you.</a:t>
            </a:r>
          </a:p>
        </p:txBody>
      </p:sp>
    </p:spTree>
    <p:extLst>
      <p:ext uri="{BB962C8B-B14F-4D97-AF65-F5344CB8AC3E}">
        <p14:creationId xmlns:p14="http://schemas.microsoft.com/office/powerpoint/2010/main" val="2127258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723011"/>
          </a:xfrm>
        </p:spPr>
        <p:txBody>
          <a:bodyPr>
            <a:normAutofit/>
          </a:bodyPr>
          <a:lstStyle/>
          <a:p>
            <a:pPr algn="ctr"/>
            <a:r>
              <a:rPr lang="en-US" sz="2800">
                <a:solidFill>
                  <a:schemeClr val="accent1"/>
                </a:solidFill>
                <a:latin typeface="Arial"/>
                <a:cs typeface="Arial"/>
              </a:rPr>
              <a:t>Recipe Resources</a:t>
            </a:r>
          </a:p>
        </p:txBody>
      </p:sp>
      <p:sp>
        <p:nvSpPr>
          <p:cNvPr id="3" name="Text Placeholder 2"/>
          <p:cNvSpPr>
            <a:spLocks noGrp="1"/>
          </p:cNvSpPr>
          <p:nvPr>
            <p:ph type="body" idx="1"/>
          </p:nvPr>
        </p:nvSpPr>
        <p:spPr>
          <a:xfrm>
            <a:off x="839788" y="1105091"/>
            <a:ext cx="5157787" cy="440245"/>
          </a:xfrm>
        </p:spPr>
        <p:txBody>
          <a:bodyPr>
            <a:noAutofit/>
          </a:bodyPr>
          <a:lstStyle/>
          <a:p>
            <a:pPr algn="ctr"/>
            <a:r>
              <a:rPr lang="en-US" sz="1800">
                <a:latin typeface="Arial"/>
                <a:cs typeface="Arial"/>
              </a:rPr>
              <a:t>Cooking Matters App</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15794" y="2139696"/>
            <a:ext cx="5681781" cy="3961887"/>
          </a:xfrm>
        </p:spPr>
      </p:pic>
      <p:sp>
        <p:nvSpPr>
          <p:cNvPr id="5" name="Text Placeholder 4"/>
          <p:cNvSpPr>
            <a:spLocks noGrp="1"/>
          </p:cNvSpPr>
          <p:nvPr>
            <p:ph type="body" sz="quarter" idx="3"/>
          </p:nvPr>
        </p:nvSpPr>
        <p:spPr>
          <a:xfrm>
            <a:off x="6172200" y="1088136"/>
            <a:ext cx="5183188" cy="440245"/>
          </a:xfrm>
        </p:spPr>
        <p:txBody>
          <a:bodyPr>
            <a:noAutofit/>
          </a:bodyPr>
          <a:lstStyle/>
          <a:p>
            <a:pPr algn="ctr"/>
            <a:r>
              <a:rPr lang="en-US" sz="1800">
                <a:latin typeface="Arial"/>
                <a:cs typeface="Arial"/>
              </a:rPr>
              <a:t>Cookingmatters.org/recipes</a:t>
            </a:r>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05414" y="1849101"/>
            <a:ext cx="5792097" cy="4340562"/>
          </a:xfrm>
        </p:spPr>
      </p:pic>
    </p:spTree>
    <p:extLst>
      <p:ext uri="{BB962C8B-B14F-4D97-AF65-F5344CB8AC3E}">
        <p14:creationId xmlns:p14="http://schemas.microsoft.com/office/powerpoint/2010/main" val="2011617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723011"/>
          </a:xfrm>
        </p:spPr>
        <p:txBody>
          <a:bodyPr>
            <a:normAutofit/>
          </a:bodyPr>
          <a:lstStyle/>
          <a:p>
            <a:pPr algn="ctr"/>
            <a:r>
              <a:rPr lang="en-US" sz="2800">
                <a:solidFill>
                  <a:schemeClr val="accent1"/>
                </a:solidFill>
                <a:latin typeface="Arial"/>
                <a:cs typeface="Arial"/>
              </a:rPr>
              <a:t>Recipe and Activity Resources</a:t>
            </a:r>
            <a:endParaRPr lang="en-US" sz="2800">
              <a:solidFill>
                <a:schemeClr val="accent1"/>
              </a:solidFill>
            </a:endParaRPr>
          </a:p>
        </p:txBody>
      </p:sp>
      <p:sp>
        <p:nvSpPr>
          <p:cNvPr id="3" name="Text Placeholder 2"/>
          <p:cNvSpPr>
            <a:spLocks noGrp="1"/>
          </p:cNvSpPr>
          <p:nvPr>
            <p:ph type="body" idx="1"/>
          </p:nvPr>
        </p:nvSpPr>
        <p:spPr>
          <a:xfrm>
            <a:off x="839788" y="1429647"/>
            <a:ext cx="5157787" cy="440245"/>
          </a:xfrm>
        </p:spPr>
        <p:txBody>
          <a:bodyPr>
            <a:noAutofit/>
          </a:bodyPr>
          <a:lstStyle/>
          <a:p>
            <a:pPr algn="ctr"/>
            <a:r>
              <a:rPr lang="en-US" sz="1600">
                <a:latin typeface="Arial"/>
                <a:cs typeface="Arial"/>
              </a:rPr>
              <a:t>Cooking Matters Facebook Page</a:t>
            </a:r>
            <a:endParaRPr lang="en-US" sz="1600"/>
          </a:p>
        </p:txBody>
      </p:sp>
      <p:sp>
        <p:nvSpPr>
          <p:cNvPr id="5" name="Text Placeholder 4"/>
          <p:cNvSpPr>
            <a:spLocks noGrp="1"/>
          </p:cNvSpPr>
          <p:nvPr>
            <p:ph type="body" sz="quarter" idx="3"/>
          </p:nvPr>
        </p:nvSpPr>
        <p:spPr>
          <a:xfrm>
            <a:off x="6101644" y="1215137"/>
            <a:ext cx="5169077" cy="1117577"/>
          </a:xfrm>
        </p:spPr>
        <p:txBody>
          <a:bodyPr>
            <a:noAutofit/>
          </a:bodyPr>
          <a:lstStyle/>
          <a:p>
            <a:pPr algn="ctr"/>
            <a:r>
              <a:rPr lang="en-US" sz="1600">
                <a:latin typeface="Arial"/>
                <a:cs typeface="Arial"/>
              </a:rPr>
              <a:t>Cookingmatters.org/cooking-matters-home</a:t>
            </a:r>
            <a:endParaRPr lang="en-US"/>
          </a:p>
          <a:p>
            <a:pPr algn="ctr"/>
            <a:endParaRPr lang="en-US" sz="1600"/>
          </a:p>
        </p:txBody>
      </p:sp>
      <p:pic>
        <p:nvPicPr>
          <p:cNvPr id="11" name="Picture 11" descr="A screenshot of a cell phone&#10;&#10;Description generated with very high confidence">
            <a:extLst>
              <a:ext uri="{FF2B5EF4-FFF2-40B4-BE49-F238E27FC236}">
                <a16:creationId xmlns:a16="http://schemas.microsoft.com/office/drawing/2014/main" id="{FB3DD4A6-FC09-4B44-8F8D-758F57239EF6}"/>
              </a:ext>
            </a:extLst>
          </p:cNvPr>
          <p:cNvPicPr>
            <a:picLocks noGrp="1" noChangeAspect="1"/>
          </p:cNvPicPr>
          <p:nvPr>
            <p:ph sz="half" idx="2"/>
          </p:nvPr>
        </p:nvPicPr>
        <p:blipFill>
          <a:blip r:embed="rId3"/>
          <a:stretch>
            <a:fillRect/>
          </a:stretch>
        </p:blipFill>
        <p:spPr>
          <a:xfrm>
            <a:off x="458789" y="2320464"/>
            <a:ext cx="5538786" cy="3813921"/>
          </a:xfrm>
        </p:spPr>
      </p:pic>
      <p:pic>
        <p:nvPicPr>
          <p:cNvPr id="13" name="Picture 13" descr="A screenshot of a social media post&#10;&#10;Description generated with very high confidence">
            <a:extLst>
              <a:ext uri="{FF2B5EF4-FFF2-40B4-BE49-F238E27FC236}">
                <a16:creationId xmlns:a16="http://schemas.microsoft.com/office/drawing/2014/main" id="{3554C380-F8ED-42B7-998A-B015B1D5727C}"/>
              </a:ext>
            </a:extLst>
          </p:cNvPr>
          <p:cNvPicPr>
            <a:picLocks noGrp="1" noChangeAspect="1"/>
          </p:cNvPicPr>
          <p:nvPr>
            <p:ph sz="quarter" idx="4"/>
          </p:nvPr>
        </p:nvPicPr>
        <p:blipFill>
          <a:blip r:embed="rId4"/>
          <a:stretch>
            <a:fillRect/>
          </a:stretch>
        </p:blipFill>
        <p:spPr>
          <a:xfrm>
            <a:off x="6172200" y="2425861"/>
            <a:ext cx="5366632" cy="3716016"/>
          </a:xfrm>
        </p:spPr>
      </p:pic>
    </p:spTree>
    <p:extLst>
      <p:ext uri="{BB962C8B-B14F-4D97-AF65-F5344CB8AC3E}">
        <p14:creationId xmlns:p14="http://schemas.microsoft.com/office/powerpoint/2010/main" val="7842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9592" y="1264408"/>
            <a:ext cx="4027521" cy="1758086"/>
          </a:xfrm>
        </p:spPr>
        <p:txBody>
          <a:bodyPr>
            <a:noAutofit/>
          </a:bodyPr>
          <a:lstStyle/>
          <a:p>
            <a:r>
              <a:rPr lang="en-US">
                <a:latin typeface="Arial"/>
                <a:cs typeface="Arial"/>
              </a:rPr>
              <a:t>The Family Kitchen: </a:t>
            </a:r>
            <a:br>
              <a:rPr lang="en-US">
                <a:latin typeface="Arial"/>
                <a:cs typeface="Arial"/>
              </a:rPr>
            </a:br>
            <a:r>
              <a:rPr lang="en-US">
                <a:latin typeface="Arial"/>
                <a:cs typeface="Arial"/>
              </a:rPr>
              <a:t>Cooking Up Lifelong Healthy Habits Together</a:t>
            </a:r>
            <a:endParaRPr lang="en-US"/>
          </a:p>
        </p:txBody>
      </p:sp>
      <p:sp>
        <p:nvSpPr>
          <p:cNvPr id="3" name="Subtitle 2"/>
          <p:cNvSpPr>
            <a:spLocks noGrp="1"/>
          </p:cNvSpPr>
          <p:nvPr>
            <p:ph type="subTitle" idx="1"/>
          </p:nvPr>
        </p:nvSpPr>
        <p:spPr>
          <a:xfrm>
            <a:off x="7159592" y="3140004"/>
            <a:ext cx="4027521" cy="853813"/>
          </a:xfrm>
        </p:spPr>
        <p:txBody>
          <a:bodyPr vert="horz" lIns="91440" tIns="45720" rIns="91440" bIns="45720" rtlCol="0" anchor="t">
            <a:normAutofit/>
          </a:bodyPr>
          <a:lstStyle/>
          <a:p>
            <a:r>
              <a:rPr lang="en-US">
                <a:solidFill>
                  <a:srgbClr val="414141"/>
                </a:solidFill>
                <a:latin typeface="Arial"/>
                <a:cs typeface="Arial"/>
              </a:rPr>
              <a:t>Coordinator Name</a:t>
            </a:r>
            <a:endParaRPr lang="en-US">
              <a:solidFill>
                <a:srgbClr val="414141"/>
              </a:solidFill>
            </a:endParaRPr>
          </a:p>
        </p:txBody>
      </p:sp>
      <p:sp>
        <p:nvSpPr>
          <p:cNvPr id="4" name="Text Placeholder 3"/>
          <p:cNvSpPr>
            <a:spLocks noGrp="1"/>
          </p:cNvSpPr>
          <p:nvPr>
            <p:ph type="body" sz="quarter" idx="10"/>
          </p:nvPr>
        </p:nvSpPr>
        <p:spPr/>
        <p:txBody>
          <a:bodyPr>
            <a:normAutofit/>
          </a:bodyPr>
          <a:lstStyle/>
          <a:p>
            <a:endParaRPr lang="en-US"/>
          </a:p>
        </p:txBody>
      </p:sp>
    </p:spTree>
    <p:extLst>
      <p:ext uri="{BB962C8B-B14F-4D97-AF65-F5344CB8AC3E}">
        <p14:creationId xmlns:p14="http://schemas.microsoft.com/office/powerpoint/2010/main" val="3638448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0" y="945198"/>
            <a:ext cx="4861532" cy="629602"/>
          </a:xfrm>
        </p:spPr>
        <p:txBody>
          <a:bodyPr>
            <a:normAutofit/>
          </a:bodyPr>
          <a:lstStyle/>
          <a:p>
            <a:r>
              <a:rPr lang="en-US" sz="2800">
                <a:latin typeface="Arial"/>
                <a:cs typeface="Arial"/>
              </a:rPr>
              <a:t>Thank you!</a:t>
            </a:r>
          </a:p>
        </p:txBody>
      </p:sp>
      <p:sp>
        <p:nvSpPr>
          <p:cNvPr id="4" name="Content Placeholder 3"/>
          <p:cNvSpPr>
            <a:spLocks noGrp="1"/>
          </p:cNvSpPr>
          <p:nvPr>
            <p:ph sz="half" idx="1"/>
          </p:nvPr>
        </p:nvSpPr>
        <p:spPr>
          <a:xfrm>
            <a:off x="6096000" y="2010229"/>
            <a:ext cx="5052032" cy="3561898"/>
          </a:xfrm>
        </p:spPr>
        <p:txBody>
          <a:bodyPr vert="horz" lIns="91440" tIns="45720" rIns="91440" bIns="45720" rtlCol="0" anchor="t">
            <a:normAutofit/>
          </a:bodyPr>
          <a:lstStyle/>
          <a:p>
            <a:r>
              <a:rPr lang="en-US" sz="1800">
                <a:solidFill>
                  <a:srgbClr val="414141"/>
                </a:solidFill>
                <a:latin typeface="Arial"/>
                <a:cs typeface="Arial"/>
              </a:rPr>
              <a:t>After this session you will receive an e-mail with a quick survey and links to our resources.</a:t>
            </a:r>
          </a:p>
          <a:p>
            <a:endParaRPr lang="en-US" sz="1800"/>
          </a:p>
          <a:p>
            <a:pPr marL="0">
              <a:lnSpc>
                <a:spcPts val="2800"/>
              </a:lnSpc>
              <a:spcBef>
                <a:spcPts val="0"/>
              </a:spcBef>
              <a:spcAft>
                <a:spcPts val="1000"/>
              </a:spcAft>
            </a:pPr>
            <a:r>
              <a:rPr lang="en-US" sz="1800">
                <a:solidFill>
                  <a:srgbClr val="414141"/>
                </a:solidFill>
                <a:latin typeface="Arial"/>
                <a:cs typeface="Arial"/>
              </a:rPr>
              <a:t>If you have time, please fill out the survey to help us know who we are serving and how we can make our programs better!</a:t>
            </a:r>
          </a:p>
        </p:txBody>
      </p:sp>
    </p:spTree>
    <p:extLst>
      <p:ext uri="{BB962C8B-B14F-4D97-AF65-F5344CB8AC3E}">
        <p14:creationId xmlns:p14="http://schemas.microsoft.com/office/powerpoint/2010/main" val="160973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A642AA-F79A-4760-8EFF-B58B8CE6E32A}"/>
              </a:ext>
            </a:extLst>
          </p:cNvPr>
          <p:cNvSpPr>
            <a:spLocks noGrp="1"/>
          </p:cNvSpPr>
          <p:nvPr>
            <p:ph type="title"/>
          </p:nvPr>
        </p:nvSpPr>
        <p:spPr/>
        <p:txBody>
          <a:bodyPr/>
          <a:lstStyle/>
          <a:p>
            <a:r>
              <a:rPr lang="en-US"/>
              <a:t>Welcome!</a:t>
            </a:r>
          </a:p>
        </p:txBody>
      </p:sp>
      <p:sp>
        <p:nvSpPr>
          <p:cNvPr id="6" name="Text Placeholder 5">
            <a:extLst>
              <a:ext uri="{FF2B5EF4-FFF2-40B4-BE49-F238E27FC236}">
                <a16:creationId xmlns:a16="http://schemas.microsoft.com/office/drawing/2014/main" id="{2603BA69-69E7-492E-A0E9-E52E2D5CF123}"/>
              </a:ext>
            </a:extLst>
          </p:cNvPr>
          <p:cNvSpPr>
            <a:spLocks noGrp="1"/>
          </p:cNvSpPr>
          <p:nvPr>
            <p:ph type="body" sz="quarter" idx="13"/>
          </p:nvPr>
        </p:nvSpPr>
        <p:spPr>
          <a:xfrm>
            <a:off x="1716881" y="2028826"/>
            <a:ext cx="8758238" cy="297180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sz="1800" dirty="0">
                <a:solidFill>
                  <a:srgbClr val="414141"/>
                </a:solidFill>
                <a:latin typeface="Arial"/>
                <a:cs typeface="Arial"/>
              </a:rPr>
              <a:t>Introduction</a:t>
            </a:r>
          </a:p>
          <a:p>
            <a:pPr marL="285750" indent="-285750">
              <a:lnSpc>
                <a:spcPct val="100000"/>
              </a:lnSpc>
              <a:buFont typeface="Arial" panose="020B0604020202020204" pitchFamily="34" charset="0"/>
              <a:buChar char="•"/>
            </a:pPr>
            <a:r>
              <a:rPr lang="en-US" sz="1800" dirty="0">
                <a:solidFill>
                  <a:srgbClr val="414141"/>
                </a:solidFill>
                <a:latin typeface="Arial"/>
                <a:cs typeface="Arial"/>
              </a:rPr>
              <a:t>Expectations – please participate!</a:t>
            </a:r>
          </a:p>
          <a:p>
            <a:pPr marL="285750" indent="-285750">
              <a:lnSpc>
                <a:spcPct val="100000"/>
              </a:lnSpc>
              <a:buFont typeface="Arial" panose="020B0604020202020204" pitchFamily="34" charset="0"/>
              <a:buChar char="•"/>
            </a:pPr>
            <a:r>
              <a:rPr lang="en-US" sz="1800" dirty="0">
                <a:latin typeface="Arial"/>
                <a:cs typeface="Arial"/>
              </a:rPr>
              <a:t>Online Logistics </a:t>
            </a:r>
          </a:p>
          <a:p>
            <a:pPr marL="285750" indent="-285750">
              <a:lnSpc>
                <a:spcPct val="100000"/>
              </a:lnSpc>
              <a:buFont typeface="Arial" panose="020B0604020202020204" pitchFamily="34" charset="0"/>
              <a:buChar char="•"/>
            </a:pPr>
            <a:r>
              <a:rPr lang="en-US" sz="1800" dirty="0">
                <a:solidFill>
                  <a:srgbClr val="414141"/>
                </a:solidFill>
                <a:latin typeface="Arial"/>
                <a:cs typeface="Arial"/>
              </a:rPr>
              <a:t>Let's get to know each other! – Please share: </a:t>
            </a:r>
          </a:p>
          <a:p>
            <a:pPr marL="742950" lvl="1">
              <a:lnSpc>
                <a:spcPct val="100000"/>
              </a:lnSpc>
              <a:spcAft>
                <a:spcPts val="1000"/>
              </a:spcAft>
              <a:buFont typeface="Arial" panose="020B0604020202020204" pitchFamily="34" charset="0"/>
              <a:buChar char="•"/>
            </a:pPr>
            <a:r>
              <a:rPr lang="en-US" sz="1800" dirty="0">
                <a:solidFill>
                  <a:srgbClr val="414141"/>
                </a:solidFill>
                <a:latin typeface="Arial"/>
                <a:cs typeface="Arial"/>
              </a:rPr>
              <a:t>What age are your kids? Infants? Toddlers or preschoolers? School-aged children? Teenagers? Grown-ups? </a:t>
            </a:r>
          </a:p>
          <a:p>
            <a:pPr marL="742950" lvl="1">
              <a:lnSpc>
                <a:spcPct val="100000"/>
              </a:lnSpc>
              <a:spcAft>
                <a:spcPts val="1000"/>
              </a:spcAft>
              <a:buFont typeface="Arial" panose="020B0604020202020204" pitchFamily="34" charset="0"/>
              <a:buChar char="•"/>
            </a:pPr>
            <a:r>
              <a:rPr lang="en-US" sz="1700" dirty="0"/>
              <a:t>What are you looking forward to learning in this session?</a:t>
            </a:r>
            <a:endParaRPr lang="en-US" sz="1700" dirty="0">
              <a:solidFill>
                <a:srgbClr val="414141"/>
              </a:solidFill>
              <a:latin typeface="Arial"/>
              <a:cs typeface="Arial"/>
            </a:endParaRPr>
          </a:p>
        </p:txBody>
      </p:sp>
    </p:spTree>
    <p:extLst>
      <p:ext uri="{BB962C8B-B14F-4D97-AF65-F5344CB8AC3E}">
        <p14:creationId xmlns:p14="http://schemas.microsoft.com/office/powerpoint/2010/main" val="3985490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4F144-A121-8149-8AFC-D74A8734CA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 y="35975"/>
            <a:ext cx="12188952" cy="6858000"/>
          </a:xfrm>
          <a:prstGeom prst="rect">
            <a:avLst/>
          </a:prstGeom>
        </p:spPr>
      </p:pic>
      <p:sp>
        <p:nvSpPr>
          <p:cNvPr id="4" name="Title 1">
            <a:extLst>
              <a:ext uri="{FF2B5EF4-FFF2-40B4-BE49-F238E27FC236}">
                <a16:creationId xmlns:a16="http://schemas.microsoft.com/office/drawing/2014/main" id="{F20F40D0-817B-BE44-B4F0-B92823529CCD}"/>
              </a:ext>
            </a:extLst>
          </p:cNvPr>
          <p:cNvSpPr txBox="1">
            <a:spLocks/>
          </p:cNvSpPr>
          <p:nvPr/>
        </p:nvSpPr>
        <p:spPr>
          <a:xfrm>
            <a:off x="7159592" y="1264408"/>
            <a:ext cx="4027521" cy="1253147"/>
          </a:xfrm>
          <a:prstGeom prst="rect">
            <a:avLst/>
          </a:prstGeom>
        </p:spPr>
        <p:txBody>
          <a:bodyPr anchor="t">
            <a:normAutofit/>
          </a:bodyPr>
          <a:lstStyle>
            <a:lvl1pPr algn="l" defTabSz="914400" rtl="0" eaLnBrk="1" latinLnBrk="0" hangingPunct="1">
              <a:lnSpc>
                <a:spcPct val="100000"/>
              </a:lnSpc>
              <a:spcBef>
                <a:spcPct val="0"/>
              </a:spcBef>
              <a:buNone/>
              <a:defRPr sz="2800" b="1" kern="1200">
                <a:solidFill>
                  <a:schemeClr val="accent1"/>
                </a:solidFill>
                <a:latin typeface="Arial" charset="0"/>
                <a:ea typeface="Arial" charset="0"/>
                <a:cs typeface="Arial" charset="0"/>
              </a:defRPr>
            </a:lvl1pPr>
          </a:lstStyle>
          <a:p>
            <a:r>
              <a:rPr lang="en-US" b="0">
                <a:latin typeface="Arial"/>
                <a:cs typeface="Arial"/>
              </a:rPr>
              <a:t>What we will do today</a:t>
            </a:r>
            <a:endParaRPr lang="en-US" b="0"/>
          </a:p>
        </p:txBody>
      </p:sp>
      <p:sp>
        <p:nvSpPr>
          <p:cNvPr id="5" name="Subtitle 2">
            <a:extLst>
              <a:ext uri="{FF2B5EF4-FFF2-40B4-BE49-F238E27FC236}">
                <a16:creationId xmlns:a16="http://schemas.microsoft.com/office/drawing/2014/main" id="{A0F9BACE-07E6-DD47-9A92-70E27322E640}"/>
              </a:ext>
            </a:extLst>
          </p:cNvPr>
          <p:cNvSpPr txBox="1">
            <a:spLocks/>
          </p:cNvSpPr>
          <p:nvPr/>
        </p:nvSpPr>
        <p:spPr>
          <a:xfrm>
            <a:off x="7159592" y="2517554"/>
            <a:ext cx="4027521" cy="2593941"/>
          </a:xfrm>
          <a:prstGeom prst="rect">
            <a:avLst/>
          </a:prstGeom>
        </p:spPr>
        <p:txBody>
          <a:bodyPr anchor="t">
            <a:normAutofit lnSpcReduction="10000"/>
          </a:bodyPr>
          <a:lstStyle>
            <a:lvl1pPr marL="0" indent="0" algn="l" defTabSz="914400" rtl="0" eaLnBrk="1" latinLnBrk="0" hangingPunct="1">
              <a:lnSpc>
                <a:spcPct val="100000"/>
              </a:lnSpc>
              <a:spcBef>
                <a:spcPts val="0"/>
              </a:spcBef>
              <a:spcAft>
                <a:spcPts val="1000"/>
              </a:spcAft>
              <a:buFont typeface="Arial"/>
              <a:buNone/>
              <a:defRPr sz="1800" kern="1200">
                <a:solidFill>
                  <a:schemeClr val="accent3"/>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lvl="0" indent="-285750">
              <a:buFont typeface="Arial" panose="020B0604020202020204" pitchFamily="34" charset="0"/>
              <a:buChar char="•"/>
            </a:pPr>
            <a:r>
              <a:rPr lang="en-US" dirty="0">
                <a:solidFill>
                  <a:schemeClr val="tx1"/>
                </a:solidFill>
              </a:rPr>
              <a:t>Discuss ways to help kids develop good eating habits through caregiver role modeling.</a:t>
            </a:r>
          </a:p>
          <a:p>
            <a:pPr marL="285750" lvl="0" indent="-285750">
              <a:buFont typeface="Arial" panose="020B0604020202020204" pitchFamily="34" charset="0"/>
              <a:buChar char="•"/>
            </a:pPr>
            <a:r>
              <a:rPr lang="en-US" dirty="0">
                <a:solidFill>
                  <a:schemeClr val="tx1"/>
                </a:solidFill>
              </a:rPr>
              <a:t>Discuss safe, age-appropriate tasks for kids in the kitchen.</a:t>
            </a:r>
          </a:p>
          <a:p>
            <a:pPr marL="285750" lvl="0" indent="-285750">
              <a:buFont typeface="Arial" panose="020B0604020202020204" pitchFamily="34" charset="0"/>
              <a:buChar char="•"/>
            </a:pPr>
            <a:r>
              <a:rPr lang="en-US" dirty="0">
                <a:solidFill>
                  <a:schemeClr val="tx1"/>
                </a:solidFill>
              </a:rPr>
              <a:t>Demonstrate preparing meals or snacks with child-friendly steps.</a:t>
            </a:r>
          </a:p>
          <a:p>
            <a:r>
              <a:rPr lang="en-US" dirty="0">
                <a:solidFill>
                  <a:srgbClr val="414141"/>
                </a:solidFill>
                <a:latin typeface="Arial"/>
                <a:cs typeface="Arial"/>
              </a:rPr>
              <a:t> </a:t>
            </a:r>
            <a:endParaRPr lang="en-US" dirty="0">
              <a:solidFill>
                <a:srgbClr val="414141"/>
              </a:solidFill>
            </a:endParaRPr>
          </a:p>
          <a:p>
            <a:pPr marL="285750" indent="-285750">
              <a:buFont typeface="Arial" panose="020B0604020202020204" pitchFamily="34" charset="0"/>
              <a:buChar char="•"/>
            </a:pPr>
            <a:endParaRPr lang="en-US" dirty="0"/>
          </a:p>
        </p:txBody>
      </p:sp>
      <p:sp>
        <p:nvSpPr>
          <p:cNvPr id="6" name="Text Placeholder 10">
            <a:extLst>
              <a:ext uri="{FF2B5EF4-FFF2-40B4-BE49-F238E27FC236}">
                <a16:creationId xmlns:a16="http://schemas.microsoft.com/office/drawing/2014/main" id="{DF6F622F-AD97-E742-9168-4895019FE902}"/>
              </a:ext>
            </a:extLst>
          </p:cNvPr>
          <p:cNvSpPr txBox="1">
            <a:spLocks/>
          </p:cNvSpPr>
          <p:nvPr/>
        </p:nvSpPr>
        <p:spPr>
          <a:xfrm>
            <a:off x="7159592" y="4903565"/>
            <a:ext cx="3452813" cy="458212"/>
          </a:xfrm>
          <a:prstGeom prst="rect">
            <a:avLst/>
          </a:prstGeom>
        </p:spPr>
        <p:txBody>
          <a:bodyPr>
            <a:normAutofit/>
          </a:bodyPr>
          <a:lstStyle>
            <a:lvl1pPr marL="0" indent="0" algn="l" defTabSz="914400" rtl="0" eaLnBrk="1" latinLnBrk="0" hangingPunct="1">
              <a:lnSpc>
                <a:spcPts val="2800"/>
              </a:lnSpc>
              <a:spcBef>
                <a:spcPts val="0"/>
              </a:spcBef>
              <a:spcAft>
                <a:spcPts val="1000"/>
              </a:spcAft>
              <a:buFont typeface="Arial"/>
              <a:buNone/>
              <a:defRPr sz="1400" b="1" kern="1200" baseline="0">
                <a:solidFill>
                  <a:schemeClr val="accent3"/>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008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8A3A-CC06-4D19-B76E-824813A26C7C}"/>
              </a:ext>
            </a:extLst>
          </p:cNvPr>
          <p:cNvSpPr>
            <a:spLocks noGrp="1"/>
          </p:cNvSpPr>
          <p:nvPr>
            <p:ph type="title"/>
          </p:nvPr>
        </p:nvSpPr>
        <p:spPr>
          <a:xfrm>
            <a:off x="839788" y="365125"/>
            <a:ext cx="10515600" cy="629253"/>
          </a:xfrm>
        </p:spPr>
        <p:txBody>
          <a:bodyPr>
            <a:normAutofit/>
          </a:bodyPr>
          <a:lstStyle/>
          <a:p>
            <a:pPr algn="ctr"/>
            <a:r>
              <a:rPr lang="en-US" sz="2800">
                <a:solidFill>
                  <a:schemeClr val="accent1"/>
                </a:solidFill>
                <a:latin typeface="Arial"/>
                <a:cs typeface="Arial"/>
              </a:rPr>
              <a:t>Recipe: Fruit Tarts</a:t>
            </a:r>
            <a:endParaRPr lang="en-US" sz="2800">
              <a:solidFill>
                <a:schemeClr val="accent1"/>
              </a:solidFill>
            </a:endParaRPr>
          </a:p>
        </p:txBody>
      </p:sp>
      <p:sp>
        <p:nvSpPr>
          <p:cNvPr id="7" name="Slide Number Placeholder 6">
            <a:extLst>
              <a:ext uri="{FF2B5EF4-FFF2-40B4-BE49-F238E27FC236}">
                <a16:creationId xmlns:a16="http://schemas.microsoft.com/office/drawing/2014/main" id="{78CB7744-8152-40C9-8751-28E91FD83F62}"/>
              </a:ext>
            </a:extLst>
          </p:cNvPr>
          <p:cNvSpPr>
            <a:spLocks noGrp="1"/>
          </p:cNvSpPr>
          <p:nvPr>
            <p:ph type="sldNum" sz="quarter" idx="12"/>
          </p:nvPr>
        </p:nvSpPr>
        <p:spPr/>
        <p:txBody>
          <a:bodyPr/>
          <a:lstStyle/>
          <a:p>
            <a:fld id="{17DF4567-1C0D-564E-BA68-9AF622E7948C}" type="slidenum">
              <a:rPr lang="en-US" smtClean="0"/>
              <a:t>5</a:t>
            </a:fld>
            <a:endParaRPr lang="en-US"/>
          </a:p>
        </p:txBody>
      </p:sp>
      <p:pic>
        <p:nvPicPr>
          <p:cNvPr id="6" name="Online Media 5" title="Recipe Demo: Fruit Tarts">
            <a:hlinkClick r:id="" action="ppaction://media"/>
            <a:extLst>
              <a:ext uri="{FF2B5EF4-FFF2-40B4-BE49-F238E27FC236}">
                <a16:creationId xmlns:a16="http://schemas.microsoft.com/office/drawing/2014/main" id="{84995BD1-C554-459C-8FEA-8675A6302CCD}"/>
              </a:ext>
            </a:extLst>
          </p:cNvPr>
          <p:cNvPicPr>
            <a:picLocks noRot="1" noChangeAspect="1"/>
          </p:cNvPicPr>
          <p:nvPr>
            <a:videoFile r:link="rId1"/>
          </p:nvPr>
        </p:nvPicPr>
        <p:blipFill>
          <a:blip r:embed="rId4"/>
          <a:stretch>
            <a:fillRect/>
          </a:stretch>
        </p:blipFill>
        <p:spPr>
          <a:xfrm>
            <a:off x="2095456" y="1063373"/>
            <a:ext cx="7904973" cy="4863265"/>
          </a:xfrm>
          <a:prstGeom prst="rect">
            <a:avLst/>
          </a:prstGeom>
        </p:spPr>
      </p:pic>
      <p:sp>
        <p:nvSpPr>
          <p:cNvPr id="3" name="TextBox 2">
            <a:extLst>
              <a:ext uri="{FF2B5EF4-FFF2-40B4-BE49-F238E27FC236}">
                <a16:creationId xmlns:a16="http://schemas.microsoft.com/office/drawing/2014/main" id="{0A9BBFDA-8CB1-4C35-8126-7E9661456B68}"/>
              </a:ext>
            </a:extLst>
          </p:cNvPr>
          <p:cNvSpPr txBox="1"/>
          <p:nvPr/>
        </p:nvSpPr>
        <p:spPr>
          <a:xfrm>
            <a:off x="844217" y="6148137"/>
            <a:ext cx="103230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You can find more great videos on our YouTube Channel: Cooking Matters By Share Our Strength</a:t>
            </a:r>
            <a:endParaRPr lang="en-US">
              <a:ea typeface="+mn-lt"/>
              <a:cs typeface="+mn-lt"/>
            </a:endParaRPr>
          </a:p>
          <a:p>
            <a:endParaRPr lang="en-US">
              <a:ea typeface="+mn-lt"/>
              <a:cs typeface="+mn-lt"/>
            </a:endParaRPr>
          </a:p>
          <a:p>
            <a:pPr algn="l"/>
            <a:endParaRPr lang="en-US">
              <a:cs typeface="Calibri"/>
            </a:endParaRPr>
          </a:p>
        </p:txBody>
      </p:sp>
    </p:spTree>
    <p:extLst>
      <p:ext uri="{BB962C8B-B14F-4D97-AF65-F5344CB8AC3E}">
        <p14:creationId xmlns:p14="http://schemas.microsoft.com/office/powerpoint/2010/main" val="270980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8A3A-CC06-4D19-B76E-824813A26C7C}"/>
              </a:ext>
            </a:extLst>
          </p:cNvPr>
          <p:cNvSpPr>
            <a:spLocks noGrp="1"/>
          </p:cNvSpPr>
          <p:nvPr>
            <p:ph type="title"/>
          </p:nvPr>
        </p:nvSpPr>
        <p:spPr>
          <a:xfrm>
            <a:off x="839788" y="365125"/>
            <a:ext cx="10515600" cy="629253"/>
          </a:xfrm>
        </p:spPr>
        <p:txBody>
          <a:bodyPr>
            <a:normAutofit/>
          </a:bodyPr>
          <a:lstStyle/>
          <a:p>
            <a:pPr algn="ctr"/>
            <a:r>
              <a:rPr lang="en-US" sz="2800">
                <a:solidFill>
                  <a:schemeClr val="accent1"/>
                </a:solidFill>
                <a:latin typeface="Arial"/>
                <a:cs typeface="Arial"/>
              </a:rPr>
              <a:t>Recipe: Smoothies</a:t>
            </a:r>
            <a:endParaRPr lang="en-US" sz="2800">
              <a:solidFill>
                <a:schemeClr val="accent1"/>
              </a:solidFill>
            </a:endParaRPr>
          </a:p>
        </p:txBody>
      </p:sp>
      <p:sp>
        <p:nvSpPr>
          <p:cNvPr id="7" name="Slide Number Placeholder 6">
            <a:extLst>
              <a:ext uri="{FF2B5EF4-FFF2-40B4-BE49-F238E27FC236}">
                <a16:creationId xmlns:a16="http://schemas.microsoft.com/office/drawing/2014/main" id="{78CB7744-8152-40C9-8751-28E91FD83F62}"/>
              </a:ext>
            </a:extLst>
          </p:cNvPr>
          <p:cNvSpPr>
            <a:spLocks noGrp="1"/>
          </p:cNvSpPr>
          <p:nvPr>
            <p:ph type="sldNum" sz="quarter" idx="12"/>
          </p:nvPr>
        </p:nvSpPr>
        <p:spPr/>
        <p:txBody>
          <a:bodyPr/>
          <a:lstStyle/>
          <a:p>
            <a:fld id="{17DF4567-1C0D-564E-BA68-9AF622E7948C}" type="slidenum">
              <a:rPr lang="en-US" smtClean="0"/>
              <a:t>6</a:t>
            </a:fld>
            <a:endParaRPr lang="en-US"/>
          </a:p>
        </p:txBody>
      </p:sp>
      <p:pic>
        <p:nvPicPr>
          <p:cNvPr id="3" name="Online Media 2" title="Cooking Matters--Fruit Smoothies and Veggie Super Heroes">
            <a:hlinkClick r:id="" action="ppaction://media"/>
            <a:extLst>
              <a:ext uri="{FF2B5EF4-FFF2-40B4-BE49-F238E27FC236}">
                <a16:creationId xmlns:a16="http://schemas.microsoft.com/office/drawing/2014/main" id="{97227AEF-9B27-427E-BE8A-4931F5B4DB18}"/>
              </a:ext>
            </a:extLst>
          </p:cNvPr>
          <p:cNvPicPr>
            <a:picLocks noRot="1" noChangeAspect="1"/>
          </p:cNvPicPr>
          <p:nvPr>
            <a:videoFile r:link="rId1"/>
          </p:nvPr>
        </p:nvPicPr>
        <p:blipFill>
          <a:blip r:embed="rId4"/>
          <a:stretch>
            <a:fillRect/>
          </a:stretch>
        </p:blipFill>
        <p:spPr>
          <a:xfrm>
            <a:off x="2385174" y="1143582"/>
            <a:ext cx="7694421" cy="4472240"/>
          </a:xfrm>
          <a:prstGeom prst="rect">
            <a:avLst/>
          </a:prstGeom>
        </p:spPr>
      </p:pic>
      <p:sp>
        <p:nvSpPr>
          <p:cNvPr id="4" name="TextBox 3">
            <a:extLst>
              <a:ext uri="{FF2B5EF4-FFF2-40B4-BE49-F238E27FC236}">
                <a16:creationId xmlns:a16="http://schemas.microsoft.com/office/drawing/2014/main" id="{5CAB923A-DD37-4F9B-89E6-DD6AC9786173}"/>
              </a:ext>
            </a:extLst>
          </p:cNvPr>
          <p:cNvSpPr txBox="1"/>
          <p:nvPr/>
        </p:nvSpPr>
        <p:spPr>
          <a:xfrm>
            <a:off x="1034716" y="5897479"/>
            <a:ext cx="101225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You can find more great videos on our YouTube Channel: Cooking Matters By Share Our Strength</a:t>
            </a:r>
            <a:endParaRPr lang="en-US">
              <a:ea typeface="+mn-lt"/>
              <a:cs typeface="+mn-lt"/>
            </a:endParaRPr>
          </a:p>
          <a:p>
            <a:endParaRPr lang="en-US">
              <a:ea typeface="+mn-lt"/>
              <a:cs typeface="+mn-lt"/>
            </a:endParaRPr>
          </a:p>
          <a:p>
            <a:pPr algn="l"/>
            <a:endParaRPr lang="en-US">
              <a:cs typeface="Calibri"/>
            </a:endParaRPr>
          </a:p>
        </p:txBody>
      </p:sp>
    </p:spTree>
    <p:extLst>
      <p:ext uri="{BB962C8B-B14F-4D97-AF65-F5344CB8AC3E}">
        <p14:creationId xmlns:p14="http://schemas.microsoft.com/office/powerpoint/2010/main" val="314395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8A3A-CC06-4D19-B76E-824813A26C7C}"/>
              </a:ext>
            </a:extLst>
          </p:cNvPr>
          <p:cNvSpPr>
            <a:spLocks noGrp="1"/>
          </p:cNvSpPr>
          <p:nvPr>
            <p:ph type="title"/>
          </p:nvPr>
        </p:nvSpPr>
        <p:spPr>
          <a:xfrm>
            <a:off x="839788" y="365125"/>
            <a:ext cx="10515600" cy="629253"/>
          </a:xfrm>
        </p:spPr>
        <p:txBody>
          <a:bodyPr>
            <a:normAutofit/>
          </a:bodyPr>
          <a:lstStyle/>
          <a:p>
            <a:pPr algn="ctr"/>
            <a:r>
              <a:rPr lang="en-US" sz="2800">
                <a:solidFill>
                  <a:schemeClr val="accent1"/>
                </a:solidFill>
                <a:latin typeface="Arial"/>
                <a:cs typeface="Arial"/>
              </a:rPr>
              <a:t>Recipe: Yogurt Parfaits</a:t>
            </a:r>
            <a:endParaRPr lang="en-US" sz="2800">
              <a:solidFill>
                <a:schemeClr val="accent1"/>
              </a:solidFill>
            </a:endParaRPr>
          </a:p>
        </p:txBody>
      </p:sp>
      <p:sp>
        <p:nvSpPr>
          <p:cNvPr id="7" name="Slide Number Placeholder 6">
            <a:extLst>
              <a:ext uri="{FF2B5EF4-FFF2-40B4-BE49-F238E27FC236}">
                <a16:creationId xmlns:a16="http://schemas.microsoft.com/office/drawing/2014/main" id="{78CB7744-8152-40C9-8751-28E91FD83F62}"/>
              </a:ext>
            </a:extLst>
          </p:cNvPr>
          <p:cNvSpPr>
            <a:spLocks noGrp="1"/>
          </p:cNvSpPr>
          <p:nvPr>
            <p:ph type="sldNum" sz="quarter" idx="12"/>
          </p:nvPr>
        </p:nvSpPr>
        <p:spPr/>
        <p:txBody>
          <a:bodyPr/>
          <a:lstStyle/>
          <a:p>
            <a:fld id="{17DF4567-1C0D-564E-BA68-9AF622E7948C}" type="slidenum">
              <a:rPr lang="en-US" smtClean="0"/>
              <a:t>7</a:t>
            </a:fld>
            <a:endParaRPr lang="en-US"/>
          </a:p>
        </p:txBody>
      </p:sp>
      <p:pic>
        <p:nvPicPr>
          <p:cNvPr id="3" name="Online Media 2" title="Recipe Demo: Fruit and Yogurt Parfait">
            <a:hlinkClick r:id="" action="ppaction://media"/>
            <a:extLst>
              <a:ext uri="{FF2B5EF4-FFF2-40B4-BE49-F238E27FC236}">
                <a16:creationId xmlns:a16="http://schemas.microsoft.com/office/drawing/2014/main" id="{49E3BBC3-2B41-4A57-952D-5C22F7CAC446}"/>
              </a:ext>
            </a:extLst>
          </p:cNvPr>
          <p:cNvPicPr>
            <a:picLocks noRot="1" noChangeAspect="1"/>
          </p:cNvPicPr>
          <p:nvPr>
            <a:videoFile r:link="rId1"/>
          </p:nvPr>
        </p:nvPicPr>
        <p:blipFill>
          <a:blip r:embed="rId4"/>
          <a:stretch>
            <a:fillRect/>
          </a:stretch>
        </p:blipFill>
        <p:spPr>
          <a:xfrm>
            <a:off x="2273128" y="1142748"/>
            <a:ext cx="7594158" cy="4271714"/>
          </a:xfrm>
          <a:prstGeom prst="rect">
            <a:avLst/>
          </a:prstGeom>
        </p:spPr>
      </p:pic>
      <p:sp>
        <p:nvSpPr>
          <p:cNvPr id="4" name="TextBox 3">
            <a:extLst>
              <a:ext uri="{FF2B5EF4-FFF2-40B4-BE49-F238E27FC236}">
                <a16:creationId xmlns:a16="http://schemas.microsoft.com/office/drawing/2014/main" id="{3BD00FAA-7B21-4CA3-85FC-69F06E8F1F85}"/>
              </a:ext>
            </a:extLst>
          </p:cNvPr>
          <p:cNvSpPr txBox="1"/>
          <p:nvPr/>
        </p:nvSpPr>
        <p:spPr>
          <a:xfrm>
            <a:off x="994610" y="5706978"/>
            <a:ext cx="1019275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You can find more great videos on our YouTube Channel: Cooking Matters By Share Our Strength</a:t>
            </a:r>
            <a:endParaRPr lang="en-US">
              <a:ea typeface="+mn-lt"/>
              <a:cs typeface="+mn-lt"/>
            </a:endParaRPr>
          </a:p>
          <a:p>
            <a:endParaRPr lang="en-US">
              <a:ea typeface="+mn-lt"/>
              <a:cs typeface="+mn-lt"/>
            </a:endParaRPr>
          </a:p>
          <a:p>
            <a:pPr algn="l"/>
            <a:endParaRPr lang="en-US">
              <a:cs typeface="Calibri"/>
            </a:endParaRPr>
          </a:p>
        </p:txBody>
      </p:sp>
    </p:spTree>
    <p:extLst>
      <p:ext uri="{BB962C8B-B14F-4D97-AF65-F5344CB8AC3E}">
        <p14:creationId xmlns:p14="http://schemas.microsoft.com/office/powerpoint/2010/main" val="2435437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7D136E-E5D1-4A61-BAE8-9F20D525FF87}"/>
              </a:ext>
            </a:extLst>
          </p:cNvPr>
          <p:cNvSpPr/>
          <p:nvPr/>
        </p:nvSpPr>
        <p:spPr>
          <a:xfrm>
            <a:off x="8696827" y="2891590"/>
            <a:ext cx="3178341" cy="2105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6910045-A41A-412E-AEE1-7DFB27173505}"/>
              </a:ext>
            </a:extLst>
          </p:cNvPr>
          <p:cNvSpPr txBox="1"/>
          <p:nvPr/>
        </p:nvSpPr>
        <p:spPr>
          <a:xfrm>
            <a:off x="8697328" y="2160170"/>
            <a:ext cx="2743200"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Arial"/>
                <a:cs typeface="Calibri"/>
              </a:rPr>
              <a:t>Mini Pizzas</a:t>
            </a:r>
          </a:p>
          <a:p>
            <a:endParaRPr lang="en-US" sz="2800">
              <a:solidFill>
                <a:schemeClr val="bg1"/>
              </a:solidFill>
              <a:latin typeface="Arial"/>
              <a:cs typeface="Calibri"/>
            </a:endParaRPr>
          </a:p>
          <a:p>
            <a:r>
              <a:rPr lang="en-US" b="1">
                <a:solidFill>
                  <a:schemeClr val="bg1"/>
                </a:solidFill>
                <a:latin typeface="Arial"/>
                <a:cs typeface="Calibri"/>
              </a:rPr>
              <a:t>Please share:</a:t>
            </a:r>
          </a:p>
          <a:p>
            <a:endParaRPr lang="en-US" b="1">
              <a:solidFill>
                <a:schemeClr val="bg1"/>
              </a:solidFill>
              <a:latin typeface="Arial"/>
              <a:cs typeface="Calibri"/>
            </a:endParaRPr>
          </a:p>
          <a:p>
            <a:r>
              <a:rPr lang="en-US">
                <a:solidFill>
                  <a:schemeClr val="bg1"/>
                </a:solidFill>
                <a:latin typeface="Arial"/>
                <a:cs typeface="Calibri"/>
              </a:rPr>
              <a:t>What are ways you could involve your children in making homemade pizza?</a:t>
            </a:r>
          </a:p>
        </p:txBody>
      </p:sp>
      <p:sp>
        <p:nvSpPr>
          <p:cNvPr id="4" name="Rectangle 3">
            <a:extLst>
              <a:ext uri="{FF2B5EF4-FFF2-40B4-BE49-F238E27FC236}">
                <a16:creationId xmlns:a16="http://schemas.microsoft.com/office/drawing/2014/main" id="{79941396-4406-4403-9ACD-B838DF21BF94}"/>
              </a:ext>
            </a:extLst>
          </p:cNvPr>
          <p:cNvSpPr/>
          <p:nvPr/>
        </p:nvSpPr>
        <p:spPr>
          <a:xfrm>
            <a:off x="204538" y="164433"/>
            <a:ext cx="8341893" cy="6527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king sheet with hot, zesty mini pizzas.">
            <a:extLst>
              <a:ext uri="{FF2B5EF4-FFF2-40B4-BE49-F238E27FC236}">
                <a16:creationId xmlns:a16="http://schemas.microsoft.com/office/drawing/2014/main" id="{859160B6-3D04-4D88-A569-BD0CC480508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11" y="645861"/>
            <a:ext cx="2994961" cy="2489330"/>
          </a:xfrm>
          <a:prstGeom prst="rect">
            <a:avLst/>
          </a:prstGeom>
          <a:noFill/>
          <a:ln>
            <a:noFill/>
          </a:ln>
        </p:spPr>
      </p:pic>
      <p:pic>
        <p:nvPicPr>
          <p:cNvPr id="10" name="Picture 9" descr="A screenshot of a social media post&#10;&#10;Description generated with very high confidence">
            <a:extLst>
              <a:ext uri="{FF2B5EF4-FFF2-40B4-BE49-F238E27FC236}">
                <a16:creationId xmlns:a16="http://schemas.microsoft.com/office/drawing/2014/main" id="{ADAC74C9-E6EB-4A77-8BC3-DA2D661E5590}"/>
              </a:ext>
            </a:extLst>
          </p:cNvPr>
          <p:cNvPicPr>
            <a:picLocks noChangeAspect="1"/>
          </p:cNvPicPr>
          <p:nvPr/>
        </p:nvPicPr>
        <p:blipFill rotWithShape="1">
          <a:blip r:embed="rId4"/>
          <a:srcRect t="-402" r="169" b="35092"/>
          <a:stretch/>
        </p:blipFill>
        <p:spPr>
          <a:xfrm>
            <a:off x="317162" y="4186037"/>
            <a:ext cx="5909364" cy="2474304"/>
          </a:xfrm>
          <a:prstGeom prst="rect">
            <a:avLst/>
          </a:prstGeom>
        </p:spPr>
      </p:pic>
      <p:pic>
        <p:nvPicPr>
          <p:cNvPr id="11" name="Picture 11" descr="A screenshot of a cell phone&#10;&#10;Description generated with very high confidence">
            <a:extLst>
              <a:ext uri="{FF2B5EF4-FFF2-40B4-BE49-F238E27FC236}">
                <a16:creationId xmlns:a16="http://schemas.microsoft.com/office/drawing/2014/main" id="{6A8FCA0A-1E8C-4F53-823E-6CA64FAA3088}"/>
              </a:ext>
            </a:extLst>
          </p:cNvPr>
          <p:cNvPicPr>
            <a:picLocks noChangeAspect="1"/>
          </p:cNvPicPr>
          <p:nvPr/>
        </p:nvPicPr>
        <p:blipFill>
          <a:blip r:embed="rId5"/>
          <a:stretch>
            <a:fillRect/>
          </a:stretch>
        </p:blipFill>
        <p:spPr>
          <a:xfrm>
            <a:off x="5896517" y="238626"/>
            <a:ext cx="2384179" cy="4114800"/>
          </a:xfrm>
          <a:prstGeom prst="rect">
            <a:avLst/>
          </a:prstGeom>
        </p:spPr>
      </p:pic>
      <p:pic>
        <p:nvPicPr>
          <p:cNvPr id="13" name="Picture 13" descr="A screenshot of a cell phone&#10;&#10;Description generated with very high confidence">
            <a:extLst>
              <a:ext uri="{FF2B5EF4-FFF2-40B4-BE49-F238E27FC236}">
                <a16:creationId xmlns:a16="http://schemas.microsoft.com/office/drawing/2014/main" id="{03C368AC-CDC7-4AC9-9AB7-46B651A37168}"/>
              </a:ext>
            </a:extLst>
          </p:cNvPr>
          <p:cNvPicPr>
            <a:picLocks noChangeAspect="1"/>
          </p:cNvPicPr>
          <p:nvPr/>
        </p:nvPicPr>
        <p:blipFill>
          <a:blip r:embed="rId6"/>
          <a:stretch>
            <a:fillRect/>
          </a:stretch>
        </p:blipFill>
        <p:spPr>
          <a:xfrm>
            <a:off x="3421052" y="238626"/>
            <a:ext cx="2281844" cy="4114800"/>
          </a:xfrm>
          <a:prstGeom prst="rect">
            <a:avLst/>
          </a:prstGeom>
        </p:spPr>
      </p:pic>
    </p:spTree>
    <p:extLst>
      <p:ext uri="{BB962C8B-B14F-4D97-AF65-F5344CB8AC3E}">
        <p14:creationId xmlns:p14="http://schemas.microsoft.com/office/powerpoint/2010/main" val="562058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61882D-93EB-49F4-86A0-FC3EBE8C09D1}"/>
              </a:ext>
            </a:extLst>
          </p:cNvPr>
          <p:cNvPicPr>
            <a:picLocks noChangeAspect="1"/>
          </p:cNvPicPr>
          <p:nvPr/>
        </p:nvPicPr>
        <p:blipFill>
          <a:blip r:embed="rId3"/>
          <a:stretch>
            <a:fillRect/>
          </a:stretch>
        </p:blipFill>
        <p:spPr>
          <a:xfrm>
            <a:off x="971013" y="0"/>
            <a:ext cx="4438454" cy="6858000"/>
          </a:xfrm>
          <a:prstGeom prst="rect">
            <a:avLst/>
          </a:prstGeom>
        </p:spPr>
      </p:pic>
      <p:pic>
        <p:nvPicPr>
          <p:cNvPr id="5" name="Picture 4">
            <a:extLst>
              <a:ext uri="{FF2B5EF4-FFF2-40B4-BE49-F238E27FC236}">
                <a16:creationId xmlns:a16="http://schemas.microsoft.com/office/drawing/2014/main" id="{1139DE46-04E9-40F0-B767-D49191670B44}"/>
              </a:ext>
            </a:extLst>
          </p:cNvPr>
          <p:cNvPicPr>
            <a:picLocks noChangeAspect="1"/>
          </p:cNvPicPr>
          <p:nvPr/>
        </p:nvPicPr>
        <p:blipFill>
          <a:blip r:embed="rId4"/>
          <a:stretch>
            <a:fillRect/>
          </a:stretch>
        </p:blipFill>
        <p:spPr>
          <a:xfrm>
            <a:off x="5666768" y="0"/>
            <a:ext cx="4881824" cy="6858000"/>
          </a:xfrm>
          <a:prstGeom prst="rect">
            <a:avLst/>
          </a:prstGeom>
        </p:spPr>
      </p:pic>
    </p:spTree>
    <p:extLst>
      <p:ext uri="{BB962C8B-B14F-4D97-AF65-F5344CB8AC3E}">
        <p14:creationId xmlns:p14="http://schemas.microsoft.com/office/powerpoint/2010/main" val="2596111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2785</Words>
  <Application>Microsoft Office PowerPoint</Application>
  <PresentationFormat>Widescreen</PresentationFormat>
  <Paragraphs>165</Paragraphs>
  <Slides>20</Slides>
  <Notes>19</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The Family Kitchen:  Cooking Up Lifelong Healthy Habits Together</vt:lpstr>
      <vt:lpstr>Welcome!</vt:lpstr>
      <vt:lpstr>PowerPoint Presentation</vt:lpstr>
      <vt:lpstr>Recipe: Fruit Tarts</vt:lpstr>
      <vt:lpstr>Recipe: Smoothies</vt:lpstr>
      <vt:lpstr>Recipe: Yogurt Parfaits</vt:lpstr>
      <vt:lpstr>PowerPoint Presentation</vt:lpstr>
      <vt:lpstr>PowerPoint Presentation</vt:lpstr>
      <vt:lpstr>Please share:</vt:lpstr>
      <vt:lpstr>PowerPoint Presentation</vt:lpstr>
      <vt:lpstr>What does it mean to be a role model for your kids around healthy eating?    How are you doing this already?   In what ways might you be modeling unhelpful behaviors or attitudes towards food?</vt:lpstr>
      <vt:lpstr>PowerPoint Presentation</vt:lpstr>
      <vt:lpstr>How would it make you feel if I told you that you had to eat a certain food or I gave you only one pre-made option to eat?  How might you address this in your household? </vt:lpstr>
      <vt:lpstr>Please share: </vt:lpstr>
      <vt:lpstr>PowerPoint Presentation</vt:lpstr>
      <vt:lpstr>Today’s Top Tips</vt:lpstr>
      <vt:lpstr>Recipe Resources</vt:lpstr>
      <vt:lpstr>Recipe and Activity Resources</vt:lpstr>
      <vt:lpstr>Thank you!</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Gaudette</dc:creator>
  <cp:lastModifiedBy>Denise Gaudette</cp:lastModifiedBy>
  <cp:revision>2</cp:revision>
  <dcterms:created xsi:type="dcterms:W3CDTF">2021-06-03T15:02:03Z</dcterms:created>
  <dcterms:modified xsi:type="dcterms:W3CDTF">2021-06-03T15:03:09Z</dcterms:modified>
</cp:coreProperties>
</file>