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36"/>
  </p:notesMasterIdLst>
  <p:sldIdLst>
    <p:sldId id="257" r:id="rId2"/>
    <p:sldId id="258" r:id="rId3"/>
    <p:sldId id="259" r:id="rId4"/>
    <p:sldId id="260" r:id="rId5"/>
    <p:sldId id="261" r:id="rId6"/>
    <p:sldId id="262" r:id="rId7"/>
    <p:sldId id="263" r:id="rId8"/>
    <p:sldId id="264" r:id="rId9"/>
    <p:sldId id="265" r:id="rId10"/>
    <p:sldId id="266" r:id="rId11"/>
    <p:sldId id="267" r:id="rId12"/>
    <p:sldId id="268" r:id="rId13"/>
    <p:sldId id="269" r:id="rId14"/>
    <p:sldId id="270" r:id="rId15"/>
    <p:sldId id="271" r:id="rId16"/>
    <p:sldId id="272" r:id="rId17"/>
    <p:sldId id="273" r:id="rId18"/>
    <p:sldId id="274" r:id="rId19"/>
    <p:sldId id="275" r:id="rId20"/>
    <p:sldId id="276" r:id="rId21"/>
    <p:sldId id="277" r:id="rId22"/>
    <p:sldId id="278" r:id="rId23"/>
    <p:sldId id="279" r:id="rId24"/>
    <p:sldId id="280" r:id="rId25"/>
    <p:sldId id="281" r:id="rId26"/>
    <p:sldId id="282" r:id="rId27"/>
    <p:sldId id="283" r:id="rId28"/>
    <p:sldId id="284" r:id="rId29"/>
    <p:sldId id="285" r:id="rId30"/>
    <p:sldId id="286" r:id="rId31"/>
    <p:sldId id="287" r:id="rId32"/>
    <p:sldId id="288" r:id="rId33"/>
    <p:sldId id="289" r:id="rId34"/>
    <p:sldId id="290" r:id="rId35"/>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8951" autoAdjust="0"/>
    <p:restoredTop sz="94660"/>
  </p:normalViewPr>
  <p:slideViewPr>
    <p:cSldViewPr snapToGrid="0">
      <p:cViewPr varScale="1">
        <p:scale>
          <a:sx n="115" d="100"/>
          <a:sy n="115" d="100"/>
        </p:scale>
        <p:origin x="204" y="114"/>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theme" Target="theme/theme1.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presProps" Target="presProps.xml"/><Relationship Id="rId40"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notesMaster" Target="notesMasters/notesMaster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D365C20B-CEAD-49A2-8384-673679EC47F2}" type="datetimeFigureOut">
              <a:rPr lang="en-US" smtClean="0"/>
              <a:t>7/20/2021</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E2B68186-F717-4CDA-BB92-EE0C4547512B}" type="slidenum">
              <a:rPr lang="en-US" smtClean="0"/>
              <a:t>‹#›</a:t>
            </a:fld>
            <a:endParaRPr lang="en-US"/>
          </a:p>
        </p:txBody>
      </p:sp>
    </p:spTree>
    <p:extLst>
      <p:ext uri="{BB962C8B-B14F-4D97-AF65-F5344CB8AC3E}">
        <p14:creationId xmlns:p14="http://schemas.microsoft.com/office/powerpoint/2010/main" val="144677968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3" Type="http://schemas.openxmlformats.org/officeDocument/2006/relationships/hyperlink" Target="https://www.cde.state.co.us/nutrition/osnfoodsafetydangerzone" TargetMode="External"/><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3" Type="http://schemas.openxmlformats.org/officeDocument/2006/relationships/hyperlink" Target="http://Yhttps:/www.youtube.com/channel/UC4Q2dNW_z5sGPXlNrnVGCWA/videos" TargetMode="External"/><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3" Type="http://schemas.openxmlformats.org/officeDocument/2006/relationships/hyperlink" Target="https://shareourstrength.az1.qualtrics.com/jfe/form/SV_bKrHXjTwPhQWMkZ" TargetMode="External"/><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b="1"/>
              <a:t>Safe Cooking with Confidence </a:t>
            </a:r>
            <a:endParaRPr lang="en-US"/>
          </a:p>
          <a:p>
            <a:pPr>
              <a:defRPr/>
            </a:pPr>
            <a:r>
              <a:rPr lang="en-US"/>
              <a:t>Keeping Food Safe (</a:t>
            </a:r>
            <a:r>
              <a:rPr lang="en-US" err="1"/>
              <a:t>pg</a:t>
            </a:r>
            <a:r>
              <a:rPr lang="en-US"/>
              <a:t> 12) </a:t>
            </a:r>
            <a:endParaRPr lang="en-US">
              <a:cs typeface="Calibri"/>
            </a:endParaRPr>
          </a:p>
          <a:p>
            <a:pPr>
              <a:defRPr/>
            </a:pPr>
            <a:r>
              <a:rPr lang="en-US"/>
              <a:t>Sizing Up Safety (</a:t>
            </a:r>
            <a:r>
              <a:rPr lang="en-US" err="1"/>
              <a:t>pg</a:t>
            </a:r>
            <a:r>
              <a:rPr lang="en-US"/>
              <a:t> 13) </a:t>
            </a:r>
          </a:p>
          <a:p>
            <a:pPr>
              <a:defRPr/>
            </a:pPr>
            <a:r>
              <a:rPr lang="en-US">
                <a:cs typeface="Calibri"/>
              </a:rPr>
              <a:t>Special Feeding Plan (EXTRA)</a:t>
            </a:r>
          </a:p>
          <a:p>
            <a:pPr>
              <a:defRPr/>
            </a:pPr>
            <a:r>
              <a:rPr lang="en-US"/>
              <a:t>Making Recipes Work For You (</a:t>
            </a:r>
            <a:r>
              <a:rPr lang="en-US" err="1"/>
              <a:t>pg</a:t>
            </a:r>
            <a:r>
              <a:rPr lang="en-US"/>
              <a:t> 15) </a:t>
            </a:r>
            <a:endParaRPr lang="en-US">
              <a:cs typeface="Calibri"/>
            </a:endParaRPr>
          </a:p>
          <a:p>
            <a:pPr>
              <a:defRPr/>
            </a:pPr>
            <a:r>
              <a:rPr lang="en-US"/>
              <a:t>Goal setting (</a:t>
            </a:r>
            <a:r>
              <a:rPr lang="en-US" err="1"/>
              <a:t>pg</a:t>
            </a:r>
            <a:r>
              <a:rPr lang="en-US"/>
              <a:t> 19) </a:t>
            </a:r>
            <a:endParaRPr lang="en-US">
              <a:cs typeface="Calibri"/>
            </a:endParaRPr>
          </a:p>
          <a:p>
            <a:pPr>
              <a:defRPr/>
            </a:pPr>
            <a:r>
              <a:rPr lang="en-US"/>
              <a:t>Snacks in a Snap (</a:t>
            </a:r>
            <a:r>
              <a:rPr lang="en-US" err="1"/>
              <a:t>pg</a:t>
            </a:r>
            <a:r>
              <a:rPr lang="en-US"/>
              <a:t> 2) </a:t>
            </a:r>
            <a:endParaRPr lang="en-US">
              <a:cs typeface="Calibri"/>
            </a:endParaRPr>
          </a:p>
          <a:p>
            <a:pPr>
              <a:defRPr/>
            </a:pPr>
            <a:r>
              <a:rPr lang="en-US"/>
              <a:t>Imaginary Cooking (pg. 95) </a:t>
            </a:r>
          </a:p>
        </p:txBody>
      </p:sp>
      <p:sp>
        <p:nvSpPr>
          <p:cNvPr id="4" name="Slide Number Placeholder 3"/>
          <p:cNvSpPr>
            <a:spLocks noGrp="1"/>
          </p:cNvSpPr>
          <p:nvPr>
            <p:ph type="sldNum" sz="quarter" idx="10"/>
          </p:nvPr>
        </p:nvSpPr>
        <p:spPr/>
        <p:txBody>
          <a:bodyPr/>
          <a:lstStyle/>
          <a:p>
            <a:fld id="{4C6709D6-93C5-D64F-9800-896F699C4456}" type="slidenum">
              <a:rPr lang="en-US" smtClean="0"/>
              <a:t>1</a:t>
            </a:fld>
            <a:endParaRPr lang="en-US"/>
          </a:p>
        </p:txBody>
      </p:sp>
    </p:spTree>
    <p:extLst>
      <p:ext uri="{BB962C8B-B14F-4D97-AF65-F5344CB8AC3E}">
        <p14:creationId xmlns:p14="http://schemas.microsoft.com/office/powerpoint/2010/main" val="91897863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rtl="0" fontAlgn="base"/>
            <a:r>
              <a:rPr lang="en-US" b="1"/>
              <a:t>Introduction (5 minutes):</a:t>
            </a:r>
          </a:p>
          <a:p>
            <a:pPr rtl="0" fontAlgn="base"/>
            <a:r>
              <a:rPr lang="en-US" sz="1200" b="1" i="0" kern="1200">
                <a:solidFill>
                  <a:srgbClr val="FF0000"/>
                </a:solidFill>
                <a:effectLst/>
                <a:latin typeface="+mn-lt"/>
                <a:ea typeface="+mn-ea"/>
                <a:cs typeface="+mn-cs"/>
              </a:rPr>
              <a:t>Share if this session will be recorded or not!</a:t>
            </a:r>
            <a:endParaRPr lang="en-US" sz="1200" b="1" i="0" kern="1200">
              <a:solidFill>
                <a:srgbClr val="FF0000"/>
              </a:solidFill>
              <a:effectLst/>
              <a:latin typeface="+mn-lt"/>
              <a:cs typeface="Calibri"/>
            </a:endParaRPr>
          </a:p>
          <a:p>
            <a:pPr rtl="0" fontAlgn="base"/>
            <a:r>
              <a:rPr lang="en-US" sz="1200" b="1" i="0" kern="1200">
                <a:solidFill>
                  <a:schemeClr val="tx1"/>
                </a:solidFill>
                <a:effectLst/>
                <a:latin typeface="+mn-lt"/>
                <a:ea typeface="+mn-ea"/>
                <a:cs typeface="+mn-cs"/>
              </a:rPr>
              <a:t>Welcome caregivers. </a:t>
            </a:r>
            <a:r>
              <a:rPr lang="en-US" sz="1200" b="0" i="0" kern="1200">
                <a:solidFill>
                  <a:schemeClr val="tx1"/>
                </a:solidFill>
                <a:effectLst/>
                <a:latin typeface="+mn-lt"/>
                <a:ea typeface="+mn-ea"/>
                <a:cs typeface="+mn-cs"/>
              </a:rPr>
              <a:t>Introduce instructors and any other volunteers or helpers. </a:t>
            </a:r>
            <a:endParaRPr lang="en-US" sz="1200" b="0" i="0" kern="1200">
              <a:solidFill>
                <a:schemeClr val="tx1"/>
              </a:solidFill>
              <a:effectLst/>
              <a:latin typeface="+mn-lt"/>
              <a:cs typeface="Calibri"/>
            </a:endParaRPr>
          </a:p>
          <a:p>
            <a:pPr fontAlgn="base"/>
            <a:r>
              <a:rPr lang="en-US" sz="1200" b="1" i="0" kern="1200">
                <a:solidFill>
                  <a:schemeClr val="tx1"/>
                </a:solidFill>
                <a:effectLst/>
                <a:latin typeface="+mn-lt"/>
                <a:ea typeface="+mn-ea"/>
                <a:cs typeface="+mn-cs"/>
              </a:rPr>
              <a:t>Set expectations and open environment. </a:t>
            </a:r>
            <a:r>
              <a:rPr lang="en-US" b="0" i="0" kern="1200">
                <a:effectLst/>
              </a:rPr>
              <a:t>Explain that caregivers will learn how to </a:t>
            </a:r>
            <a:r>
              <a:rPr lang="en-US"/>
              <a:t>prepare quick and healthy snacks at home with </a:t>
            </a:r>
            <a:r>
              <a:rPr lang="en-US" b="0" i="0" kern="1200">
                <a:effectLst/>
              </a:rPr>
              <a:t>their kids, </a:t>
            </a:r>
            <a:r>
              <a:rPr lang="en-US"/>
              <a:t>and get some tips on </a:t>
            </a:r>
            <a:r>
              <a:rPr lang="en-US" b="0" i="0" kern="1200">
                <a:effectLst/>
              </a:rPr>
              <a:t>saving time and money.</a:t>
            </a:r>
            <a:endParaRPr lang="en-US" b="0" i="0" kern="1200">
              <a:effectLst/>
              <a:cs typeface="Calibri"/>
            </a:endParaRPr>
          </a:p>
          <a:p>
            <a:pPr rtl="0" fontAlgn="base"/>
            <a:r>
              <a:rPr lang="en-US" sz="1200" b="1" i="0" kern="1200">
                <a:solidFill>
                  <a:schemeClr val="tx1"/>
                </a:solidFill>
                <a:effectLst/>
                <a:latin typeface="+mn-lt"/>
                <a:ea typeface="+mn-ea"/>
                <a:cs typeface="+mn-cs"/>
              </a:rPr>
              <a:t>Virtual logistics. </a:t>
            </a:r>
            <a:r>
              <a:rPr lang="en-US" sz="1200" b="0" i="0" kern="1200">
                <a:solidFill>
                  <a:schemeClr val="tx1"/>
                </a:solidFill>
                <a:effectLst/>
                <a:latin typeface="+mn-lt"/>
                <a:ea typeface="+mn-ea"/>
                <a:cs typeface="+mn-cs"/>
              </a:rPr>
              <a:t> </a:t>
            </a:r>
            <a:endParaRPr lang="en-US" sz="1200" b="0" i="0" kern="120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a:solidFill>
                  <a:schemeClr val="tx1"/>
                </a:solidFill>
                <a:effectLst/>
                <a:latin typeface="+mn-lt"/>
                <a:ea typeface="+mn-ea"/>
                <a:cs typeface="+mn-cs"/>
              </a:rPr>
              <a:t>Mute your audio when you aren’t speaking. While we’d love your input, muting your audio at other times minimizes background noise so that everyone can hear clearly. </a:t>
            </a:r>
            <a:endParaRPr lang="en-US" sz="1200" b="0" i="0" kern="120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a:solidFill>
                  <a:schemeClr val="tx1"/>
                </a:solidFill>
                <a:effectLst/>
                <a:latin typeface="+mn-lt"/>
                <a:ea typeface="+mn-ea"/>
                <a:cs typeface="+mn-cs"/>
              </a:rPr>
              <a:t>Be respectful of presenters and other attendees. Try not to interrupt others when they’re speaking. </a:t>
            </a:r>
            <a:endParaRPr lang="en-US" sz="1200" b="0" i="0" kern="120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a:solidFill>
                  <a:schemeClr val="tx1"/>
                </a:solidFill>
                <a:effectLst/>
                <a:latin typeface="+mn-lt"/>
                <a:ea typeface="+mn-ea"/>
                <a:cs typeface="+mn-cs"/>
              </a:rPr>
              <a:t>Please participate! We want to make this tour relevant to you, so please respond with your comments or questions. If speaking is disabled or you feel more comfortable, you can also type your responses or questions into the chat box as well. Enabling your camera is optional. </a:t>
            </a:r>
            <a:endParaRPr lang="en-US" sz="1200" b="0" i="0" kern="1200">
              <a:solidFill>
                <a:schemeClr val="tx1"/>
              </a:solidFill>
              <a:effectLst/>
              <a:latin typeface="+mn-lt"/>
              <a:cs typeface="Calibri"/>
            </a:endParaRPr>
          </a:p>
          <a:p>
            <a:pPr fontAlgn="base"/>
            <a:r>
              <a:rPr lang="en-US" sz="1200" b="0" i="0" kern="1200">
                <a:solidFill>
                  <a:schemeClr val="tx1"/>
                </a:solidFill>
                <a:effectLst/>
                <a:latin typeface="+mn-lt"/>
                <a:ea typeface="+mn-ea"/>
                <a:cs typeface="+mn-cs"/>
              </a:rPr>
              <a:t> </a:t>
            </a:r>
            <a:r>
              <a:rPr lang="en-US" b="1"/>
              <a:t>Get to know each other</a:t>
            </a:r>
            <a:endParaRPr lang="en-US" sz="1200" b="0" i="0" kern="1200">
              <a:solidFill>
                <a:schemeClr val="tx1"/>
              </a:solidFill>
              <a:effectLst/>
              <a:latin typeface="+mn-lt"/>
              <a:cs typeface="Calibri"/>
            </a:endParaRPr>
          </a:p>
          <a:p>
            <a:pPr marL="285750" marR="0" lvl="0" indent="-285750" algn="l" defTabSz="914400" rtl="0" eaLnBrk="1" fontAlgn="auto" latinLnBrk="0" hangingPunct="1">
              <a:lnSpc>
                <a:spcPct val="100000"/>
              </a:lnSpc>
              <a:spcBef>
                <a:spcPts val="0"/>
              </a:spcBef>
              <a:spcAft>
                <a:spcPts val="0"/>
              </a:spcAft>
              <a:buClrTx/>
              <a:buSzTx/>
              <a:buFont typeface="Arial"/>
              <a:buChar char="•"/>
              <a:tabLst/>
              <a:defRPr/>
            </a:pPr>
            <a:r>
              <a:rPr lang="en-US" b="1"/>
              <a:t>ASK: </a:t>
            </a:r>
            <a:r>
              <a:rPr lang="en-US" sz="1200" i="1">
                <a:solidFill>
                  <a:srgbClr val="414141"/>
                </a:solidFill>
                <a:latin typeface="Arial"/>
                <a:cs typeface="Arial"/>
              </a:rPr>
              <a:t>what do you like the most and the least about cooking?</a:t>
            </a:r>
          </a:p>
          <a:p>
            <a:pPr marL="285750" indent="-285750">
              <a:buFont typeface="Arial"/>
              <a:buChar char="•"/>
            </a:pPr>
            <a:r>
              <a:rPr lang="en-US"/>
              <a:t>Make note of this information so you can focus on sharing tips that are most relevant for the age groups represented.</a:t>
            </a:r>
            <a:endParaRPr lang="en-US" b="1">
              <a:cs typeface="Calibri"/>
            </a:endParaRPr>
          </a:p>
          <a:p>
            <a:pPr marL="285750" indent="-285750">
              <a:buFont typeface="Arial"/>
              <a:buChar char="•"/>
            </a:pPr>
            <a:endParaRPr lang="en-US">
              <a:cs typeface="Calibri" panose="020F0502020204030204"/>
            </a:endParaRPr>
          </a:p>
          <a:p>
            <a:endParaRPr lang="en-US">
              <a:cs typeface="Calibri" panose="020F0502020204030204"/>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2</a:t>
            </a:fld>
            <a:endParaRPr lang="en-US"/>
          </a:p>
        </p:txBody>
      </p:sp>
    </p:spTree>
    <p:extLst>
      <p:ext uri="{BB962C8B-B14F-4D97-AF65-F5344CB8AC3E}">
        <p14:creationId xmlns:p14="http://schemas.microsoft.com/office/powerpoint/2010/main" val="110326800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Goal:</a:t>
            </a:r>
            <a:r>
              <a:rPr lang="en-US" b="1" baseline="0"/>
              <a:t> </a:t>
            </a:r>
            <a:r>
              <a:rPr lang="en-US" baseline="0"/>
              <a:t>Encourage participants to safely prepare more scratch-cooked meals for the children in their care</a:t>
            </a:r>
          </a:p>
          <a:p>
            <a:endParaRPr lang="en-US" b="1"/>
          </a:p>
        </p:txBody>
      </p:sp>
      <p:sp>
        <p:nvSpPr>
          <p:cNvPr id="4" name="Slide Number Placeholder 3"/>
          <p:cNvSpPr>
            <a:spLocks noGrp="1"/>
          </p:cNvSpPr>
          <p:nvPr>
            <p:ph type="sldNum" sz="quarter" idx="10"/>
          </p:nvPr>
        </p:nvSpPr>
        <p:spPr/>
        <p:txBody>
          <a:bodyPr/>
          <a:lstStyle/>
          <a:p>
            <a:fld id="{4C6709D6-93C5-D64F-9800-896F699C4456}" type="slidenum">
              <a:rPr lang="en-US" smtClean="0"/>
              <a:t>3</a:t>
            </a:fld>
            <a:endParaRPr lang="en-US"/>
          </a:p>
        </p:txBody>
      </p:sp>
    </p:spTree>
    <p:extLst>
      <p:ext uri="{BB962C8B-B14F-4D97-AF65-F5344CB8AC3E}">
        <p14:creationId xmlns:p14="http://schemas.microsoft.com/office/powerpoint/2010/main" val="2073128171"/>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Ask: </a:t>
            </a:r>
            <a:r>
              <a:rPr lang="en-US"/>
              <a:t>Why should food safety be a priority for child care providers?</a:t>
            </a:r>
            <a:endParaRPr lang="en-US" baseline="0"/>
          </a:p>
          <a:p>
            <a:endParaRPr lang="en-US" baseline="0"/>
          </a:p>
          <a:p>
            <a:r>
              <a:rPr lang="en-US" i="1" baseline="0"/>
              <a:t>See next slide for answers/talking points</a:t>
            </a:r>
          </a:p>
          <a:p>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4</a:t>
            </a:fld>
            <a:endParaRPr lang="en-US"/>
          </a:p>
        </p:txBody>
      </p:sp>
    </p:spTree>
    <p:extLst>
      <p:ext uri="{BB962C8B-B14F-4D97-AF65-F5344CB8AC3E}">
        <p14:creationId xmlns:p14="http://schemas.microsoft.com/office/powerpoint/2010/main" val="1272090671"/>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b="1"/>
              <a:t>Share</a:t>
            </a:r>
            <a:r>
              <a:rPr lang="en-US"/>
              <a:t>:</a:t>
            </a:r>
            <a:r>
              <a:rPr lang="en-US" baseline="0"/>
              <a:t> </a:t>
            </a:r>
            <a:r>
              <a:rPr lang="en-US"/>
              <a:t>Children under 5 are highly susceptible to foodborne illness because their immune systems are not fully developed. This makes it extremely important to practice safe</a:t>
            </a:r>
            <a:r>
              <a:rPr lang="en-US" baseline="0"/>
              <a:t> food handling.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baseline="0"/>
          </a:p>
          <a:p>
            <a:pPr marL="0" marR="0" lvl="0" indent="0" algn="l" defTabSz="914400" rtl="0" eaLnBrk="1" fontAlgn="auto" latinLnBrk="0" hangingPunct="1">
              <a:lnSpc>
                <a:spcPct val="100000"/>
              </a:lnSpc>
              <a:spcBef>
                <a:spcPts val="0"/>
              </a:spcBef>
              <a:spcAft>
                <a:spcPts val="0"/>
              </a:spcAft>
              <a:buClrTx/>
              <a:buSzTx/>
              <a:buFontTx/>
              <a:buNone/>
              <a:tabLst/>
              <a:defRPr/>
            </a:pPr>
            <a:r>
              <a:rPr lang="en-US" b="1"/>
              <a:t>Ask </a:t>
            </a:r>
            <a:r>
              <a:rPr lang="en-US"/>
              <a:t>providers to think about how many times a day they change diapers, help kids use the restroom, wipe runny noses, or touch contaminated surfaces. Point out that the germs and bacteria spread through these activities can reproduce very quickly under certain conditions. Exposure to these germs may lead to diarrhea, vomiting, or in rare cases, death.</a:t>
            </a:r>
            <a:endParaRPr lang="en-US" baseline="0"/>
          </a:p>
          <a:p>
            <a:pPr marL="0" marR="0" lvl="0" indent="0" algn="l" defTabSz="914400" rtl="0" eaLnBrk="1" fontAlgn="auto" latinLnBrk="0" hangingPunct="1">
              <a:lnSpc>
                <a:spcPct val="100000"/>
              </a:lnSpc>
              <a:spcBef>
                <a:spcPts val="0"/>
              </a:spcBef>
              <a:spcAft>
                <a:spcPts val="0"/>
              </a:spcAft>
              <a:buClrTx/>
              <a:buSzTx/>
              <a:buFontTx/>
              <a:buNone/>
              <a:tabLst/>
              <a:defRPr/>
            </a:pPr>
            <a:endParaRPr lang="en-US" baseline="0"/>
          </a:p>
          <a:p>
            <a:pPr marL="0" marR="0" lvl="0" indent="0" algn="l" defTabSz="914400" rtl="0" eaLnBrk="1" fontAlgn="auto" latinLnBrk="0" hangingPunct="1">
              <a:lnSpc>
                <a:spcPct val="100000"/>
              </a:lnSpc>
              <a:spcBef>
                <a:spcPts val="0"/>
              </a:spcBef>
              <a:spcAft>
                <a:spcPts val="0"/>
              </a:spcAft>
              <a:buClrTx/>
              <a:buSzTx/>
              <a:buFontTx/>
              <a:buNone/>
              <a:tabLst/>
              <a:defRPr/>
            </a:pPr>
            <a:r>
              <a:rPr lang="en-US" b="1" baseline="0"/>
              <a:t>Share: </a:t>
            </a:r>
            <a:r>
              <a:rPr lang="en-US" baseline="0"/>
              <a:t>Now we are going to talk about how to reduce the risk of foodborne illness by following 3 simple steps. </a:t>
            </a:r>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5</a:t>
            </a:fld>
            <a:endParaRPr lang="en-US"/>
          </a:p>
        </p:txBody>
      </p:sp>
    </p:spTree>
    <p:extLst>
      <p:ext uri="{BB962C8B-B14F-4D97-AF65-F5344CB8AC3E}">
        <p14:creationId xmlns:p14="http://schemas.microsoft.com/office/powerpoint/2010/main" val="3972463753"/>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i="0" u="sng"/>
              <a:t>1. Practice Proper Hygiene</a:t>
            </a:r>
            <a:r>
              <a:rPr lang="en-US" u="sng"/>
              <a:t> </a:t>
            </a:r>
            <a:endParaRPr lang="en-US" i="0" u="sng"/>
          </a:p>
          <a:p>
            <a:r>
              <a:rPr lang="en-US" b="1"/>
              <a:t>Share: </a:t>
            </a:r>
            <a:r>
              <a:rPr lang="en-US" b="0"/>
              <a:t>Handwashing is one of the most important steps we can take to prevent foodborne</a:t>
            </a:r>
            <a:r>
              <a:rPr lang="en-US" b="0" baseline="0"/>
              <a:t> illness (for adults and children)</a:t>
            </a:r>
          </a:p>
          <a:p>
            <a:endParaRPr lang="en-US" baseline="0"/>
          </a:p>
          <a:p>
            <a:r>
              <a:rPr lang="en-US" b="1" baseline="0"/>
              <a:t>Ask:</a:t>
            </a:r>
            <a:r>
              <a:rPr lang="en-US" baseline="0"/>
              <a:t> </a:t>
            </a:r>
            <a:r>
              <a:rPr lang="en-US" i="0" baseline="0"/>
              <a:t>How do you teach children to wash their hands properly? How do you make it fun?</a:t>
            </a:r>
          </a:p>
          <a:p>
            <a:endParaRPr lang="en-US" i="0" baseline="0"/>
          </a:p>
          <a:p>
            <a:r>
              <a:rPr lang="en-US" b="1" i="0" baseline="0"/>
              <a:t>Share</a:t>
            </a:r>
            <a:r>
              <a:rPr lang="en-US" i="0" baseline="0"/>
              <a:t>: Stress that hand sanitizer is not a substitute for washing hands properly</a:t>
            </a:r>
          </a:p>
        </p:txBody>
      </p:sp>
      <p:sp>
        <p:nvSpPr>
          <p:cNvPr id="4" name="Slide Number Placeholder 3"/>
          <p:cNvSpPr>
            <a:spLocks noGrp="1"/>
          </p:cNvSpPr>
          <p:nvPr>
            <p:ph type="sldNum" sz="quarter" idx="10"/>
          </p:nvPr>
        </p:nvSpPr>
        <p:spPr/>
        <p:txBody>
          <a:bodyPr/>
          <a:lstStyle/>
          <a:p>
            <a:fld id="{4C6709D6-93C5-D64F-9800-896F699C4456}" type="slidenum">
              <a:rPr lang="en-US" smtClean="0"/>
              <a:t>6</a:t>
            </a:fld>
            <a:endParaRPr lang="en-US"/>
          </a:p>
        </p:txBody>
      </p:sp>
    </p:spTree>
    <p:extLst>
      <p:ext uri="{BB962C8B-B14F-4D97-AF65-F5344CB8AC3E}">
        <p14:creationId xmlns:p14="http://schemas.microsoft.com/office/powerpoint/2010/main" val="3629158597"/>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i="0" u="sng"/>
              <a:t>2. </a:t>
            </a:r>
            <a:r>
              <a:rPr lang="en-US" i="0" u="sng"/>
              <a:t>Avoid</a:t>
            </a:r>
            <a:r>
              <a:rPr lang="en-US" i="0" u="sng" baseline="0"/>
              <a:t> cross-contamination</a:t>
            </a:r>
          </a:p>
          <a:p>
            <a:r>
              <a:rPr lang="en-US" b="1" u="none" baseline="0"/>
              <a:t>Ask: </a:t>
            </a:r>
            <a:r>
              <a:rPr lang="en-US" b="0" u="none" baseline="0"/>
              <a:t>What steps do you take to prevent cross-contamination in your center or home</a:t>
            </a:r>
            <a:r>
              <a:rPr lang="en-US" b="0" i="0" u="none" baseline="0"/>
              <a:t>?</a:t>
            </a:r>
          </a:p>
          <a:p>
            <a:pPr marL="171450" indent="-171450">
              <a:buFont typeface="Arial" panose="020B0604020202020204" pitchFamily="34" charset="0"/>
              <a:buChar char="•"/>
            </a:pPr>
            <a:r>
              <a:rPr lang="en-US" sz="1200" kern="1200">
                <a:solidFill>
                  <a:schemeClr val="tx1"/>
                </a:solidFill>
                <a:effectLst/>
                <a:latin typeface="+mn-lt"/>
                <a:ea typeface="+mn-ea"/>
                <a:cs typeface="+mn-cs"/>
              </a:rPr>
              <a:t>Wash cutting boards, dishes, utensils, and work surfaces before and after food preparation</a:t>
            </a:r>
          </a:p>
          <a:p>
            <a:pPr marL="171450" indent="-171450" rtl="0">
              <a:buFont typeface="Arial" panose="020B0604020202020204" pitchFamily="34" charset="0"/>
              <a:buChar char="•"/>
            </a:pPr>
            <a:r>
              <a:rPr lang="en-US" sz="1200" kern="1200">
                <a:solidFill>
                  <a:schemeClr val="tx1"/>
                </a:solidFill>
                <a:effectLst/>
                <a:latin typeface="+mn-lt"/>
                <a:ea typeface="+mn-ea"/>
                <a:cs typeface="+mn-cs"/>
              </a:rPr>
              <a:t>Use separate cutting boards and work surfaces for raw meats and produce/ready-to-eat</a:t>
            </a:r>
            <a:r>
              <a:rPr lang="en-US" sz="1200" kern="1200" baseline="0">
                <a:solidFill>
                  <a:schemeClr val="tx1"/>
                </a:solidFill>
                <a:effectLst/>
                <a:latin typeface="+mn-lt"/>
                <a:ea typeface="+mn-ea"/>
                <a:cs typeface="+mn-cs"/>
              </a:rPr>
              <a:t> foods</a:t>
            </a:r>
            <a:endParaRPr lang="en-US" sz="1200" kern="1200">
              <a:solidFill>
                <a:schemeClr val="tx1"/>
              </a:solidFill>
              <a:effectLst/>
              <a:latin typeface="+mn-lt"/>
              <a:ea typeface="+mn-ea"/>
              <a:cs typeface="+mn-cs"/>
            </a:endParaRPr>
          </a:p>
          <a:p>
            <a:pPr marL="171450" indent="-171450" rtl="0">
              <a:buFont typeface="Arial" panose="020B0604020202020204" pitchFamily="34" charset="0"/>
              <a:buChar char="•"/>
            </a:pPr>
            <a:r>
              <a:rPr lang="en-US" sz="1200" kern="1200">
                <a:solidFill>
                  <a:schemeClr val="tx1"/>
                </a:solidFill>
                <a:effectLst/>
                <a:latin typeface="+mn-lt"/>
                <a:ea typeface="+mn-ea"/>
                <a:cs typeface="+mn-cs"/>
              </a:rPr>
              <a:t>Place cooked food on a clean plate</a:t>
            </a:r>
          </a:p>
          <a:p>
            <a:pPr marL="171450" indent="-171450" rtl="0">
              <a:buFont typeface="Arial" panose="020B0604020202020204" pitchFamily="34" charset="0"/>
              <a:buChar char="•"/>
            </a:pPr>
            <a:r>
              <a:rPr lang="en-US" sz="1200" kern="1200">
                <a:solidFill>
                  <a:schemeClr val="tx1"/>
                </a:solidFill>
                <a:effectLst/>
                <a:latin typeface="+mn-lt"/>
                <a:ea typeface="+mn-ea"/>
                <a:cs typeface="+mn-cs"/>
              </a:rPr>
              <a:t>Disinfect serving areas (more info on next slide)</a:t>
            </a:r>
          </a:p>
          <a:p>
            <a:endParaRPr lang="en-US" i="0" u="none" baseline="0"/>
          </a:p>
          <a:p>
            <a:endParaRPr lang="en-US" i="1" u="none"/>
          </a:p>
        </p:txBody>
      </p:sp>
      <p:sp>
        <p:nvSpPr>
          <p:cNvPr id="4" name="Slide Number Placeholder 3"/>
          <p:cNvSpPr>
            <a:spLocks noGrp="1"/>
          </p:cNvSpPr>
          <p:nvPr>
            <p:ph type="sldNum" sz="quarter" idx="10"/>
          </p:nvPr>
        </p:nvSpPr>
        <p:spPr/>
        <p:txBody>
          <a:bodyPr/>
          <a:lstStyle/>
          <a:p>
            <a:fld id="{4C6709D6-93C5-D64F-9800-896F699C4456}" type="slidenum">
              <a:rPr lang="en-US" smtClean="0"/>
              <a:t>7</a:t>
            </a:fld>
            <a:endParaRPr lang="en-US"/>
          </a:p>
        </p:txBody>
      </p:sp>
    </p:spTree>
    <p:extLst>
      <p:ext uri="{BB962C8B-B14F-4D97-AF65-F5344CB8AC3E}">
        <p14:creationId xmlns:p14="http://schemas.microsoft.com/office/powerpoint/2010/main" val="1576289782"/>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buFont typeface="Arial" panose="020B0604020202020204" pitchFamily="34" charset="0"/>
              <a:buNone/>
            </a:pPr>
            <a:r>
              <a:rPr lang="en-US" sz="1200" i="0" u="sng" kern="1200" baseline="0">
                <a:solidFill>
                  <a:schemeClr val="tx1"/>
                </a:solidFill>
                <a:effectLst/>
                <a:latin typeface="+mn-lt"/>
                <a:ea typeface="+mn-ea"/>
                <a:cs typeface="+mn-cs"/>
              </a:rPr>
              <a:t>3. </a:t>
            </a:r>
            <a:r>
              <a:rPr lang="en-US" i="0" u="sng" baseline="0"/>
              <a:t>Keep foods out of the temperature danger zone</a:t>
            </a:r>
          </a:p>
          <a:p>
            <a:r>
              <a:rPr lang="en-US" b="1" i="0" u="none" baseline="0"/>
              <a:t>Share: </a:t>
            </a:r>
            <a:r>
              <a:rPr lang="en-US" b="0" i="0" u="none" baseline="0"/>
              <a:t>Paying attention to the relationship between time and temperature – when cooking, storing, and holding foods – is a crucial step in preventing foodborne illness. </a:t>
            </a:r>
          </a:p>
          <a:p>
            <a:endParaRPr lang="en-US" b="1" i="0" u="none" baseline="0"/>
          </a:p>
          <a:p>
            <a:r>
              <a:rPr lang="en-US" b="1" i="0" u="none" baseline="0"/>
              <a:t>Ask:</a:t>
            </a:r>
            <a:r>
              <a:rPr lang="en-US" i="0" u="none" baseline="0"/>
              <a:t> What is the temperature danger zone? </a:t>
            </a:r>
          </a:p>
          <a:p>
            <a:endParaRPr lang="en-US" i="0" u="none" baseline="0"/>
          </a:p>
          <a:p>
            <a:r>
              <a:rPr lang="en-US" b="1" i="0" u="none"/>
              <a:t>Share</a:t>
            </a:r>
            <a:r>
              <a:rPr lang="en-US" i="0" u="none"/>
              <a:t>: </a:t>
            </a:r>
            <a:r>
              <a:rPr lang="en-US" i="0" u="none" baseline="0"/>
              <a:t>Temperatures between 40 and 140 degrees F are referred to as the temperature danger zone, because bacteria tend to multiply at these temperatures.</a:t>
            </a:r>
            <a:r>
              <a:rPr lang="en-US"/>
              <a:t>  </a:t>
            </a:r>
            <a:r>
              <a:rPr lang="en-US">
                <a:hlinkClick r:id="rId3"/>
              </a:rPr>
              <a:t>https://www.cde.state.co.us/nutrition/osnfoodsafetydangerzone</a:t>
            </a:r>
            <a:r>
              <a:rPr lang="en-US"/>
              <a:t> </a:t>
            </a:r>
            <a:endParaRPr lang="en-US" i="0" u="none" baseline="0">
              <a:cs typeface="Calibri"/>
            </a:endParaRPr>
          </a:p>
          <a:p>
            <a:endParaRPr lang="en-US" i="0" u="none" baseline="0"/>
          </a:p>
          <a:p>
            <a:r>
              <a:rPr lang="en-US" b="1" i="0" u="none" baseline="0"/>
              <a:t>Ask</a:t>
            </a:r>
            <a:r>
              <a:rPr lang="en-US" b="0" i="0" u="none" baseline="0"/>
              <a:t>: </a:t>
            </a:r>
            <a:r>
              <a:rPr lang="en-US" i="0" u="none" baseline="0"/>
              <a:t>How can you keep foods out of the temperature danger zone?</a:t>
            </a:r>
          </a:p>
          <a:p>
            <a:pPr marL="171450" indent="-171450">
              <a:buFont typeface="Arial" panose="020B0604020202020204" pitchFamily="34" charset="0"/>
              <a:buChar char="•"/>
            </a:pPr>
            <a:r>
              <a:rPr lang="en-US" i="0" u="none" baseline="0"/>
              <a:t>Cook, hold, and store foods at safe temperatures; keep cold foods cold, keep hot foods hot (check the rules and regulations for holding hot and cold foods. It may be higher/lower than 140/40).</a:t>
            </a:r>
          </a:p>
          <a:p>
            <a:pPr marL="171450" indent="-171450">
              <a:buFont typeface="Arial" panose="020B0604020202020204" pitchFamily="34" charset="0"/>
              <a:buChar char="•"/>
            </a:pPr>
            <a:r>
              <a:rPr lang="en-US" i="0" u="none" baseline="0"/>
              <a:t>Use a thermometer to check internal temperatures.</a:t>
            </a:r>
          </a:p>
          <a:p>
            <a:pPr marL="171450" indent="-171450">
              <a:buFont typeface="Arial" panose="020B0604020202020204" pitchFamily="34" charset="0"/>
              <a:buChar char="•"/>
            </a:pPr>
            <a:r>
              <a:rPr lang="en-US" i="0" u="none" baseline="0"/>
              <a:t>Don’t let food sit out at room temperature for more than two hours.</a:t>
            </a:r>
          </a:p>
          <a:p>
            <a:endParaRPr lang="en-US" b="1" i="0" u="none" baseline="0"/>
          </a:p>
          <a:p>
            <a:r>
              <a:rPr lang="en-US" b="1" i="0" u="none" baseline="0"/>
              <a:t>Ask: </a:t>
            </a:r>
            <a:r>
              <a:rPr lang="en-US" i="0" u="none" baseline="0"/>
              <a:t>How can you cool down hot foods or thaw frozen foods safely?</a:t>
            </a:r>
          </a:p>
          <a:p>
            <a:endParaRPr lang="en-US" i="1" u="none"/>
          </a:p>
        </p:txBody>
      </p:sp>
      <p:sp>
        <p:nvSpPr>
          <p:cNvPr id="4" name="Slide Number Placeholder 3"/>
          <p:cNvSpPr>
            <a:spLocks noGrp="1"/>
          </p:cNvSpPr>
          <p:nvPr>
            <p:ph type="sldNum" sz="quarter" idx="10"/>
          </p:nvPr>
        </p:nvSpPr>
        <p:spPr/>
        <p:txBody>
          <a:bodyPr/>
          <a:lstStyle/>
          <a:p>
            <a:fld id="{4C6709D6-93C5-D64F-9800-896F699C4456}" type="slidenum">
              <a:rPr lang="en-US" smtClean="0"/>
              <a:t>8</a:t>
            </a:fld>
            <a:endParaRPr lang="en-US"/>
          </a:p>
        </p:txBody>
      </p:sp>
    </p:spTree>
    <p:extLst>
      <p:ext uri="{BB962C8B-B14F-4D97-AF65-F5344CB8AC3E}">
        <p14:creationId xmlns:p14="http://schemas.microsoft.com/office/powerpoint/2010/main" val="692385862"/>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baseline="0"/>
              <a:t>Ask: </a:t>
            </a:r>
            <a:r>
              <a:rPr lang="en-US" b="0" i="0" baseline="0"/>
              <a:t>What is the difference between sanitizer and disinfectant?</a:t>
            </a:r>
          </a:p>
          <a:p>
            <a:r>
              <a:rPr lang="en-US" b="1" i="0" baseline="0"/>
              <a:t>Share: </a:t>
            </a:r>
            <a:r>
              <a:rPr lang="en-US" b="0" i="0" baseline="0"/>
              <a:t>Disinfectant is a lot stronger (higher bleach: water ratio) and should only be used for cleaning bodily fluids. For sanitizing food contact services, such as countertops, (and other things that may come into contact with children’s mouths, such as toys), use a weaker (lower bleach: water ratio) sanitizing solution.  Check with your local health department for the exact formula for mixing sanitizer and disinfectant. All cleaning products should be labeled and stored away from food and areas where children can get to them. </a:t>
            </a:r>
          </a:p>
          <a:p>
            <a:endParaRPr lang="en-US" b="1" i="1"/>
          </a:p>
        </p:txBody>
      </p:sp>
      <p:sp>
        <p:nvSpPr>
          <p:cNvPr id="4" name="Slide Number Placeholder 3"/>
          <p:cNvSpPr>
            <a:spLocks noGrp="1"/>
          </p:cNvSpPr>
          <p:nvPr>
            <p:ph type="sldNum" sz="quarter" idx="10"/>
          </p:nvPr>
        </p:nvSpPr>
        <p:spPr/>
        <p:txBody>
          <a:bodyPr/>
          <a:lstStyle/>
          <a:p>
            <a:fld id="{4C6709D6-93C5-D64F-9800-896F699C4456}" type="slidenum">
              <a:rPr lang="en-US" smtClean="0"/>
              <a:t>9</a:t>
            </a:fld>
            <a:endParaRPr lang="en-US"/>
          </a:p>
        </p:txBody>
      </p:sp>
    </p:spTree>
    <p:extLst>
      <p:ext uri="{BB962C8B-B14F-4D97-AF65-F5344CB8AC3E}">
        <p14:creationId xmlns:p14="http://schemas.microsoft.com/office/powerpoint/2010/main" val="3974037181"/>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0" fontAlgn="base" latinLnBrk="0" hangingPunct="0">
              <a:lnSpc>
                <a:spcPct val="100000"/>
              </a:lnSpc>
              <a:spcBef>
                <a:spcPct val="30000"/>
              </a:spcBef>
              <a:spcAft>
                <a:spcPct val="0"/>
              </a:spcAft>
              <a:buClrTx/>
              <a:buSzTx/>
              <a:buFontTx/>
              <a:buNone/>
              <a:tabLst/>
              <a:defRPr/>
            </a:pPr>
            <a:r>
              <a:rPr lang="en-US" b="1" i="0"/>
              <a:t>Share:</a:t>
            </a:r>
            <a:r>
              <a:rPr lang="en-US" b="1" i="0" baseline="0"/>
              <a:t> </a:t>
            </a:r>
            <a:r>
              <a:rPr lang="en-US" b="0" i="0" baseline="0"/>
              <a:t>In addition to practicing food safety and sanitation, ensure that the physical food environment is safe for children. </a:t>
            </a:r>
          </a:p>
          <a:p>
            <a:pPr marL="0" marR="0" lvl="0" indent="0" algn="l" defTabSz="914400" rtl="0" eaLnBrk="0" fontAlgn="base" latinLnBrk="0" hangingPunct="0">
              <a:lnSpc>
                <a:spcPct val="100000"/>
              </a:lnSpc>
              <a:spcBef>
                <a:spcPct val="30000"/>
              </a:spcBef>
              <a:spcAft>
                <a:spcPct val="0"/>
              </a:spcAft>
              <a:buClrTx/>
              <a:buSzTx/>
              <a:buFontTx/>
              <a:buNone/>
              <a:tabLst/>
              <a:defRPr/>
            </a:pPr>
            <a:endParaRPr lang="en-US" b="0" i="0" baseline="0"/>
          </a:p>
          <a:p>
            <a:pPr marL="0" marR="0" lvl="0" indent="0" algn="l" defTabSz="914400" rtl="0" eaLnBrk="0" fontAlgn="base" latinLnBrk="0" hangingPunct="0">
              <a:lnSpc>
                <a:spcPct val="100000"/>
              </a:lnSpc>
              <a:spcBef>
                <a:spcPct val="30000"/>
              </a:spcBef>
              <a:spcAft>
                <a:spcPct val="0"/>
              </a:spcAft>
              <a:buClrTx/>
              <a:buSzTx/>
              <a:buFont typeface="Arial" panose="020B0604020202020204" pitchFamily="34" charset="0"/>
              <a:buNone/>
              <a:tabLst/>
              <a:defRPr/>
            </a:pPr>
            <a:r>
              <a:rPr lang="en-US" b="1" i="0" baseline="0"/>
              <a:t>Ask: </a:t>
            </a:r>
            <a:r>
              <a:rPr lang="en-US" b="0" i="0" baseline="0"/>
              <a:t>What behaviors do you expect from children at the table, to create safe food environments? (i.e. Keep four legs of the chair and both feet on the floor, no chewing and standing up/walking around).</a:t>
            </a:r>
          </a:p>
          <a:p>
            <a:pPr marL="0" marR="0" lvl="0" indent="0" algn="l" defTabSz="914400" rtl="0" eaLnBrk="0" fontAlgn="base" latinLnBrk="0" hangingPunct="0">
              <a:lnSpc>
                <a:spcPct val="100000"/>
              </a:lnSpc>
              <a:spcBef>
                <a:spcPct val="30000"/>
              </a:spcBef>
              <a:spcAft>
                <a:spcPct val="0"/>
              </a:spcAft>
              <a:buClrTx/>
              <a:buSzTx/>
              <a:buFont typeface="Arial" panose="020B0604020202020204" pitchFamily="34" charset="0"/>
              <a:buNone/>
              <a:tabLst/>
              <a:defRPr/>
            </a:pPr>
            <a:endParaRPr lang="en-US" b="1" i="0"/>
          </a:p>
          <a:p>
            <a:pPr marL="0" indent="0">
              <a:buFont typeface="Arial" panose="020B0604020202020204" pitchFamily="34" charset="0"/>
              <a:buNone/>
            </a:pPr>
            <a:r>
              <a:rPr lang="en-US" b="1" baseline="0"/>
              <a:t>Ask:</a:t>
            </a:r>
            <a:r>
              <a:rPr lang="en-US" baseline="0"/>
              <a:t> What does a developmentally-appropriate mealtime environment look like? (i.e. Use child-sized tables, chairs, cups, silverware, plates/bowls, and serving utensils that children can handle).</a:t>
            </a:r>
          </a:p>
          <a:p>
            <a:pPr marL="171450" indent="-171450">
              <a:buFont typeface="Arial" panose="020B0604020202020204" pitchFamily="34" charset="0"/>
              <a:buChar char="•"/>
            </a:pPr>
            <a:endParaRPr lang="en-US" baseline="0"/>
          </a:p>
          <a:p>
            <a:pPr marL="0" indent="0">
              <a:buFont typeface="Arial" panose="020B0604020202020204" pitchFamily="34" charset="0"/>
              <a:buNone/>
            </a:pPr>
            <a:r>
              <a:rPr lang="en-US" b="1" baseline="0"/>
              <a:t>Share: </a:t>
            </a:r>
            <a:r>
              <a:rPr lang="en-US" baseline="0"/>
              <a:t>Consider both qualities of the food, like size and texture, and characteristics of the children being served, like age, feeding skills, and allergies. </a:t>
            </a:r>
            <a:r>
              <a:rPr lang="en-US" b="0" baseline="0"/>
              <a:t>Refer to </a:t>
            </a:r>
            <a:r>
              <a:rPr lang="en-US" b="1" baseline="0"/>
              <a:t>page 13 </a:t>
            </a:r>
            <a:r>
              <a:rPr lang="en-US" b="0" baseline="0"/>
              <a:t>in your books: </a:t>
            </a:r>
            <a:r>
              <a:rPr lang="en-US" b="1" baseline="0"/>
              <a:t>Sizing up Safety </a:t>
            </a:r>
            <a:r>
              <a:rPr lang="en-US" b="0" baseline="0"/>
              <a:t>and </a:t>
            </a:r>
            <a:r>
              <a:rPr lang="en-US" b="1" baseline="0"/>
              <a:t>page 14 Avoiding Food Allergens</a:t>
            </a:r>
          </a:p>
        </p:txBody>
      </p:sp>
      <p:sp>
        <p:nvSpPr>
          <p:cNvPr id="4" name="Slide Number Placeholder 3"/>
          <p:cNvSpPr>
            <a:spLocks noGrp="1"/>
          </p:cNvSpPr>
          <p:nvPr>
            <p:ph type="sldNum" sz="quarter" idx="10"/>
          </p:nvPr>
        </p:nvSpPr>
        <p:spPr/>
        <p:txBody>
          <a:bodyPr/>
          <a:lstStyle/>
          <a:p>
            <a:fld id="{4C6709D6-93C5-D64F-9800-896F699C4456}" type="slidenum">
              <a:rPr lang="en-US" smtClean="0"/>
              <a:t>10</a:t>
            </a:fld>
            <a:endParaRPr lang="en-US"/>
          </a:p>
        </p:txBody>
      </p:sp>
    </p:spTree>
    <p:extLst>
      <p:ext uri="{BB962C8B-B14F-4D97-AF65-F5344CB8AC3E}">
        <p14:creationId xmlns:p14="http://schemas.microsoft.com/office/powerpoint/2010/main" val="2282686941"/>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Little mouths and lots of energy put kids at greater risk of choking</a:t>
            </a:r>
          </a:p>
          <a:p>
            <a:endParaRPr lang="en-US"/>
          </a:p>
          <a:p>
            <a:r>
              <a:rPr lang="en-US" b="1"/>
              <a:t>Share: </a:t>
            </a:r>
            <a:r>
              <a:rPr lang="en-US"/>
              <a:t>Steps to make mealtime safe:</a:t>
            </a:r>
          </a:p>
          <a:p>
            <a:pPr marL="171450" indent="-171450">
              <a:buFont typeface="Arial" panose="020B0604020202020204" pitchFamily="34" charset="0"/>
              <a:buChar char="•"/>
            </a:pPr>
            <a:r>
              <a:rPr lang="en-US"/>
              <a:t>Have children serve themselves small amounts at a time.</a:t>
            </a:r>
          </a:p>
          <a:p>
            <a:pPr marL="171450" indent="-171450">
              <a:buFont typeface="Arial" panose="020B0604020202020204" pitchFamily="34" charset="0"/>
              <a:buChar char="•"/>
            </a:pPr>
            <a:r>
              <a:rPr lang="en-US"/>
              <a:t>Stay with children while they are eating. Watch them closely.</a:t>
            </a:r>
          </a:p>
          <a:p>
            <a:pPr marL="171450" indent="-171450">
              <a:buFont typeface="Arial" panose="020B0604020202020204" pitchFamily="34" charset="0"/>
              <a:buChar char="•"/>
            </a:pPr>
            <a:r>
              <a:rPr lang="en-US"/>
              <a:t>Ask kids in your care to: </a:t>
            </a:r>
            <a:r>
              <a:rPr lang="en-US" u="sng"/>
              <a:t>Sit up- </a:t>
            </a:r>
            <a:r>
              <a:rPr lang="en-US"/>
              <a:t>Never allow a child to eat while lying down, walking, or running. </a:t>
            </a:r>
            <a:r>
              <a:rPr lang="en-US" u="sng"/>
              <a:t>Stay calm- </a:t>
            </a:r>
            <a:r>
              <a:rPr lang="en-US"/>
              <a:t>Encourage children to keep calm. No yelling or horseplay while eating. </a:t>
            </a:r>
            <a:r>
              <a:rPr lang="en-US" u="sng"/>
              <a:t>Eat slowly- </a:t>
            </a:r>
            <a:r>
              <a:rPr lang="en-US"/>
              <a:t>Encourage children to eat one bite at a time.</a:t>
            </a:r>
          </a:p>
          <a:p>
            <a:pPr marL="171450" indent="-171450">
              <a:buFont typeface="Arial" panose="020B0604020202020204" pitchFamily="34" charset="0"/>
              <a:buChar char="•"/>
            </a:pPr>
            <a:r>
              <a:rPr lang="en-US"/>
              <a:t>Prepare foods in a way that is safe. The chart below tells you how.</a:t>
            </a:r>
          </a:p>
        </p:txBody>
      </p:sp>
      <p:sp>
        <p:nvSpPr>
          <p:cNvPr id="4" name="Slide Number Placeholder 3"/>
          <p:cNvSpPr>
            <a:spLocks noGrp="1"/>
          </p:cNvSpPr>
          <p:nvPr>
            <p:ph type="sldNum" sz="quarter" idx="5"/>
          </p:nvPr>
        </p:nvSpPr>
        <p:spPr/>
        <p:txBody>
          <a:bodyPr/>
          <a:lstStyle/>
          <a:p>
            <a:fld id="{4C6709D6-93C5-D64F-9800-896F699C4456}" type="slidenum">
              <a:rPr lang="en-US" smtClean="0"/>
              <a:t>11</a:t>
            </a:fld>
            <a:endParaRPr lang="en-US"/>
          </a:p>
        </p:txBody>
      </p:sp>
    </p:spTree>
    <p:extLst>
      <p:ext uri="{BB962C8B-B14F-4D97-AF65-F5344CB8AC3E}">
        <p14:creationId xmlns:p14="http://schemas.microsoft.com/office/powerpoint/2010/main" val="4131702302"/>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cs typeface="Calibri"/>
              </a:rPr>
              <a:t>(For Taylor—</a:t>
            </a:r>
            <a:r>
              <a:rPr lang="en-US" b="1" err="1">
                <a:cs typeface="Calibri"/>
              </a:rPr>
              <a:t>pg</a:t>
            </a:r>
            <a:r>
              <a:rPr lang="en-US" b="1">
                <a:cs typeface="Calibri"/>
              </a:rPr>
              <a:t> 14 in participant book)</a:t>
            </a:r>
            <a:endParaRPr lang="en-US" b="1"/>
          </a:p>
          <a:p>
            <a:r>
              <a:rPr lang="en-US" sz="1200" b="1" i="0" u="none" strike="noStrike" kern="1200" baseline="0">
                <a:solidFill>
                  <a:schemeClr val="tx1"/>
                </a:solidFill>
                <a:latin typeface="+mn-lt"/>
                <a:ea typeface="+mn-ea"/>
                <a:cs typeface="+mn-cs"/>
              </a:rPr>
              <a:t>Ask: </a:t>
            </a:r>
            <a:r>
              <a:rPr lang="en-US" sz="1200" b="0" i="0" u="none" strike="noStrike" kern="1200" baseline="0">
                <a:solidFill>
                  <a:schemeClr val="tx1"/>
                </a:solidFill>
                <a:latin typeface="+mn-lt"/>
                <a:ea typeface="+mn-ea"/>
                <a:cs typeface="+mn-cs"/>
              </a:rPr>
              <a:t>What policies and procedures are in place in your program regarding management of allergies? How do you talk with parents about your joint responsibilities?</a:t>
            </a:r>
            <a:r>
              <a:rPr lang="en-US"/>
              <a:t> </a:t>
            </a:r>
            <a:endParaRPr lang="en-US">
              <a:ea typeface="+mn-ea"/>
              <a:cs typeface="+mn-cs"/>
            </a:endParaRPr>
          </a:p>
          <a:p>
            <a:r>
              <a:rPr lang="en-US" sz="1200" b="1" baseline="0">
                <a:latin typeface="Arial" panose="020B0604020202020204" pitchFamily="34" charset="0"/>
              </a:rPr>
              <a:t>Share: </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a:t>A food allergy is a reaction that occurs when the body’s immune system mistakes a food for something harmful.</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a:t>Most food-allergy symptoms are just uncomfortable, but some people have severe, life-threatening reactions.</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a:t>Food allergies may occur at birth or develop at any age.</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r>
              <a:rPr lang="en-US"/>
              <a:t>Children who are allergic to the same food may react very differently.</a:t>
            </a:r>
          </a:p>
          <a:p>
            <a:pPr marL="171450" marR="0" lvl="0" indent="-171450" algn="l" defTabSz="914400" rtl="0" eaLnBrk="1" fontAlgn="auto" latinLnBrk="0" hangingPunct="1">
              <a:lnSpc>
                <a:spcPct val="100000"/>
              </a:lnSpc>
              <a:spcBef>
                <a:spcPts val="0"/>
              </a:spcBef>
              <a:spcAft>
                <a:spcPts val="0"/>
              </a:spcAft>
              <a:buClrTx/>
              <a:buSzTx/>
              <a:buFont typeface="Arial" panose="020B0604020202020204" pitchFamily="34" charset="0"/>
              <a:buChar char="•"/>
              <a:tabLst/>
              <a:defRPr/>
            </a:pPr>
            <a:endParaRPr lang="en-US"/>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lang="en-US" sz="1200" b="1" i="0" u="none" strike="noStrike" kern="1200" baseline="0">
                <a:solidFill>
                  <a:schemeClr val="tx1"/>
                </a:solidFill>
                <a:latin typeface="+mn-lt"/>
                <a:ea typeface="+mn-ea"/>
                <a:cs typeface="+mn-cs"/>
              </a:rPr>
              <a:t>Ask: </a:t>
            </a:r>
            <a:r>
              <a:rPr lang="en-US" sz="1200" b="0" i="0" u="none" strike="noStrike" kern="1200" baseline="0">
                <a:solidFill>
                  <a:schemeClr val="tx1"/>
                </a:solidFill>
                <a:latin typeface="+mn-lt"/>
                <a:ea typeface="+mn-ea"/>
                <a:cs typeface="+mn-cs"/>
              </a:rPr>
              <a:t>How do you ensure that children with allergies feel included in what their peers are eating as much as possible?</a:t>
            </a:r>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endParaRPr lang="en-US" b="0" baseline="0"/>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lang="en-US" b="1" baseline="0"/>
              <a:t>Share: </a:t>
            </a:r>
            <a:r>
              <a:rPr lang="en-US" b="0" baseline="0"/>
              <a:t>In your handout packet, a </a:t>
            </a:r>
            <a:r>
              <a:rPr lang="en-US" b="1" baseline="0"/>
              <a:t>Feeding Plan for Children with Special Nutrition Needs</a:t>
            </a:r>
            <a:r>
              <a:rPr lang="en-US" b="0" baseline="0"/>
              <a:t> is included. </a:t>
            </a:r>
            <a:r>
              <a:rPr lang="en-US" sz="1200">
                <a:latin typeface="Arial" panose="020B0604020202020204" pitchFamily="34" charset="0"/>
              </a:rPr>
              <a:t>A tool to clarify the responsibilities of center staff and parents for a child with a food allergy or other dietary restriction.</a:t>
            </a:r>
          </a:p>
          <a:p>
            <a:pPr marL="0" indent="0">
              <a:buFont typeface="Arial" panose="020B0604020202020204" pitchFamily="34" charset="0"/>
              <a:buNone/>
            </a:pPr>
            <a:endParaRPr lang="en-US" b="1" baseline="0"/>
          </a:p>
          <a:p>
            <a:pPr marL="0" marR="0" lvl="0" indent="0" algn="l" defTabSz="914400" rtl="0" eaLnBrk="1" fontAlgn="auto" latinLnBrk="0" hangingPunct="1">
              <a:lnSpc>
                <a:spcPct val="100000"/>
              </a:lnSpc>
              <a:spcBef>
                <a:spcPts val="0"/>
              </a:spcBef>
              <a:spcAft>
                <a:spcPts val="0"/>
              </a:spcAft>
              <a:buClrTx/>
              <a:buSzTx/>
              <a:buFont typeface="Arial" panose="020B0604020202020204" pitchFamily="34" charset="0"/>
              <a:buNone/>
              <a:tabLst/>
              <a:defRPr/>
            </a:pPr>
            <a:r>
              <a:rPr lang="en-US" b="0" baseline="0"/>
              <a:t>TIP: Encourage participants to speak with licensing or CACFP/their CACFP sponsor for more information about food allergies.</a:t>
            </a:r>
          </a:p>
        </p:txBody>
      </p:sp>
      <p:sp>
        <p:nvSpPr>
          <p:cNvPr id="4" name="Slide Number Placeholder 3"/>
          <p:cNvSpPr>
            <a:spLocks noGrp="1"/>
          </p:cNvSpPr>
          <p:nvPr>
            <p:ph type="sldNum" sz="quarter" idx="10"/>
          </p:nvPr>
        </p:nvSpPr>
        <p:spPr/>
        <p:txBody>
          <a:bodyPr/>
          <a:lstStyle/>
          <a:p>
            <a:fld id="{4C6709D6-93C5-D64F-9800-896F699C4456}" type="slidenum">
              <a:rPr lang="en-US" smtClean="0"/>
              <a:t>12</a:t>
            </a:fld>
            <a:endParaRPr lang="en-US"/>
          </a:p>
        </p:txBody>
      </p:sp>
    </p:spTree>
    <p:extLst>
      <p:ext uri="{BB962C8B-B14F-4D97-AF65-F5344CB8AC3E}">
        <p14:creationId xmlns:p14="http://schemas.microsoft.com/office/powerpoint/2010/main" val="1627203728"/>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b="1" i="0" baseline="0"/>
              <a:t>Ask</a:t>
            </a:r>
            <a:r>
              <a:rPr lang="en-US" i="0" baseline="0"/>
              <a:t>: What order should these steps go in? </a:t>
            </a:r>
            <a:r>
              <a:rPr lang="en-US" i="1" baseline="0"/>
              <a:t>(let participants figure out the order + help as needed… the correct order is on next slide)</a:t>
            </a:r>
          </a:p>
          <a:p>
            <a:endParaRPr lang="en-US" baseline="0"/>
          </a:p>
        </p:txBody>
      </p:sp>
      <p:sp>
        <p:nvSpPr>
          <p:cNvPr id="4" name="Slide Number Placeholder 3"/>
          <p:cNvSpPr>
            <a:spLocks noGrp="1"/>
          </p:cNvSpPr>
          <p:nvPr>
            <p:ph type="sldNum" sz="quarter" idx="10"/>
          </p:nvPr>
        </p:nvSpPr>
        <p:spPr/>
        <p:txBody>
          <a:bodyPr/>
          <a:lstStyle/>
          <a:p>
            <a:fld id="{4C6709D6-93C5-D64F-9800-896F699C4456}" type="slidenum">
              <a:rPr lang="en-US" smtClean="0"/>
              <a:t>13</a:t>
            </a:fld>
            <a:endParaRPr lang="en-US"/>
          </a:p>
        </p:txBody>
      </p:sp>
    </p:spTree>
    <p:extLst>
      <p:ext uri="{BB962C8B-B14F-4D97-AF65-F5344CB8AC3E}">
        <p14:creationId xmlns:p14="http://schemas.microsoft.com/office/powerpoint/2010/main" val="554062057"/>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38083">
              <a:defRPr/>
            </a:pPr>
            <a:r>
              <a:rPr lang="en-US" b="1" i="0" u="none" baseline="0"/>
              <a:t>Ask</a:t>
            </a:r>
            <a:r>
              <a:rPr lang="en-US" b="0" i="0" u="none" baseline="0"/>
              <a:t>: Why is it important to read the recipe in advance? To prep ingredients before cooking?</a:t>
            </a:r>
          </a:p>
          <a:p>
            <a:pPr defTabSz="938083">
              <a:defRPr/>
            </a:pPr>
            <a:r>
              <a:rPr lang="en-US" b="1" i="0" u="none" baseline="0"/>
              <a:t>Share: </a:t>
            </a:r>
            <a:r>
              <a:rPr lang="en-US" b="0" i="0" u="none" baseline="0"/>
              <a:t>Reading the recipe in advance can help you plan out your time and understand all of the elements that are required to complete the job. It’s a good practice to prep all the ingredients prior to beginning to cook so they are ready to be used as soon as the recipe calls for them. </a:t>
            </a:r>
          </a:p>
          <a:p>
            <a:pPr defTabSz="938083">
              <a:defRPr/>
            </a:pPr>
            <a:endParaRPr lang="en-US" b="1" i="0" u="none" baseline="0"/>
          </a:p>
          <a:p>
            <a:pPr defTabSz="938083">
              <a:defRPr/>
            </a:pPr>
            <a:r>
              <a:rPr lang="en-US" b="1" i="0" u="none" baseline="0"/>
              <a:t>Share: </a:t>
            </a:r>
            <a:r>
              <a:rPr lang="en-US" b="0" i="0" u="none" baseline="0"/>
              <a:t>Recipe ingredients are typically listed in order of use. Organizing your space according to when each ingredient will be used in the recipes is a good way to stay organized and make the cooking go as quickly as possible.</a:t>
            </a:r>
          </a:p>
          <a:p>
            <a:pPr defTabSz="938083">
              <a:defRPr/>
            </a:pPr>
            <a:endParaRPr lang="en-US" b="0" i="0" u="none" baseline="0"/>
          </a:p>
          <a:p>
            <a:pPr defTabSz="938083">
              <a:defRPr/>
            </a:pPr>
            <a:r>
              <a:rPr lang="en-US" b="1" i="0" u="none" baseline="0"/>
              <a:t>Ask: </a:t>
            </a:r>
            <a:r>
              <a:rPr lang="en-US" b="0" i="0" u="none" baseline="0"/>
              <a:t>What other ideas do you have to save time in the kitchen?</a:t>
            </a:r>
          </a:p>
          <a:p>
            <a:pPr marL="171450" indent="-171450" defTabSz="938083">
              <a:buFont typeface="Arial" panose="020B0604020202020204" pitchFamily="34" charset="0"/>
              <a:buChar char="•"/>
              <a:defRPr/>
            </a:pPr>
            <a:r>
              <a:rPr lang="en-US" b="0" i="0" u="none" baseline="0"/>
              <a:t>Prepping ingredients in advance (meal planning can help with this!)</a:t>
            </a:r>
          </a:p>
          <a:p>
            <a:pPr marL="171450" indent="-171450" defTabSz="938083">
              <a:buFont typeface="Arial" panose="020B0604020202020204" pitchFamily="34" charset="0"/>
              <a:buChar char="•"/>
              <a:defRPr/>
            </a:pPr>
            <a:r>
              <a:rPr lang="en-US" b="0" i="0" u="none" baseline="0"/>
              <a:t>Doubling the recipe and freezing half for later</a:t>
            </a:r>
          </a:p>
          <a:p>
            <a:pPr marL="0" indent="0" defTabSz="938083">
              <a:buFont typeface="Arial" panose="020B0604020202020204" pitchFamily="34" charset="0"/>
              <a:buNone/>
              <a:defRPr/>
            </a:pPr>
            <a:endParaRPr lang="en-US" b="0" i="0" u="none" baseline="0"/>
          </a:p>
          <a:p>
            <a:pPr marL="0" indent="0" defTabSz="938083">
              <a:buFont typeface="Arial" panose="020B0604020202020204" pitchFamily="34" charset="0"/>
              <a:buNone/>
              <a:defRPr/>
            </a:pPr>
            <a:r>
              <a:rPr lang="en-US" b="0" i="0" u="none" baseline="0"/>
              <a:t>Tip: Remind participants that reserving a food that has already been offered is not allowed in CACFP/the food program, but foods can be prepared, divided, safely stored, and served later</a:t>
            </a:r>
          </a:p>
          <a:p>
            <a:pPr marL="0" indent="0" defTabSz="938083">
              <a:buFont typeface="Arial" panose="020B0604020202020204" pitchFamily="34" charset="0"/>
              <a:buNone/>
              <a:defRPr/>
            </a:pPr>
            <a:endParaRPr lang="en-US" b="0" i="0" u="none" baseline="0"/>
          </a:p>
        </p:txBody>
      </p:sp>
      <p:sp>
        <p:nvSpPr>
          <p:cNvPr id="4" name="Slide Number Placeholder 3"/>
          <p:cNvSpPr>
            <a:spLocks noGrp="1"/>
          </p:cNvSpPr>
          <p:nvPr>
            <p:ph type="sldNum" sz="quarter" idx="10"/>
          </p:nvPr>
        </p:nvSpPr>
        <p:spPr/>
        <p:txBody>
          <a:bodyPr/>
          <a:lstStyle/>
          <a:p>
            <a:fld id="{4C6709D6-93C5-D64F-9800-896F699C4456}" type="slidenum">
              <a:rPr lang="en-US" smtClean="0"/>
              <a:t>14</a:t>
            </a:fld>
            <a:endParaRPr lang="en-US"/>
          </a:p>
        </p:txBody>
      </p:sp>
    </p:spTree>
    <p:extLst>
      <p:ext uri="{BB962C8B-B14F-4D97-AF65-F5344CB8AC3E}">
        <p14:creationId xmlns:p14="http://schemas.microsoft.com/office/powerpoint/2010/main" val="2165550442"/>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If possible, use an actual knife and show parts in front of the camera and how to hold.</a:t>
            </a:r>
          </a:p>
          <a:p>
            <a:pPr marL="0" indent="0">
              <a:buFont typeface="Arial" panose="020B0604020202020204" pitchFamily="34" charset="0"/>
              <a:buNone/>
            </a:pPr>
            <a:r>
              <a:rPr lang="en-US" b="0"/>
              <a:t>Demonstrate</a:t>
            </a:r>
            <a:r>
              <a:rPr lang="en-US" b="0" baseline="0"/>
              <a:t> proper knife handling in front of the class</a:t>
            </a:r>
          </a:p>
          <a:p>
            <a:pPr indent="0">
              <a:buFont typeface="Arial" panose="020B0604020202020204" pitchFamily="34" charset="0"/>
              <a:buNone/>
            </a:pPr>
            <a:endParaRPr lang="en-US" b="0" baseline="0"/>
          </a:p>
        </p:txBody>
      </p:sp>
      <p:sp>
        <p:nvSpPr>
          <p:cNvPr id="4" name="Slide Number Placeholder 3"/>
          <p:cNvSpPr>
            <a:spLocks noGrp="1"/>
          </p:cNvSpPr>
          <p:nvPr>
            <p:ph type="sldNum" sz="quarter" idx="10"/>
          </p:nvPr>
        </p:nvSpPr>
        <p:spPr/>
        <p:txBody>
          <a:bodyPr/>
          <a:lstStyle/>
          <a:p>
            <a:fld id="{4C6709D6-93C5-D64F-9800-896F699C4456}" type="slidenum">
              <a:rPr lang="en-US" smtClean="0"/>
              <a:t>15</a:t>
            </a:fld>
            <a:endParaRPr lang="en-US"/>
          </a:p>
        </p:txBody>
      </p:sp>
    </p:spTree>
    <p:extLst>
      <p:ext uri="{BB962C8B-B14F-4D97-AF65-F5344CB8AC3E}">
        <p14:creationId xmlns:p14="http://schemas.microsoft.com/office/powerpoint/2010/main" val="3841082215"/>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Optional: If you are including a cooking demonstration or activity. It is recommended that sessions</a:t>
            </a:r>
            <a:r>
              <a:rPr lang="en-US" baseline="0" dirty="0" smtClean="0"/>
              <a:t> including an active culinary component extend to 2 hours. </a:t>
            </a:r>
            <a:endParaRPr lang="en-US" dirty="0" smtClean="0"/>
          </a:p>
          <a:p>
            <a:r>
              <a:rPr lang="en-US" dirty="0" smtClean="0"/>
              <a:t>Refer to the Culinary Slide Bank for five ways to incorporate cooking into your session. https://cookingmatters.imeetcentral.com/p/aQAAAAAEUheS</a:t>
            </a:r>
          </a:p>
          <a:p>
            <a:endParaRPr lang="en-US" dirty="0" smtClean="0"/>
          </a:p>
          <a:p>
            <a:r>
              <a:rPr lang="en-US" dirty="0" smtClean="0"/>
              <a:t>CACFP approved recipes are included at the end of this slide deck. There are also additional</a:t>
            </a:r>
            <a:r>
              <a:rPr lang="en-US" baseline="0" dirty="0" smtClean="0"/>
              <a:t> recipes in the CMCCP instructor guide or on our website cookingmatters.org/recipes.</a:t>
            </a:r>
            <a:endParaRPr lang="en-US" dirty="0" smtClean="0"/>
          </a:p>
          <a:p>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16</a:t>
            </a:fld>
            <a:endParaRPr lang="en-US"/>
          </a:p>
        </p:txBody>
      </p:sp>
    </p:spTree>
    <p:extLst>
      <p:ext uri="{BB962C8B-B14F-4D97-AF65-F5344CB8AC3E}">
        <p14:creationId xmlns:p14="http://schemas.microsoft.com/office/powerpoint/2010/main" val="786831486"/>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38083">
              <a:defRPr/>
            </a:pPr>
            <a:r>
              <a:rPr lang="en-US" b="1" i="0" u="none" baseline="0"/>
              <a:t>After playing video…</a:t>
            </a:r>
          </a:p>
          <a:p>
            <a:pPr defTabSz="938083">
              <a:defRPr/>
            </a:pPr>
            <a:r>
              <a:rPr lang="en-US" b="1" i="0" u="none" baseline="0"/>
              <a:t>Ask: </a:t>
            </a:r>
            <a:r>
              <a:rPr lang="en-US" b="0" i="0" u="none" baseline="0"/>
              <a:t>What ideas do you have specific to this recipe to save time in the kitchen?</a:t>
            </a:r>
          </a:p>
          <a:p>
            <a:pPr marL="171450" indent="-171450" defTabSz="938083">
              <a:buFont typeface="Arial" panose="020B0604020202020204" pitchFamily="34" charset="0"/>
              <a:buChar char="•"/>
              <a:defRPr/>
            </a:pPr>
            <a:r>
              <a:rPr lang="en-US" b="0" i="0" u="none" baseline="0"/>
              <a:t>Prepping ingredients in advance (i.e. chopping vegetables, not cooking the vegetables, meal planning)</a:t>
            </a:r>
          </a:p>
          <a:p>
            <a:pPr marL="171450" indent="-171450" defTabSz="938083">
              <a:buFont typeface="Arial" panose="020B0604020202020204" pitchFamily="34" charset="0"/>
              <a:buChar char="•"/>
              <a:defRPr/>
            </a:pPr>
            <a:r>
              <a:rPr lang="en-US" b="0" i="0" u="none" baseline="0"/>
              <a:t>Making more than you need and freezing some.  Frittata muffins are a very easy breakfast to make in large quantities and reheat at a later date). </a:t>
            </a:r>
          </a:p>
          <a:p>
            <a:pPr marL="0" indent="0" defTabSz="938083">
              <a:buFont typeface="Arial" panose="020B0604020202020204" pitchFamily="34" charset="0"/>
              <a:buNone/>
              <a:defRPr/>
            </a:pPr>
            <a:endParaRPr lang="en-US" b="0" i="0" u="none" baseline="0"/>
          </a:p>
          <a:p>
            <a:pPr marL="0" indent="0" defTabSz="938083">
              <a:buFont typeface="Arial" panose="020B0604020202020204" pitchFamily="34" charset="0"/>
              <a:buNone/>
              <a:defRPr/>
            </a:pPr>
            <a:r>
              <a:rPr lang="en-US" b="0" i="0" u="none" baseline="0"/>
              <a:t>Tip: Remind participants that reserving a food that has already been offered is not allowed in CACFP/the food program, but foods can be prepared, divided, safely stored, and served later</a:t>
            </a:r>
          </a:p>
        </p:txBody>
      </p:sp>
      <p:sp>
        <p:nvSpPr>
          <p:cNvPr id="4" name="Slide Number Placeholder 3"/>
          <p:cNvSpPr>
            <a:spLocks noGrp="1"/>
          </p:cNvSpPr>
          <p:nvPr>
            <p:ph type="sldNum" sz="quarter" idx="5"/>
          </p:nvPr>
        </p:nvSpPr>
        <p:spPr/>
        <p:txBody>
          <a:bodyPr/>
          <a:lstStyle/>
          <a:p>
            <a:fld id="{4C6709D6-93C5-D64F-9800-896F699C4456}" type="slidenum">
              <a:rPr lang="en-US" smtClean="0"/>
              <a:t>17</a:t>
            </a:fld>
            <a:endParaRPr lang="en-US"/>
          </a:p>
        </p:txBody>
      </p:sp>
    </p:spTree>
    <p:extLst>
      <p:ext uri="{BB962C8B-B14F-4D97-AF65-F5344CB8AC3E}">
        <p14:creationId xmlns:p14="http://schemas.microsoft.com/office/powerpoint/2010/main" val="1979072089"/>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b="1" baseline="0"/>
              <a:t>Ask questions on the slide</a:t>
            </a:r>
          </a:p>
          <a:p>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18</a:t>
            </a:fld>
            <a:endParaRPr lang="en-US"/>
          </a:p>
        </p:txBody>
      </p:sp>
    </p:spTree>
    <p:extLst>
      <p:ext uri="{BB962C8B-B14F-4D97-AF65-F5344CB8AC3E}">
        <p14:creationId xmlns:p14="http://schemas.microsoft.com/office/powerpoint/2010/main" val="3555615790"/>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38083">
              <a:defRPr/>
            </a:pPr>
            <a:r>
              <a:rPr lang="en-US" b="1">
                <a:cs typeface="Calibri"/>
              </a:rPr>
              <a:t>(For Taylor—page 18 in participant book)</a:t>
            </a:r>
            <a:endParaRPr lang="en-US" b="1"/>
          </a:p>
          <a:p>
            <a:pPr marL="0" indent="0" defTabSz="938083">
              <a:buFont typeface="Arial" panose="020B0604020202020204" pitchFamily="34" charset="0"/>
              <a:buNone/>
              <a:defRPr/>
            </a:pPr>
            <a:r>
              <a:rPr lang="en-US" b="1" i="0" u="none" baseline="0"/>
              <a:t>Share: </a:t>
            </a:r>
            <a:r>
              <a:rPr lang="en-US" b="0" i="0" u="none" baseline="0"/>
              <a:t>These are more ideas to save time on busy days</a:t>
            </a:r>
            <a:endParaRPr lang="en-US"/>
          </a:p>
          <a:p>
            <a:pPr marL="0" indent="0" defTabSz="938083">
              <a:buFont typeface="Arial" panose="020B0604020202020204" pitchFamily="34" charset="0"/>
              <a:buNone/>
              <a:defRPr/>
            </a:pPr>
            <a:r>
              <a:rPr lang="en-US" b="1" i="0" u="none" baseline="0"/>
              <a:t>Ask: </a:t>
            </a:r>
            <a:r>
              <a:rPr lang="en-US" b="0" i="0" u="none" baseline="0"/>
              <a:t>Which of these strategies work well for you? Which would you like to try?</a:t>
            </a:r>
          </a:p>
          <a:p>
            <a:endParaRPr lang="en-US"/>
          </a:p>
        </p:txBody>
      </p:sp>
      <p:sp>
        <p:nvSpPr>
          <p:cNvPr id="4" name="Slide Number Placeholder 3"/>
          <p:cNvSpPr>
            <a:spLocks noGrp="1"/>
          </p:cNvSpPr>
          <p:nvPr>
            <p:ph type="sldNum" sz="quarter" idx="5"/>
          </p:nvPr>
        </p:nvSpPr>
        <p:spPr/>
        <p:txBody>
          <a:bodyPr/>
          <a:lstStyle/>
          <a:p>
            <a:fld id="{4C6709D6-93C5-D64F-9800-896F699C4456}" type="slidenum">
              <a:rPr lang="en-US" smtClean="0"/>
              <a:t>19</a:t>
            </a:fld>
            <a:endParaRPr lang="en-US"/>
          </a:p>
        </p:txBody>
      </p:sp>
    </p:spTree>
    <p:extLst>
      <p:ext uri="{BB962C8B-B14F-4D97-AF65-F5344CB8AC3E}">
        <p14:creationId xmlns:p14="http://schemas.microsoft.com/office/powerpoint/2010/main" val="155231821"/>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Ask:</a:t>
            </a:r>
            <a:r>
              <a:rPr lang="en-US" baseline="0"/>
              <a:t> </a:t>
            </a:r>
            <a:r>
              <a:rPr lang="en-US" i="0" baseline="0"/>
              <a:t>What would you do if you read the recipe though and realized that you didn’t have one or two of the ingredients on hand or they weren’t available?</a:t>
            </a:r>
            <a:endParaRPr lang="en-US" i="1" baseline="0"/>
          </a:p>
          <a:p>
            <a:r>
              <a:rPr lang="en-US" b="1" i="0"/>
              <a:t>Share</a:t>
            </a:r>
            <a:r>
              <a:rPr lang="en-US" i="0"/>
              <a:t>: Many recipes do not need to be followed exactly. Most recipes are meant to provide a framework</a:t>
            </a:r>
            <a:r>
              <a:rPr lang="en-US" i="0" baseline="0"/>
              <a:t> that can be adjusted based on several different factors.</a:t>
            </a:r>
          </a:p>
          <a:p>
            <a:r>
              <a:rPr lang="en-US" b="1" i="0" baseline="0"/>
              <a:t>Ask: </a:t>
            </a:r>
            <a:r>
              <a:rPr lang="en-US" i="0" baseline="0"/>
              <a:t>What are some reasons you may want to substitute recipe ingredients? (i.e. availability, seasonality, healthier cooking methods, allergens, taste preferences, lower-cost/on-sale, etc.)</a:t>
            </a:r>
          </a:p>
          <a:p>
            <a:pPr marL="0" marR="0" lvl="0" indent="0" algn="l" defTabSz="914400" rtl="0" eaLnBrk="1" fontAlgn="auto" latinLnBrk="0" hangingPunct="1">
              <a:lnSpc>
                <a:spcPct val="100000"/>
              </a:lnSpc>
              <a:spcBef>
                <a:spcPts val="0"/>
              </a:spcBef>
              <a:spcAft>
                <a:spcPts val="0"/>
              </a:spcAft>
              <a:buClrTx/>
              <a:buSzTx/>
              <a:buFontTx/>
              <a:buNone/>
              <a:tabLst/>
              <a:defRPr/>
            </a:pPr>
            <a:r>
              <a:rPr lang="en-US" b="1"/>
              <a:t>Ask: </a:t>
            </a:r>
            <a:r>
              <a:rPr lang="en-US"/>
              <a:t>How could you serve this dish to make it age appropriate for your classroom or home?</a:t>
            </a:r>
          </a:p>
          <a:p>
            <a:endParaRPr lang="en-US" i="0"/>
          </a:p>
          <a:p>
            <a:r>
              <a:rPr lang="en-US" b="1" i="0"/>
              <a:t>Ask:</a:t>
            </a:r>
            <a:r>
              <a:rPr lang="en-US" i="0"/>
              <a:t> Let’s look at the ingredients for one</a:t>
            </a:r>
            <a:r>
              <a:rPr lang="en-US" i="0" baseline="0"/>
              <a:t> of the recipes on our website and in the CMCCP curricula (CACFP-approved).</a:t>
            </a:r>
            <a:endParaRPr lang="en-US" b="1" i="1" baseline="0"/>
          </a:p>
          <a:p>
            <a:pPr marL="171450" indent="-171450">
              <a:buFont typeface="Arial" panose="020B0604020202020204" pitchFamily="34" charset="0"/>
              <a:buChar char="•"/>
            </a:pPr>
            <a:r>
              <a:rPr lang="en-US" i="0" baseline="0"/>
              <a:t>What is the recipe framework - </a:t>
            </a:r>
            <a:r>
              <a:rPr lang="en-US" baseline="0"/>
              <a:t>wrap, soup, casserole, pasta, stir fry?</a:t>
            </a:r>
          </a:p>
          <a:p>
            <a:pPr marL="171450" indent="-171450">
              <a:buFont typeface="Arial" panose="020B0604020202020204" pitchFamily="34" charset="0"/>
              <a:buChar char="•"/>
            </a:pPr>
            <a:r>
              <a:rPr lang="en-US" baseline="0"/>
              <a:t>How could you adjust this recipe based on the ingredients you already have in your kitchen?</a:t>
            </a:r>
          </a:p>
          <a:p>
            <a:pPr marL="171450" indent="-171450">
              <a:buFont typeface="Arial" panose="020B0604020202020204" pitchFamily="34" charset="0"/>
              <a:buChar char="•"/>
            </a:pPr>
            <a:r>
              <a:rPr lang="en-US" baseline="0"/>
              <a:t>Can any of the ingredients be subbed out to take advantage of produce that’s in season?</a:t>
            </a:r>
          </a:p>
          <a:p>
            <a:pPr marL="171450" indent="-171450">
              <a:buFont typeface="Arial" panose="020B0604020202020204" pitchFamily="34" charset="0"/>
              <a:buChar char="•"/>
            </a:pPr>
            <a:r>
              <a:rPr lang="en-US" baseline="0"/>
              <a:t>How might you modify this recipe to take advantage of less expensive or sale ingredients? To avoid allergens? Based on your taste preferences?</a:t>
            </a:r>
          </a:p>
          <a:p>
            <a:endParaRPr lang="en-US" i="0" baseline="0"/>
          </a:p>
          <a:p>
            <a:pPr marL="0" marR="0" lvl="0" indent="0" algn="l" defTabSz="914400" rtl="0" eaLnBrk="1" fontAlgn="auto" latinLnBrk="0" hangingPunct="1">
              <a:lnSpc>
                <a:spcPct val="100000"/>
              </a:lnSpc>
              <a:spcBef>
                <a:spcPts val="0"/>
              </a:spcBef>
              <a:spcAft>
                <a:spcPts val="0"/>
              </a:spcAft>
              <a:buClrTx/>
              <a:buSzTx/>
              <a:buFontTx/>
              <a:buNone/>
              <a:tabLst/>
              <a:defRPr/>
            </a:pPr>
            <a:r>
              <a:rPr lang="en-US" b="1" i="0" baseline="0"/>
              <a:t>Share: </a:t>
            </a:r>
            <a:r>
              <a:rPr lang="en-US" b="0" i="0" baseline="0"/>
              <a:t>Our recipes </a:t>
            </a:r>
            <a:r>
              <a:rPr lang="en-US" i="0" baseline="0"/>
              <a:t>are not sized for ECE programs; they will need to be scaled to be suitable in these settings.</a:t>
            </a:r>
          </a:p>
          <a:p>
            <a:pPr marL="0" marR="0" lvl="0" indent="0" algn="l" defTabSz="914400" rtl="0" eaLnBrk="1" fontAlgn="auto" latinLnBrk="0" hangingPunct="1">
              <a:lnSpc>
                <a:spcPct val="100000"/>
              </a:lnSpc>
              <a:spcBef>
                <a:spcPts val="0"/>
              </a:spcBef>
              <a:spcAft>
                <a:spcPts val="0"/>
              </a:spcAft>
              <a:buClrTx/>
              <a:buSzTx/>
              <a:buFontTx/>
              <a:buNone/>
              <a:tabLst/>
              <a:defRPr/>
            </a:pPr>
            <a:r>
              <a:rPr lang="en-US" b="1" i="0" baseline="0"/>
              <a:t>Ask: </a:t>
            </a:r>
            <a:r>
              <a:rPr lang="en-US" i="0" baseline="0"/>
              <a:t>What experiences have you had using family-sized recipes in your program’s food service? Were you easily able to multiply the recipe and still get good results? Did you have to make adjustments to get a successful product? If so, what type of adjustments did you make?</a:t>
            </a:r>
          </a:p>
          <a:p>
            <a:pPr marL="0" marR="0" lvl="0" indent="0" algn="l" defTabSz="914400" rtl="0" eaLnBrk="1" fontAlgn="auto" latinLnBrk="0" hangingPunct="1">
              <a:lnSpc>
                <a:spcPct val="100000"/>
              </a:lnSpc>
              <a:spcBef>
                <a:spcPts val="0"/>
              </a:spcBef>
              <a:spcAft>
                <a:spcPts val="0"/>
              </a:spcAft>
              <a:buClrTx/>
              <a:buSzTx/>
              <a:buFontTx/>
              <a:buNone/>
              <a:tabLst/>
              <a:defRPr/>
            </a:pPr>
            <a:r>
              <a:rPr lang="en-US" b="1" i="0" baseline="0"/>
              <a:t>Share: </a:t>
            </a:r>
            <a:r>
              <a:rPr lang="en-US" i="0" baseline="0"/>
              <a:t>The </a:t>
            </a:r>
            <a:r>
              <a:rPr lang="en-US" b="1" i="0" baseline="0"/>
              <a:t>Scale it Up handout </a:t>
            </a:r>
            <a:r>
              <a:rPr lang="en-US" i="0" baseline="0"/>
              <a:t>on </a:t>
            </a:r>
            <a:r>
              <a:rPr lang="en-US" b="1" i="0" baseline="0"/>
              <a:t>pg. 21 </a:t>
            </a:r>
            <a:r>
              <a:rPr lang="en-US" i="0" baseline="0"/>
              <a:t>of your small books includes a step-by-step guide to scaling recipes.</a:t>
            </a:r>
            <a:endParaRPr lang="en-US" i="0"/>
          </a:p>
          <a:p>
            <a:endParaRPr lang="en-US" i="0" baseline="0"/>
          </a:p>
        </p:txBody>
      </p:sp>
      <p:sp>
        <p:nvSpPr>
          <p:cNvPr id="4" name="Slide Number Placeholder 3"/>
          <p:cNvSpPr>
            <a:spLocks noGrp="1"/>
          </p:cNvSpPr>
          <p:nvPr>
            <p:ph type="sldNum" sz="quarter" idx="10"/>
          </p:nvPr>
        </p:nvSpPr>
        <p:spPr/>
        <p:txBody>
          <a:bodyPr/>
          <a:lstStyle/>
          <a:p>
            <a:fld id="{4C6709D6-93C5-D64F-9800-896F699C4456}" type="slidenum">
              <a:rPr lang="en-US" smtClean="0"/>
              <a:t>20</a:t>
            </a:fld>
            <a:endParaRPr lang="en-US"/>
          </a:p>
        </p:txBody>
      </p:sp>
    </p:spTree>
    <p:extLst>
      <p:ext uri="{BB962C8B-B14F-4D97-AF65-F5344CB8AC3E}">
        <p14:creationId xmlns:p14="http://schemas.microsoft.com/office/powerpoint/2010/main" val="2603735805"/>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Make changes to recipes based on:</a:t>
            </a:r>
          </a:p>
          <a:p>
            <a:pPr marL="171450" indent="-171450">
              <a:buFont typeface="Arial" panose="020B0604020202020204" pitchFamily="34" charset="0"/>
              <a:buChar char="•"/>
            </a:pPr>
            <a:r>
              <a:rPr lang="en-US"/>
              <a:t>Foods you have on hand, including leftovers</a:t>
            </a:r>
          </a:p>
          <a:p>
            <a:pPr marL="171450" indent="-171450">
              <a:buFont typeface="Arial" panose="020B0604020202020204" pitchFamily="34" charset="0"/>
              <a:buChar char="•"/>
            </a:pPr>
            <a:r>
              <a:rPr lang="en-US"/>
              <a:t>What’s in season</a:t>
            </a:r>
          </a:p>
          <a:p>
            <a:pPr marL="171450" indent="-171450">
              <a:buFont typeface="Arial" panose="020B0604020202020204" pitchFamily="34" charset="0"/>
              <a:buChar char="•"/>
            </a:pPr>
            <a:r>
              <a:rPr lang="en-US"/>
              <a:t>Tastes of the kids in your care</a:t>
            </a:r>
          </a:p>
          <a:p>
            <a:pPr marL="171450" indent="-171450">
              <a:buFont typeface="Arial" panose="020B0604020202020204" pitchFamily="34" charset="0"/>
              <a:buChar char="•"/>
            </a:pPr>
            <a:r>
              <a:rPr lang="en-US"/>
              <a:t>Ingredients on sale</a:t>
            </a:r>
          </a:p>
          <a:p>
            <a:pPr marL="171450" indent="-171450">
              <a:buFont typeface="Arial" panose="020B0604020202020204" pitchFamily="34" charset="0"/>
              <a:buChar char="•"/>
            </a:pPr>
            <a:r>
              <a:rPr lang="en-US"/>
              <a:t>The amount of time you have free to cook</a:t>
            </a:r>
          </a:p>
          <a:p>
            <a:pPr marL="171450" indent="-171450">
              <a:buFont typeface="Arial" panose="020B0604020202020204" pitchFamily="34" charset="0"/>
              <a:buChar char="•"/>
            </a:pPr>
            <a:r>
              <a:rPr lang="en-US"/>
              <a:t>Healthier cooking methods</a:t>
            </a:r>
          </a:p>
        </p:txBody>
      </p:sp>
      <p:sp>
        <p:nvSpPr>
          <p:cNvPr id="4" name="Slide Number Placeholder 3"/>
          <p:cNvSpPr>
            <a:spLocks noGrp="1"/>
          </p:cNvSpPr>
          <p:nvPr>
            <p:ph type="sldNum" sz="quarter" idx="5"/>
          </p:nvPr>
        </p:nvSpPr>
        <p:spPr/>
        <p:txBody>
          <a:bodyPr/>
          <a:lstStyle/>
          <a:p>
            <a:fld id="{4C6709D6-93C5-D64F-9800-896F699C4456}" type="slidenum">
              <a:rPr lang="en-US" smtClean="0"/>
              <a:t>21</a:t>
            </a:fld>
            <a:endParaRPr lang="en-US"/>
          </a:p>
        </p:txBody>
      </p:sp>
    </p:spTree>
    <p:extLst>
      <p:ext uri="{BB962C8B-B14F-4D97-AF65-F5344CB8AC3E}">
        <p14:creationId xmlns:p14="http://schemas.microsoft.com/office/powerpoint/2010/main" val="103014583"/>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After playing video, ask the questions on the following slide</a:t>
            </a:r>
          </a:p>
        </p:txBody>
      </p:sp>
      <p:sp>
        <p:nvSpPr>
          <p:cNvPr id="4" name="Slide Number Placeholder 3"/>
          <p:cNvSpPr>
            <a:spLocks noGrp="1"/>
          </p:cNvSpPr>
          <p:nvPr>
            <p:ph type="sldNum" sz="quarter" idx="5"/>
          </p:nvPr>
        </p:nvSpPr>
        <p:spPr/>
        <p:txBody>
          <a:bodyPr/>
          <a:lstStyle/>
          <a:p>
            <a:fld id="{4C6709D6-93C5-D64F-9800-896F699C4456}" type="slidenum">
              <a:rPr lang="en-US" smtClean="0"/>
              <a:t>22</a:t>
            </a:fld>
            <a:endParaRPr lang="en-US"/>
          </a:p>
        </p:txBody>
      </p:sp>
    </p:spTree>
    <p:extLst>
      <p:ext uri="{BB962C8B-B14F-4D97-AF65-F5344CB8AC3E}">
        <p14:creationId xmlns:p14="http://schemas.microsoft.com/office/powerpoint/2010/main" val="2729986735"/>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baseline="0"/>
              <a:t>Ask questions on the slide</a:t>
            </a:r>
          </a:p>
        </p:txBody>
      </p:sp>
      <p:sp>
        <p:nvSpPr>
          <p:cNvPr id="4" name="Slide Number Placeholder 3"/>
          <p:cNvSpPr>
            <a:spLocks noGrp="1"/>
          </p:cNvSpPr>
          <p:nvPr>
            <p:ph type="sldNum" sz="quarter" idx="10"/>
          </p:nvPr>
        </p:nvSpPr>
        <p:spPr/>
        <p:txBody>
          <a:bodyPr/>
          <a:lstStyle/>
          <a:p>
            <a:fld id="{4C6709D6-93C5-D64F-9800-896F699C4456}" type="slidenum">
              <a:rPr lang="en-US" smtClean="0"/>
              <a:t>23</a:t>
            </a:fld>
            <a:endParaRPr lang="en-US"/>
          </a:p>
        </p:txBody>
      </p:sp>
    </p:spTree>
    <p:extLst>
      <p:ext uri="{BB962C8B-B14F-4D97-AF65-F5344CB8AC3E}">
        <p14:creationId xmlns:p14="http://schemas.microsoft.com/office/powerpoint/2010/main" val="1619835089"/>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Share: </a:t>
            </a:r>
            <a:r>
              <a:rPr lang="en-US"/>
              <a:t>Our free downloadable toolkit is a great resource for food related activities to do with children in the kitchen and in the classroom.  A great tool to share with parents also.</a:t>
            </a:r>
          </a:p>
          <a:p>
            <a:endParaRPr lang="en-US"/>
          </a:p>
          <a:p>
            <a:r>
              <a:rPr lang="en-US"/>
              <a:t>TIP: Have kids draw pictures of the foods or tear them out of magazines prior to this activity. You may also try downloading and printing free food pictures online. Depending on the skill level of your group, try drawing each of the steps to make the food on individual cards. Ask kids to tell you what order they go in</a:t>
            </a:r>
          </a:p>
        </p:txBody>
      </p:sp>
      <p:sp>
        <p:nvSpPr>
          <p:cNvPr id="4" name="Slide Number Placeholder 3"/>
          <p:cNvSpPr>
            <a:spLocks noGrp="1"/>
          </p:cNvSpPr>
          <p:nvPr>
            <p:ph type="sldNum" sz="quarter" idx="5"/>
          </p:nvPr>
        </p:nvSpPr>
        <p:spPr/>
        <p:txBody>
          <a:bodyPr/>
          <a:lstStyle/>
          <a:p>
            <a:fld id="{4C6709D6-93C5-D64F-9800-896F699C4456}" type="slidenum">
              <a:rPr lang="en-US" smtClean="0"/>
              <a:t>24</a:t>
            </a:fld>
            <a:endParaRPr lang="en-US"/>
          </a:p>
        </p:txBody>
      </p:sp>
    </p:spTree>
    <p:extLst>
      <p:ext uri="{BB962C8B-B14F-4D97-AF65-F5344CB8AC3E}">
        <p14:creationId xmlns:p14="http://schemas.microsoft.com/office/powerpoint/2010/main" val="1966332604"/>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baseline="0"/>
              <a:t>Ask: </a:t>
            </a:r>
            <a:r>
              <a:rPr lang="en-US" b="0" baseline="0"/>
              <a:t>Which kitchen safety strategies or cooking techniques do you feel better prepared to use as a result of this lesson?</a:t>
            </a:r>
          </a:p>
          <a:p>
            <a:r>
              <a:rPr lang="en-US" b="1" baseline="0"/>
              <a:t>Share: </a:t>
            </a:r>
            <a:r>
              <a:rPr lang="en-US"/>
              <a:t>From their </a:t>
            </a:r>
            <a:r>
              <a:rPr lang="en-US" b="1"/>
              <a:t>Goal Setting Form</a:t>
            </a:r>
            <a:r>
              <a:rPr lang="en-US"/>
              <a:t> in their handout packet, challenge </a:t>
            </a:r>
            <a:r>
              <a:rPr lang="en-US" b="0" baseline="0"/>
              <a:t>participants to</a:t>
            </a:r>
            <a:r>
              <a:rPr lang="en-US"/>
              <a:t> fill it out and do one or both of the following</a:t>
            </a:r>
            <a:r>
              <a:rPr lang="en-US" b="0" baseline="0"/>
              <a:t>:</a:t>
            </a:r>
            <a:r>
              <a:rPr lang="en-US"/>
              <a:t> </a:t>
            </a:r>
            <a:endParaRPr lang="en-US">
              <a:cs typeface="Calibri"/>
            </a:endParaRPr>
          </a:p>
          <a:p>
            <a:pPr marL="171450" indent="-171450">
              <a:buFont typeface="Arial" panose="020B0604020202020204" pitchFamily="34" charset="0"/>
              <a:buChar char="•"/>
            </a:pPr>
            <a:r>
              <a:rPr lang="en-US" b="0" baseline="0"/>
              <a:t>Practice a food safety or sanitation strategy they learned today</a:t>
            </a:r>
          </a:p>
          <a:p>
            <a:pPr marL="171450" indent="-171450">
              <a:buFont typeface="Arial" panose="020B0604020202020204" pitchFamily="34" charset="0"/>
              <a:buChar char="•"/>
            </a:pPr>
            <a:r>
              <a:rPr lang="en-US">
                <a:cs typeface="Calibri"/>
              </a:rPr>
              <a:t>Make a new snack or entre recipe with ideas discussed today for the kids in my care.</a:t>
            </a:r>
            <a:endParaRPr lang="en-US" b="0" baseline="0">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25</a:t>
            </a:fld>
            <a:endParaRPr lang="en-US"/>
          </a:p>
        </p:txBody>
      </p:sp>
    </p:spTree>
    <p:extLst>
      <p:ext uri="{BB962C8B-B14F-4D97-AF65-F5344CB8AC3E}">
        <p14:creationId xmlns:p14="http://schemas.microsoft.com/office/powerpoint/2010/main" val="3011927149"/>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cs typeface="Calibri"/>
              </a:rPr>
              <a:t>Cooking Matters YouTube video channel;</a:t>
            </a:r>
            <a:endParaRPr lang="en-US" b="1"/>
          </a:p>
          <a:p>
            <a:r>
              <a:rPr lang="en-US">
                <a:hlinkClick r:id="rId3"/>
              </a:rPr>
              <a:t>https://www.youtube.com/channel/UC4Q2dNW_z5sGPXlNrnVGCWA/videos</a:t>
            </a:r>
            <a:r>
              <a:rPr lang="en-US"/>
              <a:t> </a:t>
            </a:r>
            <a:endParaRPr lang="en-US">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26</a:t>
            </a:fld>
            <a:endParaRPr lang="en-US"/>
          </a:p>
        </p:txBody>
      </p:sp>
    </p:spTree>
    <p:extLst>
      <p:ext uri="{BB962C8B-B14F-4D97-AF65-F5344CB8AC3E}">
        <p14:creationId xmlns:p14="http://schemas.microsoft.com/office/powerpoint/2010/main" val="1130281077"/>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a:t>Share: </a:t>
            </a:r>
            <a:r>
              <a:rPr lang="en-US" dirty="0"/>
              <a:t>In order to be</a:t>
            </a:r>
            <a:r>
              <a:rPr lang="en-US" baseline="0" dirty="0"/>
              <a:t> able to continue to offer these trainings for free to child care providers, we need to be able to provide some information to our generous funders. Please use the link provided in the chat to fill out this survey within 30 minutes of the end of this session.</a:t>
            </a:r>
            <a:r>
              <a:rPr lang="en-US" dirty="0"/>
              <a:t> </a:t>
            </a:r>
          </a:p>
          <a:p>
            <a:endParaRPr lang="en-US" baseline="0" dirty="0"/>
          </a:p>
          <a:p>
            <a:pPr marL="0" marR="0" lvl="0" indent="0" algn="l" defTabSz="914400">
              <a:lnSpc>
                <a:spcPct val="100000"/>
              </a:lnSpc>
              <a:spcBef>
                <a:spcPts val="0"/>
              </a:spcBef>
              <a:spcAft>
                <a:spcPts val="0"/>
              </a:spcAft>
              <a:buClrTx/>
              <a:buSzTx/>
              <a:buNone/>
              <a:tabLst/>
              <a:defRPr/>
            </a:pPr>
            <a:r>
              <a:rPr lang="en-US" baseline="0" dirty="0"/>
              <a:t>You will need the program code to fill this out properly. Please also note that this survey was created for SNAP-eligible participants enrolled in our families and parents courses—but please answer these questions from the perspective of a child care provider and answer regarding what you will practice at your place of work.</a:t>
            </a:r>
            <a:r>
              <a:rPr lang="en-US" dirty="0"/>
              <a:t> </a:t>
            </a:r>
            <a:endParaRPr lang="en-US" baseline="0" dirty="0"/>
          </a:p>
          <a:p>
            <a:endParaRPr lang="en-US" baseline="0" dirty="0"/>
          </a:p>
          <a:p>
            <a:r>
              <a:rPr lang="en-US" baseline="0" dirty="0"/>
              <a:t>Once we receive the survey, we will send you the certificate with </a:t>
            </a:r>
            <a:r>
              <a:rPr lang="en-US" dirty="0"/>
              <a:t>1 hour</a:t>
            </a:r>
            <a:r>
              <a:rPr lang="en-US" baseline="0" dirty="0"/>
              <a:t> of continuing education.</a:t>
            </a:r>
          </a:p>
          <a:p>
            <a:endParaRPr lang="en-US" baseline="0" dirty="0"/>
          </a:p>
          <a:p>
            <a:r>
              <a:rPr lang="en-US" baseline="0" dirty="0"/>
              <a:t>Thank you so much for joining us today!</a:t>
            </a:r>
          </a:p>
          <a:p>
            <a:endParaRPr lang="en-US" dirty="0"/>
          </a:p>
          <a:p>
            <a:r>
              <a:rPr lang="en-US" b="1" kern="1200" dirty="0">
                <a:effectLst/>
              </a:rPr>
              <a:t>Text for chat:</a:t>
            </a:r>
            <a:endParaRPr lang="en-US" kern="1200" dirty="0">
              <a:effectLst/>
            </a:endParaRPr>
          </a:p>
          <a:p>
            <a:r>
              <a:rPr lang="en-US" kern="1200" dirty="0">
                <a:effectLst/>
              </a:rPr>
              <a:t> </a:t>
            </a:r>
          </a:p>
          <a:p>
            <a:r>
              <a:rPr lang="en-US" kern="1200" dirty="0">
                <a:effectLst/>
              </a:rPr>
              <a:t>Please copy and paste this link into your browser and complete the survey within 30 minutes of this webinar.</a:t>
            </a:r>
            <a:r>
              <a:rPr lang="en-US" dirty="0"/>
              <a:t> </a:t>
            </a:r>
            <a:endParaRPr lang="en-US" kern="1200" dirty="0">
              <a:effectLst/>
              <a:ea typeface="+mn-ea"/>
              <a:cs typeface="+mn-cs"/>
            </a:endParaRPr>
          </a:p>
          <a:p>
            <a:r>
              <a:rPr lang="en-US" kern="1200" dirty="0">
                <a:effectLst/>
              </a:rPr>
              <a:t>Survey</a:t>
            </a:r>
            <a:r>
              <a:rPr lang="en-US" u="none" kern="1200" dirty="0">
                <a:effectLst/>
              </a:rPr>
              <a:t>:</a:t>
            </a:r>
            <a:r>
              <a:rPr lang="en-US" dirty="0"/>
              <a:t> </a:t>
            </a:r>
            <a:r>
              <a:rPr lang="en-US" u="sng" kern="1200" dirty="0">
                <a:effectLst/>
                <a:hlinkClick r:id="rId3"/>
              </a:rPr>
              <a:t>https://shareourstrength.az1.qualtrics.com/jfe/form/SV_bKrHXjTwPhQWMkZ</a:t>
            </a:r>
            <a:endParaRPr lang="en-US" kern="1200" dirty="0">
              <a:effectLst/>
            </a:endParaRPr>
          </a:p>
          <a:p>
            <a:r>
              <a:rPr lang="en-US" u="none" strike="noStrike" kern="1200" dirty="0">
                <a:effectLst/>
              </a:rPr>
              <a:t> </a:t>
            </a:r>
            <a:endParaRPr lang="en-US" kern="1200" dirty="0">
              <a:effectLst/>
            </a:endParaRPr>
          </a:p>
          <a:p>
            <a:r>
              <a:rPr lang="en-US" kern="1200" dirty="0">
                <a:effectLst/>
              </a:rPr>
              <a:t>Program code:</a:t>
            </a:r>
            <a:r>
              <a:rPr lang="en-US" dirty="0"/>
              <a:t> </a:t>
            </a:r>
            <a:r>
              <a:rPr lang="en-US" baseline="0" dirty="0" smtClean="0"/>
              <a:t> E######</a:t>
            </a:r>
            <a:endParaRPr lang="en-US" dirty="0"/>
          </a:p>
          <a:p>
            <a:r>
              <a:rPr lang="en-US" sz="1200" kern="1200" dirty="0">
                <a:solidFill>
                  <a:schemeClr val="tx1"/>
                </a:solidFill>
                <a:effectLst/>
                <a:latin typeface="+mn-lt"/>
                <a:ea typeface="+mn-ea"/>
                <a:cs typeface="+mn-cs"/>
              </a:rPr>
              <a:t> </a:t>
            </a:r>
          </a:p>
          <a:p>
            <a:endParaRPr lang="en-US" sz="1200" kern="1200" dirty="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27</a:t>
            </a:fld>
            <a:endParaRPr lang="en-US"/>
          </a:p>
        </p:txBody>
      </p:sp>
    </p:spTree>
    <p:extLst>
      <p:ext uri="{BB962C8B-B14F-4D97-AF65-F5344CB8AC3E}">
        <p14:creationId xmlns:p14="http://schemas.microsoft.com/office/powerpoint/2010/main" val="4143996884"/>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Please include</a:t>
            </a:r>
            <a:r>
              <a:rPr lang="en-US" baseline="0" dirty="0"/>
              <a:t> </a:t>
            </a:r>
            <a:r>
              <a:rPr lang="en-US" baseline="0" dirty="0" smtClean="0"/>
              <a:t>sponsors here. </a:t>
            </a:r>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28</a:t>
            </a:fld>
            <a:endParaRPr lang="en-US"/>
          </a:p>
        </p:txBody>
      </p:sp>
    </p:spTree>
    <p:extLst>
      <p:ext uri="{BB962C8B-B14F-4D97-AF65-F5344CB8AC3E}">
        <p14:creationId xmlns:p14="http://schemas.microsoft.com/office/powerpoint/2010/main" val="3261991381"/>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smtClean="0"/>
              <a:t>CACFP Crediting for 3- to 5-year-olds:</a:t>
            </a:r>
          </a:p>
          <a:p>
            <a:endParaRPr lang="en-US" dirty="0" smtClean="0"/>
          </a:p>
          <a:p>
            <a:r>
              <a:rPr lang="en-US" dirty="0" smtClean="0"/>
              <a:t>Breakfast = Grain/Bread (min ½ serving) + Fruit/Veg. (min ½ cup)</a:t>
            </a:r>
          </a:p>
          <a:p>
            <a:r>
              <a:rPr lang="en-US" dirty="0" smtClean="0"/>
              <a:t>Snack = Grain/Bread (min ½ serving) + Fruit/Veg. (min ½ cup)</a:t>
            </a:r>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smtClean="0"/>
              <a:t>Lunch/Supper</a:t>
            </a:r>
            <a:r>
              <a:rPr lang="en-US" baseline="0" dirty="0" smtClean="0"/>
              <a:t> = </a:t>
            </a:r>
            <a:r>
              <a:rPr lang="en-US" dirty="0" smtClean="0"/>
              <a:t>Grain/Bread (min ½ serving) + Fruit/Veg. (min 1/4 cup) + ¼ Meat/Meat Alt </a:t>
            </a:r>
          </a:p>
          <a:p>
            <a:endParaRPr lang="en-US" dirty="0"/>
          </a:p>
        </p:txBody>
      </p:sp>
      <p:sp>
        <p:nvSpPr>
          <p:cNvPr id="4" name="Slide Number Placeholder 3"/>
          <p:cNvSpPr>
            <a:spLocks noGrp="1"/>
          </p:cNvSpPr>
          <p:nvPr>
            <p:ph type="sldNum" sz="quarter" idx="5"/>
          </p:nvPr>
        </p:nvSpPr>
        <p:spPr/>
        <p:txBody>
          <a:bodyPr/>
          <a:lstStyle/>
          <a:p>
            <a:fld id="{50B79617-64C4-4CE8-B576-70E086A3CCBE}" type="slidenum">
              <a:rPr lang="en-US"/>
              <a:t>29</a:t>
            </a:fld>
            <a:endParaRPr lang="en-US"/>
          </a:p>
        </p:txBody>
      </p:sp>
    </p:spTree>
    <p:extLst>
      <p:ext uri="{BB962C8B-B14F-4D97-AF65-F5344CB8AC3E}">
        <p14:creationId xmlns:p14="http://schemas.microsoft.com/office/powerpoint/2010/main" val="1601722585"/>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smtClean="0"/>
              <a:t>CACFP Crediting for 3- to 5-year-olds:</a:t>
            </a:r>
          </a:p>
          <a:p>
            <a:endParaRPr lang="en-US" dirty="0" smtClean="0"/>
          </a:p>
          <a:p>
            <a:r>
              <a:rPr lang="en-US" dirty="0" smtClean="0"/>
              <a:t>Breakfast = Grain/Bread (min 1/8 cup granola) + Fruit/Veg</a:t>
            </a:r>
            <a:endParaRPr lang="en-US" dirty="0"/>
          </a:p>
        </p:txBody>
      </p:sp>
      <p:sp>
        <p:nvSpPr>
          <p:cNvPr id="4" name="Slide Number Placeholder 3"/>
          <p:cNvSpPr>
            <a:spLocks noGrp="1"/>
          </p:cNvSpPr>
          <p:nvPr>
            <p:ph type="sldNum" sz="quarter" idx="5"/>
          </p:nvPr>
        </p:nvSpPr>
        <p:spPr/>
        <p:txBody>
          <a:bodyPr/>
          <a:lstStyle/>
          <a:p>
            <a:fld id="{50B79617-64C4-4CE8-B576-70E086A3CCBE}" type="slidenum">
              <a:rPr lang="en-US"/>
              <a:t>30</a:t>
            </a:fld>
            <a:endParaRPr lang="en-US"/>
          </a:p>
        </p:txBody>
      </p:sp>
    </p:spTree>
    <p:extLst>
      <p:ext uri="{BB962C8B-B14F-4D97-AF65-F5344CB8AC3E}">
        <p14:creationId xmlns:p14="http://schemas.microsoft.com/office/powerpoint/2010/main" val="2140709396"/>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smtClean="0"/>
              <a:t>CACFP Crediting for 3- to 5-year-olds:</a:t>
            </a:r>
          </a:p>
          <a:p>
            <a:endParaRPr lang="en-US" dirty="0" smtClean="0"/>
          </a:p>
          <a:p>
            <a:r>
              <a:rPr lang="en-US" dirty="0" smtClean="0"/>
              <a:t>Lunch/Supper = Grain/Bread + 1/3 Meat/Meat Alt + 2 servings</a:t>
            </a:r>
            <a:r>
              <a:rPr lang="en-US" baseline="0" dirty="0" smtClean="0"/>
              <a:t> of </a:t>
            </a:r>
            <a:r>
              <a:rPr lang="en-US" dirty="0" smtClean="0"/>
              <a:t>Fruit/Veg. (min ½ cup)</a:t>
            </a:r>
          </a:p>
          <a:p>
            <a:endParaRPr lang="en-US" dirty="0"/>
          </a:p>
        </p:txBody>
      </p:sp>
      <p:sp>
        <p:nvSpPr>
          <p:cNvPr id="4" name="Slide Number Placeholder 3"/>
          <p:cNvSpPr>
            <a:spLocks noGrp="1"/>
          </p:cNvSpPr>
          <p:nvPr>
            <p:ph type="sldNum" sz="quarter" idx="5"/>
          </p:nvPr>
        </p:nvSpPr>
        <p:spPr/>
        <p:txBody>
          <a:bodyPr/>
          <a:lstStyle/>
          <a:p>
            <a:fld id="{50B79617-64C4-4CE8-B576-70E086A3CCBE}" type="slidenum">
              <a:rPr lang="en-US"/>
              <a:t>31</a:t>
            </a:fld>
            <a:endParaRPr lang="en-US"/>
          </a:p>
        </p:txBody>
      </p:sp>
    </p:spTree>
    <p:extLst>
      <p:ext uri="{BB962C8B-B14F-4D97-AF65-F5344CB8AC3E}">
        <p14:creationId xmlns:p14="http://schemas.microsoft.com/office/powerpoint/2010/main" val="2057332553"/>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smtClean="0"/>
              <a:t>CACFP Crediting for 3- to 5-year-olds:</a:t>
            </a:r>
          </a:p>
          <a:p>
            <a:endParaRPr lang="en-US" dirty="0" smtClean="0"/>
          </a:p>
          <a:p>
            <a:r>
              <a:rPr lang="en-US" dirty="0" smtClean="0"/>
              <a:t>Lunch/Supper = Grain/Bread (min ½ serving) + Meat/Meat Alt (min 1.5 </a:t>
            </a:r>
            <a:r>
              <a:rPr lang="en-US" dirty="0" err="1" smtClean="0"/>
              <a:t>oz</a:t>
            </a:r>
            <a:r>
              <a:rPr lang="en-US" dirty="0" smtClean="0"/>
              <a:t>) + 2 servings</a:t>
            </a:r>
            <a:r>
              <a:rPr lang="en-US" baseline="0" dirty="0" smtClean="0"/>
              <a:t> of </a:t>
            </a:r>
            <a:r>
              <a:rPr lang="en-US" dirty="0" smtClean="0"/>
              <a:t>Fruit/Veg. (min ½ cup)</a:t>
            </a:r>
          </a:p>
          <a:p>
            <a:endParaRPr lang="en-US" dirty="0"/>
          </a:p>
        </p:txBody>
      </p:sp>
      <p:sp>
        <p:nvSpPr>
          <p:cNvPr id="4" name="Slide Number Placeholder 3"/>
          <p:cNvSpPr>
            <a:spLocks noGrp="1"/>
          </p:cNvSpPr>
          <p:nvPr>
            <p:ph type="sldNum" sz="quarter" idx="5"/>
          </p:nvPr>
        </p:nvSpPr>
        <p:spPr/>
        <p:txBody>
          <a:bodyPr/>
          <a:lstStyle/>
          <a:p>
            <a:fld id="{50B79617-64C4-4CE8-B576-70E086A3CCBE}" type="slidenum">
              <a:rPr lang="en-US"/>
              <a:t>32</a:t>
            </a:fld>
            <a:endParaRPr lang="en-US"/>
          </a:p>
        </p:txBody>
      </p:sp>
    </p:spTree>
    <p:extLst>
      <p:ext uri="{BB962C8B-B14F-4D97-AF65-F5344CB8AC3E}">
        <p14:creationId xmlns:p14="http://schemas.microsoft.com/office/powerpoint/2010/main" val="3824166611"/>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smtClean="0"/>
              <a:t>CACFP Crediting for 3- to 5-year-olds:</a:t>
            </a:r>
          </a:p>
          <a:p>
            <a:endParaRPr lang="en-US" dirty="0" smtClean="0"/>
          </a:p>
          <a:p>
            <a:r>
              <a:rPr lang="en-US" dirty="0" smtClean="0"/>
              <a:t>Lunch/Supper = Grain/Bread (min ½ serving)</a:t>
            </a:r>
            <a:r>
              <a:rPr lang="en-US" baseline="0" dirty="0" smtClean="0"/>
              <a:t> + 1/2</a:t>
            </a:r>
            <a:r>
              <a:rPr lang="en-US" dirty="0" smtClean="0"/>
              <a:t> Meat/Meat</a:t>
            </a:r>
            <a:r>
              <a:rPr lang="en-US" baseline="0" dirty="0" smtClean="0"/>
              <a:t> Alt. (min 1.5 </a:t>
            </a:r>
            <a:r>
              <a:rPr lang="en-US" baseline="0" dirty="0" err="1" smtClean="0"/>
              <a:t>oz</a:t>
            </a:r>
            <a:r>
              <a:rPr lang="en-US" baseline="0" dirty="0" smtClean="0"/>
              <a:t>)</a:t>
            </a:r>
            <a:endParaRPr lang="en-US" dirty="0"/>
          </a:p>
        </p:txBody>
      </p:sp>
      <p:sp>
        <p:nvSpPr>
          <p:cNvPr id="4" name="Slide Number Placeholder 3"/>
          <p:cNvSpPr>
            <a:spLocks noGrp="1"/>
          </p:cNvSpPr>
          <p:nvPr>
            <p:ph type="sldNum" sz="quarter" idx="5"/>
          </p:nvPr>
        </p:nvSpPr>
        <p:spPr/>
        <p:txBody>
          <a:bodyPr/>
          <a:lstStyle/>
          <a:p>
            <a:fld id="{50B79617-64C4-4CE8-B576-70E086A3CCBE}" type="slidenum">
              <a:rPr lang="en-US"/>
              <a:t>33</a:t>
            </a:fld>
            <a:endParaRPr lang="en-US"/>
          </a:p>
        </p:txBody>
      </p:sp>
    </p:spTree>
    <p:extLst>
      <p:ext uri="{BB962C8B-B14F-4D97-AF65-F5344CB8AC3E}">
        <p14:creationId xmlns:p14="http://schemas.microsoft.com/office/powerpoint/2010/main" val="2125137237"/>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CACFP Crediting for 3- to 5-year-olds:</a:t>
            </a:r>
          </a:p>
          <a:p>
            <a:r>
              <a:rPr lang="en-US" dirty="0" smtClean="0"/>
              <a:t>Lunch/Supper = Grain/Bread (min ¼ cup)</a:t>
            </a:r>
            <a:endParaRPr lang="en-US" dirty="0"/>
          </a:p>
        </p:txBody>
      </p:sp>
      <p:sp>
        <p:nvSpPr>
          <p:cNvPr id="4" name="Slide Number Placeholder 3"/>
          <p:cNvSpPr>
            <a:spLocks noGrp="1"/>
          </p:cNvSpPr>
          <p:nvPr>
            <p:ph type="sldNum" sz="quarter" idx="5"/>
          </p:nvPr>
        </p:nvSpPr>
        <p:spPr/>
        <p:txBody>
          <a:bodyPr/>
          <a:lstStyle/>
          <a:p>
            <a:fld id="{50B79617-64C4-4CE8-B576-70E086A3CCBE}" type="slidenum">
              <a:rPr lang="en-US"/>
              <a:t>34</a:t>
            </a:fld>
            <a:endParaRPr lang="en-US"/>
          </a:p>
        </p:txBody>
      </p:sp>
    </p:spTree>
    <p:extLst>
      <p:ext uri="{BB962C8B-B14F-4D97-AF65-F5344CB8AC3E}">
        <p14:creationId xmlns:p14="http://schemas.microsoft.com/office/powerpoint/2010/main" val="359708206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F6566B92-27B2-4629-9094-897EDAA8A3F6}" type="datetimeFigureOut">
              <a:rPr lang="en-US" smtClean="0"/>
              <a:t>7/20/2021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F10CC42-E029-4A84-921A-95DAE691C76E}" type="slidenum">
              <a:rPr lang="en-US" smtClean="0"/>
              <a:t>‹#›</a:t>
            </a:fld>
            <a:endParaRPr lang="en-US"/>
          </a:p>
        </p:txBody>
      </p:sp>
    </p:spTree>
    <p:extLst>
      <p:ext uri="{BB962C8B-B14F-4D97-AF65-F5344CB8AC3E}">
        <p14:creationId xmlns:p14="http://schemas.microsoft.com/office/powerpoint/2010/main" val="245546581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F6566B92-27B2-4629-9094-897EDAA8A3F6}" type="datetimeFigureOut">
              <a:rPr lang="en-US" smtClean="0"/>
              <a:t>7/20/2021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F10CC42-E029-4A84-921A-95DAE691C76E}" type="slidenum">
              <a:rPr lang="en-US" smtClean="0"/>
              <a:t>‹#›</a:t>
            </a:fld>
            <a:endParaRPr lang="en-US"/>
          </a:p>
        </p:txBody>
      </p:sp>
    </p:spTree>
    <p:extLst>
      <p:ext uri="{BB962C8B-B14F-4D97-AF65-F5344CB8AC3E}">
        <p14:creationId xmlns:p14="http://schemas.microsoft.com/office/powerpoint/2010/main" val="922219771"/>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US"/>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F6566B92-27B2-4629-9094-897EDAA8A3F6}" type="datetimeFigureOut">
              <a:rPr lang="en-US" smtClean="0"/>
              <a:t>7/20/2021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F10CC42-E029-4A84-921A-95DAE691C76E}" type="slidenum">
              <a:rPr lang="en-US" smtClean="0"/>
              <a:t>‹#›</a:t>
            </a:fld>
            <a:endParaRPr lang="en-US"/>
          </a:p>
        </p:txBody>
      </p:sp>
    </p:spTree>
    <p:extLst>
      <p:ext uri="{BB962C8B-B14F-4D97-AF65-F5344CB8AC3E}">
        <p14:creationId xmlns:p14="http://schemas.microsoft.com/office/powerpoint/2010/main" val="3610384805"/>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F6566B92-27B2-4629-9094-897EDAA8A3F6}" type="datetimeFigureOut">
              <a:rPr lang="en-US" smtClean="0"/>
              <a:t>7/20/2021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F10CC42-E029-4A84-921A-95DAE691C76E}" type="slidenum">
              <a:rPr lang="en-US" smtClean="0"/>
              <a:t>‹#›</a:t>
            </a:fld>
            <a:endParaRPr lang="en-US"/>
          </a:p>
        </p:txBody>
      </p:sp>
    </p:spTree>
    <p:extLst>
      <p:ext uri="{BB962C8B-B14F-4D97-AF65-F5344CB8AC3E}">
        <p14:creationId xmlns:p14="http://schemas.microsoft.com/office/powerpoint/2010/main" val="266461422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F6566B92-27B2-4629-9094-897EDAA8A3F6}" type="datetimeFigureOut">
              <a:rPr lang="en-US" smtClean="0"/>
              <a:t>7/20/2021</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DF10CC42-E029-4A84-921A-95DAE691C76E}" type="slidenum">
              <a:rPr lang="en-US" smtClean="0"/>
              <a:t>‹#›</a:t>
            </a:fld>
            <a:endParaRPr lang="en-US"/>
          </a:p>
        </p:txBody>
      </p:sp>
    </p:spTree>
    <p:extLst>
      <p:ext uri="{BB962C8B-B14F-4D97-AF65-F5344CB8AC3E}">
        <p14:creationId xmlns:p14="http://schemas.microsoft.com/office/powerpoint/2010/main" val="83666276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F6566B92-27B2-4629-9094-897EDAA8A3F6}" type="datetimeFigureOut">
              <a:rPr lang="en-US" smtClean="0"/>
              <a:t>7/20/2021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DF10CC42-E029-4A84-921A-95DAE691C76E}" type="slidenum">
              <a:rPr lang="en-US" smtClean="0"/>
              <a:t>‹#›</a:t>
            </a:fld>
            <a:endParaRPr lang="en-US"/>
          </a:p>
        </p:txBody>
      </p:sp>
    </p:spTree>
    <p:extLst>
      <p:ext uri="{BB962C8B-B14F-4D97-AF65-F5344CB8AC3E}">
        <p14:creationId xmlns:p14="http://schemas.microsoft.com/office/powerpoint/2010/main" val="262775430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F6566B92-27B2-4629-9094-897EDAA8A3F6}" type="datetimeFigureOut">
              <a:rPr lang="en-US" smtClean="0"/>
              <a:t>7/20/2021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DF10CC42-E029-4A84-921A-95DAE691C76E}" type="slidenum">
              <a:rPr lang="en-US" smtClean="0"/>
              <a:t>‹#›</a:t>
            </a:fld>
            <a:endParaRPr lang="en-US"/>
          </a:p>
        </p:txBody>
      </p:sp>
    </p:spTree>
    <p:extLst>
      <p:ext uri="{BB962C8B-B14F-4D97-AF65-F5344CB8AC3E}">
        <p14:creationId xmlns:p14="http://schemas.microsoft.com/office/powerpoint/2010/main" val="1202264350"/>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F6566B92-27B2-4629-9094-897EDAA8A3F6}" type="datetimeFigureOut">
              <a:rPr lang="en-US" smtClean="0"/>
              <a:t>7/20/2021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F10CC42-E029-4A84-921A-95DAE691C76E}" type="slidenum">
              <a:rPr lang="en-US" smtClean="0"/>
              <a:t>‹#›</a:t>
            </a:fld>
            <a:endParaRPr lang="en-US"/>
          </a:p>
        </p:txBody>
      </p:sp>
    </p:spTree>
    <p:extLst>
      <p:ext uri="{BB962C8B-B14F-4D97-AF65-F5344CB8AC3E}">
        <p14:creationId xmlns:p14="http://schemas.microsoft.com/office/powerpoint/2010/main" val="231517715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F6566B92-27B2-4629-9094-897EDAA8A3F6}" type="datetimeFigureOut">
              <a:rPr lang="en-US" smtClean="0"/>
              <a:t>7/20/2021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F10CC42-E029-4A84-921A-95DAE691C76E}" type="slidenum">
              <a:rPr lang="en-US" smtClean="0"/>
              <a:t>‹#›</a:t>
            </a:fld>
            <a:endParaRPr lang="en-US"/>
          </a:p>
        </p:txBody>
      </p:sp>
    </p:spTree>
    <p:extLst>
      <p:ext uri="{BB962C8B-B14F-4D97-AF65-F5344CB8AC3E}">
        <p14:creationId xmlns:p14="http://schemas.microsoft.com/office/powerpoint/2010/main" val="257161452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F6566B92-27B2-4629-9094-897EDAA8A3F6}" type="datetimeFigureOut">
              <a:rPr lang="en-US" smtClean="0"/>
              <a:t>7/20/2021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F10CC42-E029-4A84-921A-95DAE691C76E}" type="slidenum">
              <a:rPr lang="en-US" smtClean="0"/>
              <a:t>‹#›</a:t>
            </a:fld>
            <a:endParaRPr lang="en-US"/>
          </a:p>
        </p:txBody>
      </p:sp>
    </p:spTree>
    <p:extLst>
      <p:ext uri="{BB962C8B-B14F-4D97-AF65-F5344CB8AC3E}">
        <p14:creationId xmlns:p14="http://schemas.microsoft.com/office/powerpoint/2010/main" val="53473744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F6566B92-27B2-4629-9094-897EDAA8A3F6}" type="datetimeFigureOut">
              <a:rPr lang="en-US" smtClean="0"/>
              <a:t>7/20/2021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F10CC42-E029-4A84-921A-95DAE691C76E}" type="slidenum">
              <a:rPr lang="en-US" smtClean="0"/>
              <a:t>‹#›</a:t>
            </a:fld>
            <a:endParaRPr lang="en-US"/>
          </a:p>
        </p:txBody>
      </p:sp>
    </p:spTree>
    <p:extLst>
      <p:ext uri="{BB962C8B-B14F-4D97-AF65-F5344CB8AC3E}">
        <p14:creationId xmlns:p14="http://schemas.microsoft.com/office/powerpoint/2010/main" val="4207113499"/>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Cover Slide A1">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85650" cy="6858000"/>
          </a:xfrm>
          <a:prstGeom prst="rect">
            <a:avLst/>
          </a:prstGeom>
        </p:spPr>
      </p:pic>
      <p:sp>
        <p:nvSpPr>
          <p:cNvPr id="2" name="Title 1"/>
          <p:cNvSpPr>
            <a:spLocks noGrp="1"/>
          </p:cNvSpPr>
          <p:nvPr>
            <p:ph type="ctrTitle" hasCustomPrompt="1"/>
          </p:nvPr>
        </p:nvSpPr>
        <p:spPr>
          <a:xfrm>
            <a:off x="1215992" y="1559293"/>
            <a:ext cx="3452261" cy="1992430"/>
          </a:xfrm>
        </p:spPr>
        <p:txBody>
          <a:bodyPr anchor="b">
            <a:normAutofit/>
          </a:bodyPr>
          <a:lstStyle>
            <a:lvl1pPr algn="l">
              <a:lnSpc>
                <a:spcPct val="100000"/>
              </a:lnSpc>
              <a:defRPr sz="2800" b="1">
                <a:solidFill>
                  <a:schemeClr val="bg1"/>
                </a:solidFill>
              </a:defRPr>
            </a:lvl1pPr>
          </a:lstStyle>
          <a:p>
            <a:r>
              <a:rPr lang="en-US"/>
              <a:t>Click to edit master title style</a:t>
            </a:r>
          </a:p>
        </p:txBody>
      </p:sp>
      <p:sp>
        <p:nvSpPr>
          <p:cNvPr id="3" name="Subtitle 2"/>
          <p:cNvSpPr>
            <a:spLocks noGrp="1"/>
          </p:cNvSpPr>
          <p:nvPr>
            <p:ph type="subTitle" idx="1"/>
          </p:nvPr>
        </p:nvSpPr>
        <p:spPr>
          <a:xfrm>
            <a:off x="1215992" y="3794543"/>
            <a:ext cx="3452261" cy="1124368"/>
          </a:xfrm>
        </p:spPr>
        <p:txBody>
          <a:bodyPr>
            <a:normAutofit/>
          </a:bodyPr>
          <a:lstStyle>
            <a:lvl1pPr marL="0" indent="0" algn="l">
              <a:lnSpc>
                <a:spcPct val="100000"/>
              </a:lnSpc>
              <a:buNone/>
              <a:defRPr sz="2000">
                <a:solidFill>
                  <a:schemeClr val="bg1"/>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11" name="Text Placeholder 10"/>
          <p:cNvSpPr>
            <a:spLocks noGrp="1"/>
          </p:cNvSpPr>
          <p:nvPr>
            <p:ph type="body" sz="quarter" idx="10" hasCustomPrompt="1"/>
          </p:nvPr>
        </p:nvSpPr>
        <p:spPr>
          <a:xfrm>
            <a:off x="1216025" y="5513162"/>
            <a:ext cx="3452813" cy="293659"/>
          </a:xfrm>
        </p:spPr>
        <p:txBody>
          <a:bodyPr>
            <a:normAutofit/>
          </a:bodyPr>
          <a:lstStyle>
            <a:lvl1pPr>
              <a:defRPr sz="1600" b="1" baseline="0">
                <a:solidFill>
                  <a:schemeClr val="bg1"/>
                </a:solidFill>
              </a:defRPr>
            </a:lvl1pPr>
          </a:lstStyle>
          <a:p>
            <a:pPr lvl="0"/>
            <a:r>
              <a:rPr lang="en-US"/>
              <a:t>Day, Month, Year</a:t>
            </a:r>
          </a:p>
        </p:txBody>
      </p:sp>
      <p:pic>
        <p:nvPicPr>
          <p:cNvPr id="6" name="Picture 5"/>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9608630" y="5659991"/>
            <a:ext cx="2138428" cy="705114"/>
          </a:xfrm>
          <a:prstGeom prst="rect">
            <a:avLst/>
          </a:prstGeom>
        </p:spPr>
      </p:pic>
    </p:spTree>
    <p:extLst>
      <p:ext uri="{BB962C8B-B14F-4D97-AF65-F5344CB8AC3E}">
        <p14:creationId xmlns:p14="http://schemas.microsoft.com/office/powerpoint/2010/main" val="3295999439"/>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1_Title and Content">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600200" y="915988"/>
            <a:ext cx="8758238" cy="941387"/>
          </a:xfrm>
        </p:spPr>
        <p:txBody>
          <a:bodyPr>
            <a:normAutofit/>
          </a:bodyPr>
          <a:lstStyle>
            <a:lvl1pPr>
              <a:lnSpc>
                <a:spcPts val="4000"/>
              </a:lnSpc>
              <a:defRPr sz="2800">
                <a:solidFill>
                  <a:schemeClr val="accent1"/>
                </a:solidFill>
              </a:defRPr>
            </a:lvl1pPr>
          </a:lstStyle>
          <a:p>
            <a:r>
              <a:rPr lang="en-US"/>
              <a:t>Click to edit Master title style</a:t>
            </a:r>
          </a:p>
        </p:txBody>
      </p:sp>
      <p:sp>
        <p:nvSpPr>
          <p:cNvPr id="6" name="Slide Number Placeholder 5"/>
          <p:cNvSpPr>
            <a:spLocks noGrp="1"/>
          </p:cNvSpPr>
          <p:nvPr>
            <p:ph type="sldNum" sz="quarter" idx="12"/>
          </p:nvPr>
        </p:nvSpPr>
        <p:spPr/>
        <p:txBody>
          <a:bodyPr/>
          <a:lstStyle/>
          <a:p>
            <a:fld id="{17DF4567-1C0D-564E-BA68-9AF622E7948C}" type="slidenum">
              <a:rPr lang="en-US" smtClean="0"/>
              <a:t>‹#›</a:t>
            </a:fld>
            <a:endParaRPr lang="en-US"/>
          </a:p>
        </p:txBody>
      </p:sp>
      <p:sp>
        <p:nvSpPr>
          <p:cNvPr id="9" name="Text Placeholder 8"/>
          <p:cNvSpPr>
            <a:spLocks noGrp="1"/>
          </p:cNvSpPr>
          <p:nvPr>
            <p:ph type="body" sz="quarter" idx="13" hasCustomPrompt="1"/>
          </p:nvPr>
        </p:nvSpPr>
        <p:spPr>
          <a:xfrm>
            <a:off x="1600200" y="2214563"/>
            <a:ext cx="8758238" cy="2971800"/>
          </a:xfrm>
        </p:spPr>
        <p:txBody>
          <a:bodyPr>
            <a:normAutofit/>
          </a:bodyPr>
          <a:lstStyle>
            <a:lvl1pPr>
              <a:lnSpc>
                <a:spcPts val="2800"/>
              </a:lnSpc>
              <a:spcBef>
                <a:spcPts val="0"/>
              </a:spcBef>
              <a:spcAft>
                <a:spcPts val="1000"/>
              </a:spcAft>
              <a:defRPr sz="1600" baseline="0"/>
            </a:lvl1pPr>
          </a:lstStyle>
          <a:p>
            <a:pPr lvl="0"/>
            <a:r>
              <a:rPr lang="en-US"/>
              <a:t>Click to add body text</a:t>
            </a:r>
          </a:p>
        </p:txBody>
      </p:sp>
    </p:spTree>
    <p:extLst>
      <p:ext uri="{BB962C8B-B14F-4D97-AF65-F5344CB8AC3E}">
        <p14:creationId xmlns:p14="http://schemas.microsoft.com/office/powerpoint/2010/main" val="611535724"/>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userDrawn="1">
  <p:cSld name="Divider 3">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459832" y="1892968"/>
            <a:ext cx="3801980" cy="1524000"/>
          </a:xfrm>
        </p:spPr>
        <p:txBody>
          <a:bodyPr anchor="t">
            <a:normAutofit/>
          </a:bodyPr>
          <a:lstStyle>
            <a:lvl1pPr>
              <a:lnSpc>
                <a:spcPts val="3600"/>
              </a:lnSpc>
              <a:defRPr sz="2600" b="1">
                <a:solidFill>
                  <a:schemeClr val="accent1"/>
                </a:solidFill>
              </a:defRPr>
            </a:lvl1pPr>
          </a:lstStyle>
          <a:p>
            <a:r>
              <a:rPr lang="en-US"/>
              <a:t>Click to edit Master title style</a:t>
            </a:r>
          </a:p>
        </p:txBody>
      </p:sp>
      <p:sp>
        <p:nvSpPr>
          <p:cNvPr id="6" name="Text Placeholder 5"/>
          <p:cNvSpPr>
            <a:spLocks noGrp="1"/>
          </p:cNvSpPr>
          <p:nvPr>
            <p:ph type="body" sz="quarter" idx="10"/>
          </p:nvPr>
        </p:nvSpPr>
        <p:spPr>
          <a:xfrm>
            <a:off x="6378221" y="3057525"/>
            <a:ext cx="4694321" cy="1028700"/>
          </a:xfrm>
        </p:spPr>
        <p:txBody>
          <a:bodyPr>
            <a:normAutofit/>
          </a:bodyPr>
          <a:lstStyle>
            <a:lvl1pPr>
              <a:lnSpc>
                <a:spcPts val="3200"/>
              </a:lnSpc>
              <a:defRPr sz="2000">
                <a:solidFill>
                  <a:schemeClr val="bg1"/>
                </a:solidFill>
              </a:defRPr>
            </a:lvl1pPr>
          </a:lstStyle>
          <a:p>
            <a:pPr lvl="0"/>
            <a:r>
              <a:rPr lang="en-US"/>
              <a:t>Click to edit Master text styles</a:t>
            </a:r>
          </a:p>
        </p:txBody>
      </p:sp>
    </p:spTree>
    <p:extLst>
      <p:ext uri="{BB962C8B-B14F-4D97-AF65-F5344CB8AC3E}">
        <p14:creationId xmlns:p14="http://schemas.microsoft.com/office/powerpoint/2010/main" val="4069691050"/>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userDrawn="1">
  <p:cSld name="Photo Slide_editable_1">
    <p:spTree>
      <p:nvGrpSpPr>
        <p:cNvPr id="1" name=""/>
        <p:cNvGrpSpPr/>
        <p:nvPr/>
      </p:nvGrpSpPr>
      <p:grpSpPr>
        <a:xfrm>
          <a:off x="0" y="0"/>
          <a:ext cx="0" cy="0"/>
          <a:chOff x="0" y="0"/>
          <a:chExt cx="0" cy="0"/>
        </a:xfrm>
      </p:grpSpPr>
      <p:sp>
        <p:nvSpPr>
          <p:cNvPr id="2" name="Title 1"/>
          <p:cNvSpPr>
            <a:spLocks noGrp="1"/>
          </p:cNvSpPr>
          <p:nvPr>
            <p:ph type="title"/>
          </p:nvPr>
        </p:nvSpPr>
        <p:spPr>
          <a:xfrm>
            <a:off x="6096000" y="945198"/>
            <a:ext cx="4861532" cy="1812290"/>
          </a:xfrm>
        </p:spPr>
        <p:txBody>
          <a:bodyPr anchor="b"/>
          <a:lstStyle>
            <a:lvl1pPr>
              <a:lnSpc>
                <a:spcPts val="3400"/>
              </a:lnSpc>
              <a:defRPr>
                <a:solidFill>
                  <a:schemeClr val="accent1"/>
                </a:solidFill>
              </a:defRPr>
            </a:lvl1pPr>
          </a:lstStyle>
          <a:p>
            <a:r>
              <a:rPr lang="en-US"/>
              <a:t>Click to edit Master title style</a:t>
            </a:r>
          </a:p>
        </p:txBody>
      </p:sp>
      <p:sp>
        <p:nvSpPr>
          <p:cNvPr id="3" name="Content Placeholder 2"/>
          <p:cNvSpPr>
            <a:spLocks noGrp="1"/>
          </p:cNvSpPr>
          <p:nvPr>
            <p:ph sz="half" idx="1"/>
          </p:nvPr>
        </p:nvSpPr>
        <p:spPr>
          <a:xfrm>
            <a:off x="6096000" y="3086101"/>
            <a:ext cx="4861532" cy="2486025"/>
          </a:xfrm>
        </p:spPr>
        <p:txBody>
          <a:bodyPr>
            <a:normAutofit/>
          </a:bodyPr>
          <a:lstStyle>
            <a:lvl1pPr>
              <a:defRPr sz="1600"/>
            </a:lvl1pPr>
          </a:lstStyle>
          <a:p>
            <a:pPr lvl="0"/>
            <a:r>
              <a:rPr lang="en-US"/>
              <a:t>Click to edit Master text styles</a:t>
            </a:r>
          </a:p>
        </p:txBody>
      </p:sp>
      <p:sp>
        <p:nvSpPr>
          <p:cNvPr id="5" name="Slide Number Placeholder 5"/>
          <p:cNvSpPr>
            <a:spLocks noGrp="1"/>
          </p:cNvSpPr>
          <p:nvPr>
            <p:ph type="sldNum" sz="quarter" idx="12"/>
          </p:nvPr>
        </p:nvSpPr>
        <p:spPr>
          <a:xfrm>
            <a:off x="9082087" y="6356350"/>
            <a:ext cx="2743200" cy="365125"/>
          </a:xfrm>
        </p:spPr>
        <p:txBody>
          <a:bodyPr/>
          <a:lstStyle/>
          <a:p>
            <a:fld id="{17DF4567-1C0D-564E-BA68-9AF622E7948C}" type="slidenum">
              <a:rPr lang="en-US" smtClean="0"/>
              <a:t>‹#›</a:t>
            </a:fld>
            <a:endParaRPr lang="en-US"/>
          </a:p>
        </p:txBody>
      </p:sp>
      <p:pic>
        <p:nvPicPr>
          <p:cNvPr id="4" name="Picture 3"/>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5387975" y="-29690"/>
            <a:ext cx="79865" cy="6911439"/>
          </a:xfrm>
          <a:prstGeom prst="rect">
            <a:avLst/>
          </a:prstGeom>
        </p:spPr>
      </p:pic>
      <p:sp>
        <p:nvSpPr>
          <p:cNvPr id="7" name="Picture Placeholder 6"/>
          <p:cNvSpPr>
            <a:spLocks noGrp="1"/>
          </p:cNvSpPr>
          <p:nvPr>
            <p:ph type="pic" sz="quarter" idx="13"/>
          </p:nvPr>
        </p:nvSpPr>
        <p:spPr>
          <a:xfrm>
            <a:off x="0" y="0"/>
            <a:ext cx="5387975" cy="6858000"/>
          </a:xfrm>
        </p:spPr>
        <p:txBody>
          <a:bodyPr/>
          <a:lstStyle/>
          <a:p>
            <a:endParaRPr lang="en-US"/>
          </a:p>
        </p:txBody>
      </p:sp>
    </p:spTree>
    <p:extLst>
      <p:ext uri="{BB962C8B-B14F-4D97-AF65-F5344CB8AC3E}">
        <p14:creationId xmlns:p14="http://schemas.microsoft.com/office/powerpoint/2010/main" val="3674376671"/>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userDrawn="1">
  <p:cSld name="Photo Slide 1">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6096000" y="945198"/>
            <a:ext cx="4861532" cy="1812290"/>
          </a:xfrm>
        </p:spPr>
        <p:txBody>
          <a:bodyPr anchor="b"/>
          <a:lstStyle>
            <a:lvl1pPr>
              <a:lnSpc>
                <a:spcPts val="3400"/>
              </a:lnSpc>
              <a:defRPr>
                <a:solidFill>
                  <a:schemeClr val="accent1"/>
                </a:solidFill>
              </a:defRPr>
            </a:lvl1pPr>
          </a:lstStyle>
          <a:p>
            <a:r>
              <a:rPr lang="en-US"/>
              <a:t>Click to edit Master title style</a:t>
            </a:r>
          </a:p>
        </p:txBody>
      </p:sp>
      <p:sp>
        <p:nvSpPr>
          <p:cNvPr id="3" name="Content Placeholder 2"/>
          <p:cNvSpPr>
            <a:spLocks noGrp="1"/>
          </p:cNvSpPr>
          <p:nvPr>
            <p:ph sz="half" idx="1"/>
          </p:nvPr>
        </p:nvSpPr>
        <p:spPr>
          <a:xfrm>
            <a:off x="6096000" y="3086101"/>
            <a:ext cx="4861532" cy="2486025"/>
          </a:xfrm>
        </p:spPr>
        <p:txBody>
          <a:bodyPr>
            <a:normAutofit/>
          </a:bodyPr>
          <a:lstStyle>
            <a:lvl1pPr>
              <a:defRPr sz="1600"/>
            </a:lvl1pPr>
          </a:lstStyle>
          <a:p>
            <a:pPr lvl="0"/>
            <a:r>
              <a:rPr lang="en-US"/>
              <a:t>Click to edit Master text styles</a:t>
            </a:r>
          </a:p>
        </p:txBody>
      </p:sp>
      <p:sp>
        <p:nvSpPr>
          <p:cNvPr id="5" name="Slide Number Placeholder 5"/>
          <p:cNvSpPr>
            <a:spLocks noGrp="1"/>
          </p:cNvSpPr>
          <p:nvPr>
            <p:ph type="sldNum" sz="quarter" idx="12"/>
          </p:nvPr>
        </p:nvSpPr>
        <p:spPr>
          <a:xfrm>
            <a:off x="9082087" y="6356350"/>
            <a:ext cx="2743200" cy="365125"/>
          </a:xfrm>
        </p:spPr>
        <p:txBody>
          <a:bodyPr/>
          <a:lstStyle/>
          <a:p>
            <a:fld id="{17DF4567-1C0D-564E-BA68-9AF622E7948C}" type="slidenum">
              <a:rPr lang="en-US" smtClean="0"/>
              <a:t>‹#›</a:t>
            </a:fld>
            <a:endParaRPr lang="en-US"/>
          </a:p>
        </p:txBody>
      </p:sp>
    </p:spTree>
    <p:extLst>
      <p:ext uri="{BB962C8B-B14F-4D97-AF65-F5344CB8AC3E}">
        <p14:creationId xmlns:p14="http://schemas.microsoft.com/office/powerpoint/2010/main" val="3197645210"/>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userDrawn="1">
  <p:cSld name="Blank 1">
    <p:spTree>
      <p:nvGrpSpPr>
        <p:cNvPr id="1" name=""/>
        <p:cNvGrpSpPr/>
        <p:nvPr/>
      </p:nvGrpSpPr>
      <p:grpSpPr>
        <a:xfrm>
          <a:off x="0" y="0"/>
          <a:ext cx="0" cy="0"/>
          <a:chOff x="0" y="0"/>
          <a:chExt cx="0" cy="0"/>
        </a:xfrm>
      </p:grpSpPr>
    </p:spTree>
    <p:extLst>
      <p:ext uri="{BB962C8B-B14F-4D97-AF65-F5344CB8AC3E}">
        <p14:creationId xmlns:p14="http://schemas.microsoft.com/office/powerpoint/2010/main" val="3062153374"/>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userDrawn="1">
  <p:cSld name="2_Title and Content">
    <p:spTree>
      <p:nvGrpSpPr>
        <p:cNvPr id="1" name=""/>
        <p:cNvGrpSpPr/>
        <p:nvPr/>
      </p:nvGrpSpPr>
      <p:grpSpPr>
        <a:xfrm>
          <a:off x="0" y="0"/>
          <a:ext cx="0" cy="0"/>
          <a:chOff x="0" y="0"/>
          <a:chExt cx="0" cy="0"/>
        </a:xfrm>
      </p:grpSpPr>
      <p:pic>
        <p:nvPicPr>
          <p:cNvPr id="3" name="Picture 2"/>
          <p:cNvPicPr>
            <a:picLocks noChangeAspect="1"/>
          </p:cNvPicPr>
          <p:nvPr userDrawn="1"/>
        </p:nvPicPr>
        <p:blipFill rotWithShape="1">
          <a:blip r:embed="rId2">
            <a:extLst>
              <a:ext uri="{28A0092B-C50C-407E-A947-70E740481C1C}">
                <a14:useLocalDpi xmlns:a14="http://schemas.microsoft.com/office/drawing/2010/main"/>
              </a:ext>
            </a:extLst>
          </a:blip>
          <a:srcRect/>
          <a:stretch/>
        </p:blipFill>
        <p:spPr>
          <a:xfrm>
            <a:off x="0" y="6482687"/>
            <a:ext cx="12188953" cy="388961"/>
          </a:xfrm>
          <a:prstGeom prst="rect">
            <a:avLst/>
          </a:prstGeom>
        </p:spPr>
      </p:pic>
      <p:sp>
        <p:nvSpPr>
          <p:cNvPr id="2" name="Title 1"/>
          <p:cNvSpPr>
            <a:spLocks noGrp="1"/>
          </p:cNvSpPr>
          <p:nvPr>
            <p:ph type="title" hasCustomPrompt="1"/>
          </p:nvPr>
        </p:nvSpPr>
        <p:spPr>
          <a:xfrm>
            <a:off x="323849" y="434028"/>
            <a:ext cx="8758238" cy="941387"/>
          </a:xfrm>
        </p:spPr>
        <p:txBody>
          <a:bodyPr>
            <a:noAutofit/>
          </a:bodyPr>
          <a:lstStyle>
            <a:lvl1pPr>
              <a:lnSpc>
                <a:spcPts val="4000"/>
              </a:lnSpc>
              <a:defRPr sz="6000" baseline="0">
                <a:solidFill>
                  <a:schemeClr val="accent1"/>
                </a:solidFill>
              </a:defRPr>
            </a:lvl1pPr>
          </a:lstStyle>
          <a:p>
            <a:r>
              <a:rPr lang="en-US"/>
              <a:t>Recipe Title</a:t>
            </a:r>
          </a:p>
        </p:txBody>
      </p:sp>
      <p:sp>
        <p:nvSpPr>
          <p:cNvPr id="5" name="Picture Placeholder 4"/>
          <p:cNvSpPr>
            <a:spLocks noGrp="1"/>
          </p:cNvSpPr>
          <p:nvPr>
            <p:ph type="pic" sz="quarter" idx="14" hasCustomPrompt="1"/>
          </p:nvPr>
        </p:nvSpPr>
        <p:spPr>
          <a:xfrm>
            <a:off x="307975" y="1751888"/>
            <a:ext cx="3135313" cy="4853700"/>
          </a:xfrm>
          <a:noFill/>
          <a:ln>
            <a:noFill/>
          </a:ln>
        </p:spPr>
        <p:txBody>
          <a:bodyPr/>
          <a:lstStyle>
            <a:lvl1pPr>
              <a:defRPr/>
            </a:lvl1pPr>
          </a:lstStyle>
          <a:p>
            <a:r>
              <a:rPr lang="en-US"/>
              <a:t>Ingredients</a:t>
            </a:r>
          </a:p>
        </p:txBody>
      </p:sp>
      <p:sp>
        <p:nvSpPr>
          <p:cNvPr id="8" name="Picture Placeholder 4"/>
          <p:cNvSpPr>
            <a:spLocks noGrp="1"/>
          </p:cNvSpPr>
          <p:nvPr>
            <p:ph type="pic" sz="quarter" idx="15" hasCustomPrompt="1"/>
          </p:nvPr>
        </p:nvSpPr>
        <p:spPr>
          <a:xfrm>
            <a:off x="3567241" y="1751888"/>
            <a:ext cx="6243554" cy="4853699"/>
          </a:xfrm>
          <a:noFill/>
          <a:ln>
            <a:noFill/>
          </a:ln>
        </p:spPr>
        <p:txBody>
          <a:bodyPr/>
          <a:lstStyle>
            <a:lvl1pPr>
              <a:defRPr/>
            </a:lvl1pPr>
          </a:lstStyle>
          <a:p>
            <a:r>
              <a:rPr lang="en-US"/>
              <a:t>Instructions</a:t>
            </a:r>
          </a:p>
        </p:txBody>
      </p:sp>
      <p:sp>
        <p:nvSpPr>
          <p:cNvPr id="10" name="Picture Placeholder 4"/>
          <p:cNvSpPr>
            <a:spLocks noGrp="1"/>
          </p:cNvSpPr>
          <p:nvPr>
            <p:ph type="pic" sz="quarter" idx="16"/>
          </p:nvPr>
        </p:nvSpPr>
        <p:spPr>
          <a:xfrm>
            <a:off x="6691356" y="516117"/>
            <a:ext cx="4602667" cy="2471542"/>
          </a:xfrm>
          <a:noFill/>
          <a:ln>
            <a:noFill/>
          </a:ln>
        </p:spPr>
        <p:txBody>
          <a:bodyPr/>
          <a:lstStyle/>
          <a:p>
            <a:endParaRPr lang="en-US"/>
          </a:p>
        </p:txBody>
      </p:sp>
    </p:spTree>
    <p:extLst>
      <p:ext uri="{BB962C8B-B14F-4D97-AF65-F5344CB8AC3E}">
        <p14:creationId xmlns:p14="http://schemas.microsoft.com/office/powerpoint/2010/main" val="296207817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theme" Target="../theme/theme1.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F6566B92-27B2-4629-9094-897EDAA8A3F6}" type="datetimeFigureOut">
              <a:rPr lang="en-US" smtClean="0"/>
              <a:t>7/20/2021</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DF10CC42-E029-4A84-921A-95DAE691C76E}" type="slidenum">
              <a:rPr lang="en-US" smtClean="0"/>
              <a:t>‹#›</a:t>
            </a:fld>
            <a:endParaRPr lang="en-US"/>
          </a:p>
        </p:txBody>
      </p:sp>
    </p:spTree>
    <p:extLst>
      <p:ext uri="{BB962C8B-B14F-4D97-AF65-F5344CB8AC3E}">
        <p14:creationId xmlns:p14="http://schemas.microsoft.com/office/powerpoint/2010/main" val="4126596230"/>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 id="2147483662" r:id="rId14"/>
    <p:sldLayoutId id="2147483663" r:id="rId15"/>
    <p:sldLayoutId id="2147483664" r:id="rId16"/>
    <p:sldLayoutId id="2147483665" r:id="rId17"/>
    <p:sldLayoutId id="2147483666" r:id="rId18"/>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1.xml"/><Relationship Id="rId1" Type="http://schemas.openxmlformats.org/officeDocument/2006/relationships/slideLayout" Target="../slideLayouts/slideLayout12.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3.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3.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14.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14.xml"/></Relationships>
</file>

<file path=ppt/slides/_rels/slide6.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notesSlide" Target="../notesSlides/notesSlide6.xml"/><Relationship Id="rId1" Type="http://schemas.openxmlformats.org/officeDocument/2006/relationships/slideLayout" Target="../slideLayouts/slideLayout15.xml"/></Relationships>
</file>

<file path=ppt/slides/_rels/slide7.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7.xml"/><Relationship Id="rId1" Type="http://schemas.openxmlformats.org/officeDocument/2006/relationships/slideLayout" Target="../slideLayouts/slideLayout15.xml"/></Relationships>
</file>

<file path=ppt/slides/_rels/slide8.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8.xml"/><Relationship Id="rId1" Type="http://schemas.openxmlformats.org/officeDocument/2006/relationships/slideLayout" Target="../slideLayouts/slideLayout15.xml"/></Relationships>
</file>

<file path=ppt/slides/_rels/slide9.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notesSlide" Target="../notesSlides/notesSlide9.xml"/><Relationship Id="rId1" Type="http://schemas.openxmlformats.org/officeDocument/2006/relationships/slideLayout" Target="../slideLayouts/slideLayout13.xml"/><Relationship Id="rId5" Type="http://schemas.openxmlformats.org/officeDocument/2006/relationships/image" Target="../media/image14.jpeg"/><Relationship Id="rId4" Type="http://schemas.openxmlformats.org/officeDocument/2006/relationships/image" Target="../media/image13.jpeg"/></Relationships>
</file>

<file path=ppt/slides/_rels/slide10.xml.rels><?xml version="1.0" encoding="UTF-8" standalone="yes"?>
<Relationships xmlns="http://schemas.openxmlformats.org/package/2006/relationships"><Relationship Id="rId3" Type="http://schemas.openxmlformats.org/officeDocument/2006/relationships/image" Target="../media/image15.jpeg"/><Relationship Id="rId2" Type="http://schemas.openxmlformats.org/officeDocument/2006/relationships/notesSlide" Target="../notesSlides/notesSlide10.xml"/><Relationship Id="rId1" Type="http://schemas.openxmlformats.org/officeDocument/2006/relationships/slideLayout" Target="../slideLayouts/slideLayout13.xml"/></Relationships>
</file>

<file path=ppt/slides/_rels/slide11.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11.xml"/><Relationship Id="rId1" Type="http://schemas.openxmlformats.org/officeDocument/2006/relationships/slideLayout" Target="../slideLayouts/slideLayout13.xml"/></Relationships>
</file>

<file path=ppt/slides/_rels/slide12.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notesSlide" Target="../notesSlides/notesSlide12.xml"/><Relationship Id="rId1" Type="http://schemas.openxmlformats.org/officeDocument/2006/relationships/slideLayout" Target="../slideLayouts/slideLayout13.xml"/><Relationship Id="rId4" Type="http://schemas.openxmlformats.org/officeDocument/2006/relationships/image" Target="../media/image18.png"/></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13.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13.xml"/></Relationships>
</file>

<file path=ppt/slides/_rels/slide15.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notesSlide" Target="../notesSlides/notesSlide15.xml"/><Relationship Id="rId1" Type="http://schemas.openxmlformats.org/officeDocument/2006/relationships/slideLayout" Target="../slideLayouts/slideLayout15.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16.xml"/></Relationships>
</file>

<file path=ppt/slides/_rels/slide17.xml.rels><?xml version="1.0" encoding="UTF-8" standalone="yes"?>
<Relationships xmlns="http://schemas.openxmlformats.org/package/2006/relationships"><Relationship Id="rId3" Type="http://schemas.openxmlformats.org/officeDocument/2006/relationships/notesSlide" Target="../notesSlides/notesSlide17.xml"/><Relationship Id="rId2" Type="http://schemas.openxmlformats.org/officeDocument/2006/relationships/slideLayout" Target="../slideLayouts/slideLayout13.xml"/><Relationship Id="rId1" Type="http://schemas.openxmlformats.org/officeDocument/2006/relationships/video" Target="https://www.youtube.com/embed/l6IO8N1I_mo" TargetMode="External"/><Relationship Id="rId4" Type="http://schemas.openxmlformats.org/officeDocument/2006/relationships/image" Target="../media/image20.jpeg"/></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14.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13.xml"/></Relationships>
</file>

<file path=ppt/slides/_rels/slide20.xml.rels><?xml version="1.0" encoding="UTF-8" standalone="yes"?>
<Relationships xmlns="http://schemas.openxmlformats.org/package/2006/relationships"><Relationship Id="rId3" Type="http://schemas.openxmlformats.org/officeDocument/2006/relationships/image" Target="../media/image21.jpeg"/><Relationship Id="rId2" Type="http://schemas.openxmlformats.org/officeDocument/2006/relationships/notesSlide" Target="../notesSlides/notesSlide20.xml"/><Relationship Id="rId1" Type="http://schemas.openxmlformats.org/officeDocument/2006/relationships/slideLayout" Target="../slideLayouts/slideLayout13.xml"/></Relationships>
</file>

<file path=ppt/slides/_rels/slide21.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21.xml"/><Relationship Id="rId1" Type="http://schemas.openxmlformats.org/officeDocument/2006/relationships/slideLayout" Target="../slideLayouts/slideLayout13.xml"/></Relationships>
</file>

<file path=ppt/slides/_rels/slide22.xml.rels><?xml version="1.0" encoding="UTF-8" standalone="yes"?>
<Relationships xmlns="http://schemas.openxmlformats.org/package/2006/relationships"><Relationship Id="rId3" Type="http://schemas.openxmlformats.org/officeDocument/2006/relationships/notesSlide" Target="../notesSlides/notesSlide22.xml"/><Relationship Id="rId2" Type="http://schemas.openxmlformats.org/officeDocument/2006/relationships/slideLayout" Target="../slideLayouts/slideLayout13.xml"/><Relationship Id="rId1" Type="http://schemas.openxmlformats.org/officeDocument/2006/relationships/video" Target="https://www.youtube.com/embed/XbgVRpc1zcE" TargetMode="External"/><Relationship Id="rId4" Type="http://schemas.openxmlformats.org/officeDocument/2006/relationships/image" Target="../media/image23.jpeg"/></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14.xml"/></Relationships>
</file>

<file path=ppt/slides/_rels/slide24.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notesSlide" Target="../notesSlides/notesSlide24.xml"/><Relationship Id="rId1" Type="http://schemas.openxmlformats.org/officeDocument/2006/relationships/slideLayout" Target="../slideLayouts/slideLayout13.xml"/></Relationships>
</file>

<file path=ppt/slides/_rels/slide25.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25.xml"/><Relationship Id="rId1" Type="http://schemas.openxmlformats.org/officeDocument/2006/relationships/slideLayout" Target="../slideLayouts/slideLayout14.xml"/></Relationships>
</file>

<file path=ppt/slides/_rels/slide26.xml.rels><?xml version="1.0" encoding="UTF-8" standalone="yes"?>
<Relationships xmlns="http://schemas.openxmlformats.org/package/2006/relationships"><Relationship Id="rId3" Type="http://schemas.openxmlformats.org/officeDocument/2006/relationships/hyperlink" Target="https://co.cookingmatters.org/stretching-food-resources-covid19" TargetMode="External"/><Relationship Id="rId2" Type="http://schemas.openxmlformats.org/officeDocument/2006/relationships/notesSlide" Target="../notesSlides/notesSlide26.xml"/><Relationship Id="rId1" Type="http://schemas.openxmlformats.org/officeDocument/2006/relationships/slideLayout" Target="../slideLayouts/slideLayout13.xml"/><Relationship Id="rId4" Type="http://schemas.openxmlformats.org/officeDocument/2006/relationships/image" Target="../media/image26.jpeg"/></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13.xml"/></Relationships>
</file>

<file path=ppt/slides/_rels/slide28.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notesSlide" Target="../notesSlides/notesSlide28.xml"/><Relationship Id="rId1" Type="http://schemas.openxmlformats.org/officeDocument/2006/relationships/slideLayout" Target="../slideLayouts/slideLayout17.xml"/><Relationship Id="rId5" Type="http://schemas.openxmlformats.org/officeDocument/2006/relationships/image" Target="../media/image29.jpeg"/><Relationship Id="rId4" Type="http://schemas.openxmlformats.org/officeDocument/2006/relationships/image" Target="../media/image28.png"/></Relationships>
</file>

<file path=ppt/slides/_rels/slide29.xml.rels><?xml version="1.0" encoding="UTF-8" standalone="yes"?>
<Relationships xmlns="http://schemas.openxmlformats.org/package/2006/relationships"><Relationship Id="rId3" Type="http://schemas.openxmlformats.org/officeDocument/2006/relationships/hyperlink" Target="https://cookingmatters.org/recipes/peanut-butter-and-banana-pockets" TargetMode="External"/><Relationship Id="rId2" Type="http://schemas.openxmlformats.org/officeDocument/2006/relationships/notesSlide" Target="../notesSlides/notesSlide29.xml"/><Relationship Id="rId1" Type="http://schemas.openxmlformats.org/officeDocument/2006/relationships/slideLayout" Target="../slideLayouts/slideLayout18.xml"/><Relationship Id="rId6" Type="http://schemas.openxmlformats.org/officeDocument/2006/relationships/image" Target="../media/image32.png"/><Relationship Id="rId5" Type="http://schemas.openxmlformats.org/officeDocument/2006/relationships/image" Target="../media/image31.png"/><Relationship Id="rId4" Type="http://schemas.openxmlformats.org/officeDocument/2006/relationships/image" Target="../media/image30.png"/></Relationships>
</file>

<file path=ppt/slides/_rels/slide30.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notesSlide" Target="../notesSlides/notesSlide30.xml"/><Relationship Id="rId1" Type="http://schemas.openxmlformats.org/officeDocument/2006/relationships/slideLayout" Target="../slideLayouts/slideLayout18.xml"/><Relationship Id="rId6" Type="http://schemas.openxmlformats.org/officeDocument/2006/relationships/image" Target="../media/image35.png"/><Relationship Id="rId5" Type="http://schemas.openxmlformats.org/officeDocument/2006/relationships/image" Target="../media/image34.png"/><Relationship Id="rId4" Type="http://schemas.openxmlformats.org/officeDocument/2006/relationships/hyperlink" Target="https://cookingmatters.org/recipes/yogurt-parfait" TargetMode="External"/></Relationships>
</file>

<file path=ppt/slides/_rels/slide31.xml.rels><?xml version="1.0" encoding="UTF-8" standalone="yes"?>
<Relationships xmlns="http://schemas.openxmlformats.org/package/2006/relationships"><Relationship Id="rId3" Type="http://schemas.openxmlformats.org/officeDocument/2006/relationships/hyperlink" Target="https://cookingmatters.org/recipes/black-bean-and-vegetable-quesadillas" TargetMode="External"/><Relationship Id="rId2" Type="http://schemas.openxmlformats.org/officeDocument/2006/relationships/notesSlide" Target="../notesSlides/notesSlide31.xml"/><Relationship Id="rId1" Type="http://schemas.openxmlformats.org/officeDocument/2006/relationships/slideLayout" Target="../slideLayouts/slideLayout18.xml"/><Relationship Id="rId6" Type="http://schemas.openxmlformats.org/officeDocument/2006/relationships/image" Target="../media/image38.png"/><Relationship Id="rId5" Type="http://schemas.openxmlformats.org/officeDocument/2006/relationships/image" Target="../media/image37.png"/><Relationship Id="rId4" Type="http://schemas.openxmlformats.org/officeDocument/2006/relationships/image" Target="../media/image36.png"/></Relationships>
</file>

<file path=ppt/slides/_rels/slide32.xml.rels><?xml version="1.0" encoding="UTF-8" standalone="yes"?>
<Relationships xmlns="http://schemas.openxmlformats.org/package/2006/relationships"><Relationship Id="rId3" Type="http://schemas.openxmlformats.org/officeDocument/2006/relationships/hyperlink" Target="https://cookingmatters.org/recipes/turkey-tacos" TargetMode="External"/><Relationship Id="rId7" Type="http://schemas.openxmlformats.org/officeDocument/2006/relationships/image" Target="../media/image42.png"/><Relationship Id="rId2" Type="http://schemas.openxmlformats.org/officeDocument/2006/relationships/notesSlide" Target="../notesSlides/notesSlide32.xml"/><Relationship Id="rId1" Type="http://schemas.openxmlformats.org/officeDocument/2006/relationships/slideLayout" Target="../slideLayouts/slideLayout18.xml"/><Relationship Id="rId6" Type="http://schemas.openxmlformats.org/officeDocument/2006/relationships/image" Target="../media/image41.jpeg"/><Relationship Id="rId5" Type="http://schemas.openxmlformats.org/officeDocument/2006/relationships/image" Target="../media/image40.png"/><Relationship Id="rId4" Type="http://schemas.openxmlformats.org/officeDocument/2006/relationships/image" Target="../media/image39.png"/></Relationships>
</file>

<file path=ppt/slides/_rels/slide33.xml.rels><?xml version="1.0" encoding="UTF-8" standalone="yes"?>
<Relationships xmlns="http://schemas.openxmlformats.org/package/2006/relationships"><Relationship Id="rId3" Type="http://schemas.openxmlformats.org/officeDocument/2006/relationships/hyperlink" Target="https://cookingmatters.org/recipes/veggie-wraps" TargetMode="External"/><Relationship Id="rId2" Type="http://schemas.openxmlformats.org/officeDocument/2006/relationships/notesSlide" Target="../notesSlides/notesSlide33.xml"/><Relationship Id="rId1" Type="http://schemas.openxmlformats.org/officeDocument/2006/relationships/slideLayout" Target="../slideLayouts/slideLayout18.xml"/><Relationship Id="rId6" Type="http://schemas.openxmlformats.org/officeDocument/2006/relationships/image" Target="../media/image45.png"/><Relationship Id="rId5" Type="http://schemas.openxmlformats.org/officeDocument/2006/relationships/image" Target="../media/image44.png"/><Relationship Id="rId4" Type="http://schemas.openxmlformats.org/officeDocument/2006/relationships/image" Target="../media/image43.png"/></Relationships>
</file>

<file path=ppt/slides/_rels/slide34.xml.rels><?xml version="1.0" encoding="UTF-8" standalone="yes"?>
<Relationships xmlns="http://schemas.openxmlformats.org/package/2006/relationships"><Relationship Id="rId3" Type="http://schemas.openxmlformats.org/officeDocument/2006/relationships/hyperlink" Target="https://cookingmatters.org/recipes/stove-top-macaroni-and-cheese" TargetMode="External"/><Relationship Id="rId2" Type="http://schemas.openxmlformats.org/officeDocument/2006/relationships/notesSlide" Target="../notesSlides/notesSlide34.xml"/><Relationship Id="rId1" Type="http://schemas.openxmlformats.org/officeDocument/2006/relationships/slideLayout" Target="../slideLayouts/slideLayout18.xml"/><Relationship Id="rId6" Type="http://schemas.openxmlformats.org/officeDocument/2006/relationships/image" Target="../media/image48.png"/><Relationship Id="rId5" Type="http://schemas.openxmlformats.org/officeDocument/2006/relationships/image" Target="../media/image47.png"/><Relationship Id="rId4" Type="http://schemas.openxmlformats.org/officeDocument/2006/relationships/image" Target="../media/image46.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683424" y="0"/>
            <a:ext cx="4343657" cy="1992430"/>
          </a:xfrm>
        </p:spPr>
        <p:txBody>
          <a:bodyPr>
            <a:normAutofit/>
          </a:bodyPr>
          <a:lstStyle/>
          <a:p>
            <a:pPr algn="ctr"/>
            <a:r>
              <a:rPr lang="en-US" sz="2900">
                <a:latin typeface="+mj-lt"/>
              </a:rPr>
              <a:t>Cooking Matters for Child Care Professionals</a:t>
            </a:r>
          </a:p>
        </p:txBody>
      </p:sp>
      <p:sp>
        <p:nvSpPr>
          <p:cNvPr id="3" name="Subtitle 2"/>
          <p:cNvSpPr>
            <a:spLocks noGrp="1"/>
          </p:cNvSpPr>
          <p:nvPr>
            <p:ph type="subTitle" idx="1"/>
          </p:nvPr>
        </p:nvSpPr>
        <p:spPr>
          <a:xfrm>
            <a:off x="1009357" y="3702495"/>
            <a:ext cx="3866148" cy="1858786"/>
          </a:xfrm>
        </p:spPr>
        <p:txBody>
          <a:bodyPr vert="horz" lIns="91440" tIns="45720" rIns="91440" bIns="45720" rtlCol="0" anchor="t">
            <a:noAutofit/>
          </a:bodyPr>
          <a:lstStyle/>
          <a:p>
            <a:pPr algn="ctr"/>
            <a:r>
              <a:rPr lang="en-US" sz="4000">
                <a:latin typeface="Calibri Light"/>
                <a:cs typeface="Arial"/>
              </a:rPr>
              <a:t>Safe Cooking with Confidence </a:t>
            </a:r>
            <a:endParaRPr lang="en-US" sz="4000">
              <a:latin typeface="Calibri Light"/>
            </a:endParaRPr>
          </a:p>
        </p:txBody>
      </p:sp>
      <p:sp>
        <p:nvSpPr>
          <p:cNvPr id="5" name="Rectangle 4">
            <a:extLst>
              <a:ext uri="{FF2B5EF4-FFF2-40B4-BE49-F238E27FC236}">
                <a16:creationId xmlns:a16="http://schemas.microsoft.com/office/drawing/2014/main" id="{A06F6F0E-040E-4A79-828D-67E652F9EAF0}"/>
              </a:ext>
            </a:extLst>
          </p:cNvPr>
          <p:cNvSpPr/>
          <p:nvPr/>
        </p:nvSpPr>
        <p:spPr>
          <a:xfrm>
            <a:off x="9250532" y="5513162"/>
            <a:ext cx="2743200" cy="1216112"/>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026" name="Picture 5" descr="https://www.nokidhungry.org/sites/default/files/2020-04/cookingmatters2020-eSig.png">
            <a:extLst>
              <a:ext uri="{FF2B5EF4-FFF2-40B4-BE49-F238E27FC236}">
                <a16:creationId xmlns:a16="http://schemas.microsoft.com/office/drawing/2014/main" id="{B667EAB0-471B-4A96-AB48-B28059A94158}"/>
              </a:ext>
            </a:extLst>
          </p:cNvPr>
          <p:cNvPicPr>
            <a:picLocks noChangeAspect="1" noChangeArrowheads="1"/>
          </p:cNvPicPr>
          <p:nvPr/>
        </p:nvPicPr>
        <p:blipFill>
          <a:blip r:embed="rId3">
            <a:extLst>
              <a:ext uri="{28A0092B-C50C-407E-A947-70E740481C1C}">
                <a14:useLocalDpi xmlns:a14="http://schemas.microsoft.com/office/drawing/2010/main"/>
              </a:ext>
            </a:extLst>
          </a:blip>
          <a:srcRect/>
          <a:stretch>
            <a:fillRect/>
          </a:stretch>
        </p:blipFill>
        <p:spPr bwMode="auto">
          <a:xfrm>
            <a:off x="8385129" y="5593392"/>
            <a:ext cx="3581970" cy="105565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33356305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F3A642AA-F79A-4760-8EFF-B58B8CE6E32A}"/>
              </a:ext>
            </a:extLst>
          </p:cNvPr>
          <p:cNvSpPr>
            <a:spLocks noGrp="1"/>
          </p:cNvSpPr>
          <p:nvPr>
            <p:ph type="title"/>
          </p:nvPr>
        </p:nvSpPr>
        <p:spPr/>
        <p:txBody>
          <a:bodyPr/>
          <a:lstStyle/>
          <a:p>
            <a:r>
              <a:rPr lang="en-US"/>
              <a:t>Welcome!</a:t>
            </a:r>
          </a:p>
        </p:txBody>
      </p:sp>
      <p:sp>
        <p:nvSpPr>
          <p:cNvPr id="6" name="Text Placeholder 5">
            <a:extLst>
              <a:ext uri="{FF2B5EF4-FFF2-40B4-BE49-F238E27FC236}">
                <a16:creationId xmlns:a16="http://schemas.microsoft.com/office/drawing/2014/main" id="{2603BA69-69E7-492E-A0E9-E52E2D5CF123}"/>
              </a:ext>
            </a:extLst>
          </p:cNvPr>
          <p:cNvSpPr>
            <a:spLocks noGrp="1"/>
          </p:cNvSpPr>
          <p:nvPr>
            <p:ph type="body" sz="quarter" idx="13"/>
          </p:nvPr>
        </p:nvSpPr>
        <p:spPr>
          <a:xfrm>
            <a:off x="1716881" y="2028826"/>
            <a:ext cx="8758238" cy="2971800"/>
          </a:xfrm>
        </p:spPr>
        <p:txBody>
          <a:bodyPr vert="horz" lIns="91440" tIns="45720" rIns="91440" bIns="45720" rtlCol="0" anchor="t">
            <a:normAutofit/>
          </a:bodyPr>
          <a:lstStyle/>
          <a:p>
            <a:pPr marL="285750" indent="-285750">
              <a:lnSpc>
                <a:spcPct val="100000"/>
              </a:lnSpc>
              <a:buFont typeface="Arial" panose="020B0604020202020204" pitchFamily="34" charset="0"/>
              <a:buChar char="•"/>
            </a:pPr>
            <a:r>
              <a:rPr lang="en-US" sz="1800">
                <a:solidFill>
                  <a:srgbClr val="414141"/>
                </a:solidFill>
                <a:latin typeface="Arial"/>
                <a:cs typeface="Arial"/>
              </a:rPr>
              <a:t>Introduction</a:t>
            </a:r>
          </a:p>
          <a:p>
            <a:pPr marL="285750" indent="-285750">
              <a:lnSpc>
                <a:spcPct val="100000"/>
              </a:lnSpc>
              <a:buFont typeface="Arial" panose="020B0604020202020204" pitchFamily="34" charset="0"/>
              <a:buChar char="•"/>
            </a:pPr>
            <a:r>
              <a:rPr lang="en-US" sz="1800">
                <a:solidFill>
                  <a:srgbClr val="414141"/>
                </a:solidFill>
                <a:latin typeface="Arial"/>
                <a:cs typeface="Arial"/>
              </a:rPr>
              <a:t>Expectations – please participate!</a:t>
            </a:r>
          </a:p>
          <a:p>
            <a:pPr marL="285750" indent="-285750">
              <a:lnSpc>
                <a:spcPct val="100000"/>
              </a:lnSpc>
              <a:buFont typeface="Arial" panose="020B0604020202020204" pitchFamily="34" charset="0"/>
              <a:buChar char="•"/>
            </a:pPr>
            <a:r>
              <a:rPr lang="en-US" sz="1800">
                <a:latin typeface="Arial"/>
                <a:cs typeface="Arial"/>
              </a:rPr>
              <a:t>Online Logistics </a:t>
            </a:r>
          </a:p>
          <a:p>
            <a:pPr marL="285750" indent="-285750">
              <a:lnSpc>
                <a:spcPct val="100000"/>
              </a:lnSpc>
              <a:buFont typeface="Arial" panose="020B0604020202020204" pitchFamily="34" charset="0"/>
              <a:buChar char="•"/>
            </a:pPr>
            <a:r>
              <a:rPr lang="en-US" sz="1800">
                <a:solidFill>
                  <a:srgbClr val="414141"/>
                </a:solidFill>
                <a:latin typeface="Arial"/>
                <a:cs typeface="Arial"/>
              </a:rPr>
              <a:t>Let's get to know each other! – Please share: </a:t>
            </a:r>
          </a:p>
          <a:p>
            <a:pPr marL="742950" lvl="1" indent="-285750">
              <a:lnSpc>
                <a:spcPct val="100000"/>
              </a:lnSpc>
            </a:pPr>
            <a:r>
              <a:rPr lang="en-US" sz="1800">
                <a:solidFill>
                  <a:srgbClr val="414141"/>
                </a:solidFill>
                <a:latin typeface="Arial"/>
                <a:cs typeface="Arial"/>
              </a:rPr>
              <a:t>What do you like the </a:t>
            </a:r>
            <a:r>
              <a:rPr lang="en-US" sz="1800" b="1">
                <a:solidFill>
                  <a:srgbClr val="414141"/>
                </a:solidFill>
                <a:latin typeface="Arial"/>
                <a:cs typeface="Arial"/>
              </a:rPr>
              <a:t>most</a:t>
            </a:r>
            <a:r>
              <a:rPr lang="en-US" sz="1800">
                <a:solidFill>
                  <a:srgbClr val="414141"/>
                </a:solidFill>
                <a:latin typeface="Arial"/>
                <a:cs typeface="Arial"/>
              </a:rPr>
              <a:t> about cooking?</a:t>
            </a:r>
          </a:p>
          <a:p>
            <a:pPr marL="742950" lvl="1" indent="-285750">
              <a:lnSpc>
                <a:spcPct val="100000"/>
              </a:lnSpc>
            </a:pPr>
            <a:r>
              <a:rPr lang="en-US" sz="1800">
                <a:solidFill>
                  <a:srgbClr val="414141"/>
                </a:solidFill>
                <a:latin typeface="Arial"/>
                <a:cs typeface="Arial"/>
              </a:rPr>
              <a:t>What do you like the </a:t>
            </a:r>
            <a:r>
              <a:rPr lang="en-US" sz="1800" b="1">
                <a:solidFill>
                  <a:srgbClr val="414141"/>
                </a:solidFill>
                <a:latin typeface="Arial"/>
                <a:cs typeface="Arial"/>
              </a:rPr>
              <a:t>least</a:t>
            </a:r>
            <a:r>
              <a:rPr lang="en-US" sz="1800">
                <a:solidFill>
                  <a:srgbClr val="414141"/>
                </a:solidFill>
                <a:latin typeface="Arial"/>
                <a:cs typeface="Arial"/>
              </a:rPr>
              <a:t> about cooking?</a:t>
            </a:r>
          </a:p>
        </p:txBody>
      </p:sp>
    </p:spTree>
    <p:extLst>
      <p:ext uri="{BB962C8B-B14F-4D97-AF65-F5344CB8AC3E}">
        <p14:creationId xmlns:p14="http://schemas.microsoft.com/office/powerpoint/2010/main" val="351051549"/>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Objectives</a:t>
            </a:r>
          </a:p>
        </p:txBody>
      </p:sp>
      <p:sp>
        <p:nvSpPr>
          <p:cNvPr id="3" name="Slide Number Placeholder 2"/>
          <p:cNvSpPr>
            <a:spLocks noGrp="1"/>
          </p:cNvSpPr>
          <p:nvPr>
            <p:ph type="sldNum" sz="quarter" idx="12"/>
          </p:nvPr>
        </p:nvSpPr>
        <p:spPr/>
        <p:txBody>
          <a:bodyPr/>
          <a:lstStyle/>
          <a:p>
            <a:fld id="{17DF4567-1C0D-564E-BA68-9AF622E7948C}" type="slidenum">
              <a:rPr lang="en-US" smtClean="0"/>
              <a:t>3</a:t>
            </a:fld>
            <a:endParaRPr lang="en-US"/>
          </a:p>
        </p:txBody>
      </p:sp>
      <p:sp>
        <p:nvSpPr>
          <p:cNvPr id="4" name="Text Placeholder 3"/>
          <p:cNvSpPr>
            <a:spLocks noGrp="1"/>
          </p:cNvSpPr>
          <p:nvPr>
            <p:ph type="body" sz="quarter" idx="13"/>
          </p:nvPr>
        </p:nvSpPr>
        <p:spPr/>
        <p:txBody>
          <a:bodyPr>
            <a:normAutofit/>
          </a:bodyPr>
          <a:lstStyle/>
          <a:p>
            <a:pPr marL="285750" indent="-285750">
              <a:buFont typeface="Arial" panose="020B0604020202020204" pitchFamily="34" charset="0"/>
              <a:buChar char="•"/>
            </a:pPr>
            <a:r>
              <a:rPr lang="en-US" sz="1800"/>
              <a:t>Discuss basic principles for preventing foodborne illness.</a:t>
            </a:r>
          </a:p>
          <a:p>
            <a:pPr marL="285750" indent="-285750">
              <a:buFont typeface="Arial" panose="020B0604020202020204" pitchFamily="34" charset="0"/>
              <a:buChar char="•"/>
            </a:pPr>
            <a:r>
              <a:rPr lang="en-US" sz="1800"/>
              <a:t>Practice identifying simple ways to modify recipes to meet your needs</a:t>
            </a:r>
          </a:p>
          <a:p>
            <a:pPr marL="285750" indent="-285750">
              <a:buFont typeface="Arial" panose="020B0604020202020204" pitchFamily="34" charset="0"/>
              <a:buChar char="•"/>
            </a:pPr>
            <a:r>
              <a:rPr lang="en-US" sz="1800"/>
              <a:t>Prepare or discuss recipes you can make and serve for the children in your care</a:t>
            </a:r>
          </a:p>
        </p:txBody>
      </p:sp>
    </p:spTree>
    <p:extLst>
      <p:ext uri="{BB962C8B-B14F-4D97-AF65-F5344CB8AC3E}">
        <p14:creationId xmlns:p14="http://schemas.microsoft.com/office/powerpoint/2010/main" val="91646177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a:t>Why should food safety be a priority for you?</a:t>
            </a:r>
          </a:p>
        </p:txBody>
      </p:sp>
    </p:spTree>
    <p:extLst>
      <p:ext uri="{BB962C8B-B14F-4D97-AF65-F5344CB8AC3E}">
        <p14:creationId xmlns:p14="http://schemas.microsoft.com/office/powerpoint/2010/main" val="3662403850"/>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a:t>Why should food safety be a priority for you?</a:t>
            </a:r>
          </a:p>
        </p:txBody>
      </p:sp>
      <p:sp>
        <p:nvSpPr>
          <p:cNvPr id="2" name="Text Placeholder 1"/>
          <p:cNvSpPr>
            <a:spLocks noGrp="1"/>
          </p:cNvSpPr>
          <p:nvPr>
            <p:ph type="body" sz="quarter" idx="10"/>
          </p:nvPr>
        </p:nvSpPr>
        <p:spPr/>
        <p:txBody>
          <a:bodyPr/>
          <a:lstStyle/>
          <a:p>
            <a:r>
              <a:rPr lang="en-US"/>
              <a:t>Infants and young children are at greater risk for foodborne illness</a:t>
            </a:r>
          </a:p>
        </p:txBody>
      </p:sp>
    </p:spTree>
    <p:extLst>
      <p:ext uri="{BB962C8B-B14F-4D97-AF65-F5344CB8AC3E}">
        <p14:creationId xmlns:p14="http://schemas.microsoft.com/office/powerpoint/2010/main" val="346622225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a:t>Handwashing </a:t>
            </a:r>
          </a:p>
        </p:txBody>
      </p:sp>
      <p:sp>
        <p:nvSpPr>
          <p:cNvPr id="6" name="Content Placeholder 5"/>
          <p:cNvSpPr>
            <a:spLocks noGrp="1"/>
          </p:cNvSpPr>
          <p:nvPr>
            <p:ph sz="half" idx="1"/>
          </p:nvPr>
        </p:nvSpPr>
        <p:spPr>
          <a:xfrm>
            <a:off x="5936105" y="3086101"/>
            <a:ext cx="5981075" cy="2486025"/>
          </a:xfrm>
        </p:spPr>
        <p:txBody>
          <a:bodyPr>
            <a:normAutofit/>
          </a:bodyPr>
          <a:lstStyle/>
          <a:p>
            <a:r>
              <a:rPr lang="en-US" sz="1800" b="1"/>
              <a:t>Steps:</a:t>
            </a:r>
          </a:p>
          <a:p>
            <a:pPr marL="285750" indent="-285750">
              <a:buFont typeface="Arial" panose="020B0604020202020204" pitchFamily="34" charset="0"/>
              <a:buChar char="•"/>
            </a:pPr>
            <a:r>
              <a:rPr lang="en-US" sz="1800"/>
              <a:t>Wash for at least 20 seconds</a:t>
            </a:r>
          </a:p>
          <a:p>
            <a:pPr marL="285750" indent="-285750">
              <a:buFont typeface="Arial" panose="020B0604020202020204" pitchFamily="34" charset="0"/>
              <a:buChar char="•"/>
            </a:pPr>
            <a:r>
              <a:rPr lang="en-US" sz="1800"/>
              <a:t>Use soap and water as warm as comfortable</a:t>
            </a:r>
          </a:p>
          <a:p>
            <a:pPr marL="285750" indent="-285750">
              <a:buFont typeface="Arial" panose="020B0604020202020204" pitchFamily="34" charset="0"/>
              <a:buChar char="•"/>
            </a:pPr>
            <a:r>
              <a:rPr lang="en-US" sz="1800"/>
              <a:t>Dry hands with paper towel and use to turn off faucet</a:t>
            </a:r>
          </a:p>
        </p:txBody>
      </p:sp>
      <p:pic>
        <p:nvPicPr>
          <p:cNvPr id="8" name="Picture 2" descr="NATIONAL HANDWASHING AWARENESS WEEK - December 1-7, 2020 ...">
            <a:extLst>
              <a:ext uri="{FF2B5EF4-FFF2-40B4-BE49-F238E27FC236}">
                <a16:creationId xmlns:a16="http://schemas.microsoft.com/office/drawing/2014/main" id="{DB9052AD-35CD-4537-942C-37DECEC7CE46}"/>
              </a:ext>
            </a:extLst>
          </p:cNvPr>
          <p:cNvPicPr>
            <a:picLocks noChangeAspect="1" noChangeArrowheads="1"/>
          </p:cNvPicPr>
          <p:nvPr/>
        </p:nvPicPr>
        <p:blipFill>
          <a:blip r:embed="rId3">
            <a:extLst>
              <a:ext uri="{28A0092B-C50C-407E-A947-70E740481C1C}">
                <a14:useLocalDpi xmlns:a14="http://schemas.microsoft.com/office/drawing/2010/main"/>
              </a:ext>
            </a:extLst>
          </a:blip>
          <a:srcRect/>
          <a:stretch>
            <a:fillRect/>
          </a:stretch>
        </p:blipFill>
        <p:spPr bwMode="auto">
          <a:xfrm>
            <a:off x="450689" y="1471742"/>
            <a:ext cx="4359202" cy="350098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3965507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a:t>Avoid Cross Contamination </a:t>
            </a:r>
          </a:p>
        </p:txBody>
      </p:sp>
      <p:sp>
        <p:nvSpPr>
          <p:cNvPr id="6" name="Content Placeholder 5"/>
          <p:cNvSpPr>
            <a:spLocks noGrp="1"/>
          </p:cNvSpPr>
          <p:nvPr>
            <p:ph sz="half" idx="1"/>
          </p:nvPr>
        </p:nvSpPr>
        <p:spPr/>
        <p:txBody>
          <a:bodyPr/>
          <a:lstStyle/>
          <a:p>
            <a:r>
              <a:rPr lang="en-US"/>
              <a:t>What steps do you take to prevent cross-contamination in your center or home?</a:t>
            </a:r>
          </a:p>
        </p:txBody>
      </p:sp>
      <p:pic>
        <p:nvPicPr>
          <p:cNvPr id="1026" name="Picture 2" descr="Image result for cross contamination"/>
          <p:cNvPicPr>
            <a:picLocks noChangeAspect="1" noChangeArrowheads="1"/>
          </p:cNvPicPr>
          <p:nvPr/>
        </p:nvPicPr>
        <p:blipFill>
          <a:blip r:embed="rId3">
            <a:extLst>
              <a:ext uri="{28A0092B-C50C-407E-A947-70E740481C1C}">
                <a14:useLocalDpi xmlns:a14="http://schemas.microsoft.com/office/drawing/2010/main"/>
              </a:ext>
            </a:extLst>
          </a:blip>
          <a:srcRect/>
          <a:stretch>
            <a:fillRect/>
          </a:stretch>
        </p:blipFill>
        <p:spPr bwMode="auto">
          <a:xfrm>
            <a:off x="528470" y="1671432"/>
            <a:ext cx="4437537" cy="362009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649732843"/>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a:xfrm>
            <a:off x="5802652" y="1244648"/>
            <a:ext cx="4255748" cy="1812290"/>
          </a:xfrm>
        </p:spPr>
        <p:txBody>
          <a:bodyPr/>
          <a:lstStyle/>
          <a:p>
            <a:r>
              <a:rPr lang="en-US"/>
              <a:t>Keep Foods out of the Temperate Danger Zone</a:t>
            </a:r>
          </a:p>
        </p:txBody>
      </p:sp>
      <p:sp>
        <p:nvSpPr>
          <p:cNvPr id="6" name="Content Placeholder 5"/>
          <p:cNvSpPr>
            <a:spLocks noGrp="1"/>
          </p:cNvSpPr>
          <p:nvPr>
            <p:ph sz="half" idx="1"/>
          </p:nvPr>
        </p:nvSpPr>
        <p:spPr>
          <a:xfrm>
            <a:off x="5802652" y="3442116"/>
            <a:ext cx="6234450" cy="3524561"/>
          </a:xfrm>
        </p:spPr>
        <p:txBody>
          <a:bodyPr>
            <a:normAutofit/>
          </a:bodyPr>
          <a:lstStyle/>
          <a:p>
            <a:pPr marL="171450" indent="-171450">
              <a:buFont typeface="Arial" panose="020B0604020202020204" pitchFamily="34" charset="0"/>
              <a:buChar char="•"/>
            </a:pPr>
            <a:r>
              <a:rPr lang="en-US" sz="1800"/>
              <a:t>Cook, hold, and store foods at safe temperatures; keep cold foods cold, keep hot foods hot</a:t>
            </a:r>
          </a:p>
          <a:p>
            <a:pPr marL="171450" indent="-171450">
              <a:buFont typeface="Arial" panose="020B0604020202020204" pitchFamily="34" charset="0"/>
              <a:buChar char="•"/>
            </a:pPr>
            <a:r>
              <a:rPr lang="en-US" sz="1800"/>
              <a:t>Use a thermometer to check internal temperatures.</a:t>
            </a:r>
          </a:p>
          <a:p>
            <a:pPr marL="171450" indent="-171450">
              <a:buFont typeface="Arial" panose="020B0604020202020204" pitchFamily="34" charset="0"/>
              <a:buChar char="•"/>
            </a:pPr>
            <a:r>
              <a:rPr lang="en-US" sz="1800"/>
              <a:t>Don’t let food sit out at room temperature for more than two hours.</a:t>
            </a:r>
          </a:p>
          <a:p>
            <a:endParaRPr lang="en-US"/>
          </a:p>
        </p:txBody>
      </p:sp>
      <p:pic>
        <p:nvPicPr>
          <p:cNvPr id="7" name="Picture 6" descr="Image result for time and temperature">
            <a:extLst>
              <a:ext uri="{FF2B5EF4-FFF2-40B4-BE49-F238E27FC236}">
                <a16:creationId xmlns:a16="http://schemas.microsoft.com/office/drawing/2014/main" id="{634CBAB9-79B9-4C4A-AF76-882A9795D79B}"/>
              </a:ext>
            </a:extLst>
          </p:cNvPr>
          <p:cNvPicPr>
            <a:picLocks noChangeAspect="1" noChangeArrowheads="1"/>
          </p:cNvPicPr>
          <p:nvPr/>
        </p:nvPicPr>
        <p:blipFill>
          <a:blip r:embed="rId3" cstate="screen">
            <a:extLst>
              <a:ext uri="{28A0092B-C50C-407E-A947-70E740481C1C}">
                <a14:useLocalDpi xmlns:a14="http://schemas.microsoft.com/office/drawing/2010/main"/>
              </a:ext>
            </a:extLst>
          </a:blip>
          <a:srcRect/>
          <a:stretch>
            <a:fillRect/>
          </a:stretch>
        </p:blipFill>
        <p:spPr bwMode="auto">
          <a:xfrm>
            <a:off x="468511" y="1804756"/>
            <a:ext cx="4568184" cy="324848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34435208"/>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0"/>
          <p:cNvSpPr>
            <a:spLocks noGrp="1"/>
          </p:cNvSpPr>
          <p:nvPr>
            <p:ph type="title"/>
          </p:nvPr>
        </p:nvSpPr>
        <p:spPr>
          <a:xfrm>
            <a:off x="1695449" y="866430"/>
            <a:ext cx="8758238" cy="941387"/>
          </a:xfrm>
        </p:spPr>
        <p:txBody>
          <a:bodyPr/>
          <a:lstStyle/>
          <a:p>
            <a:r>
              <a:rPr lang="en-US"/>
              <a:t>Sanitizer vs. Disinfectant</a:t>
            </a:r>
          </a:p>
        </p:txBody>
      </p:sp>
      <p:sp>
        <p:nvSpPr>
          <p:cNvPr id="4" name="Slide Number Placeholder 3"/>
          <p:cNvSpPr>
            <a:spLocks noGrp="1"/>
          </p:cNvSpPr>
          <p:nvPr>
            <p:ph type="sldNum" sz="quarter" idx="12"/>
          </p:nvPr>
        </p:nvSpPr>
        <p:spPr/>
        <p:txBody>
          <a:bodyPr/>
          <a:lstStyle/>
          <a:p>
            <a:fld id="{17DF4567-1C0D-564E-BA68-9AF622E7948C}" type="slidenum">
              <a:rPr lang="en-US" smtClean="0"/>
              <a:t>9</a:t>
            </a:fld>
            <a:endParaRPr lang="en-US"/>
          </a:p>
        </p:txBody>
      </p:sp>
      <p:sp>
        <p:nvSpPr>
          <p:cNvPr id="12" name="Text Placeholder 11"/>
          <p:cNvSpPr>
            <a:spLocks noGrp="1"/>
          </p:cNvSpPr>
          <p:nvPr>
            <p:ph type="body" sz="quarter" idx="13"/>
          </p:nvPr>
        </p:nvSpPr>
        <p:spPr>
          <a:xfrm>
            <a:off x="2583499" y="2069815"/>
            <a:ext cx="3603812" cy="2971800"/>
          </a:xfrm>
        </p:spPr>
        <p:txBody>
          <a:bodyPr/>
          <a:lstStyle/>
          <a:p>
            <a:r>
              <a:rPr lang="en-US" b="1"/>
              <a:t>Sanitizer</a:t>
            </a:r>
          </a:p>
        </p:txBody>
      </p:sp>
      <p:sp>
        <p:nvSpPr>
          <p:cNvPr id="5" name="Text Placeholder 11"/>
          <p:cNvSpPr txBox="1">
            <a:spLocks/>
          </p:cNvSpPr>
          <p:nvPr/>
        </p:nvSpPr>
        <p:spPr>
          <a:xfrm>
            <a:off x="7280181" y="2069815"/>
            <a:ext cx="3603812" cy="2971800"/>
          </a:xfrm>
          <a:prstGeom prst="rect">
            <a:avLst/>
          </a:prstGeom>
        </p:spPr>
        <p:txBody>
          <a:bodyPr vert="horz" lIns="91440" tIns="45720" rIns="91440" bIns="45720" rtlCol="0">
            <a:normAutofit/>
          </a:bodyPr>
          <a:lstStyle>
            <a:lvl1pPr marL="0" indent="0" algn="l" defTabSz="914400" rtl="0" eaLnBrk="1" latinLnBrk="0" hangingPunct="1">
              <a:lnSpc>
                <a:spcPts val="2800"/>
              </a:lnSpc>
              <a:spcBef>
                <a:spcPts val="0"/>
              </a:spcBef>
              <a:spcAft>
                <a:spcPts val="1000"/>
              </a:spcAft>
              <a:buFont typeface="Arial"/>
              <a:buNone/>
              <a:defRPr sz="1600" kern="1200" baseline="0">
                <a:solidFill>
                  <a:schemeClr val="tx1"/>
                </a:solidFill>
                <a:latin typeface="Arial" charset="0"/>
                <a:ea typeface="Arial" charset="0"/>
                <a:cs typeface="Arial" charset="0"/>
              </a:defRPr>
            </a:lvl1pPr>
            <a:lvl2pPr marL="457200" indent="0" algn="l" defTabSz="914400" rtl="0" eaLnBrk="1" latinLnBrk="0" hangingPunct="1">
              <a:lnSpc>
                <a:spcPct val="90000"/>
              </a:lnSpc>
              <a:spcBef>
                <a:spcPts val="500"/>
              </a:spcBef>
              <a:buFont typeface="Arial"/>
              <a:buNone/>
              <a:defRPr sz="2400" kern="1200">
                <a:solidFill>
                  <a:schemeClr val="tx1"/>
                </a:solidFill>
                <a:latin typeface="Arial" charset="0"/>
                <a:ea typeface="Arial" charset="0"/>
                <a:cs typeface="Arial" charset="0"/>
              </a:defRPr>
            </a:lvl2pPr>
            <a:lvl3pPr marL="914400" indent="0" algn="l" defTabSz="914400" rtl="0" eaLnBrk="1" latinLnBrk="0" hangingPunct="1">
              <a:lnSpc>
                <a:spcPct val="90000"/>
              </a:lnSpc>
              <a:spcBef>
                <a:spcPts val="500"/>
              </a:spcBef>
              <a:buFont typeface="Arial"/>
              <a:buNone/>
              <a:defRPr sz="2000" kern="1200">
                <a:solidFill>
                  <a:schemeClr val="tx1"/>
                </a:solidFill>
                <a:latin typeface="Arial" charset="0"/>
                <a:ea typeface="Arial" charset="0"/>
                <a:cs typeface="Arial" charset="0"/>
              </a:defRPr>
            </a:lvl3pPr>
            <a:lvl4pPr marL="13716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4pPr>
            <a:lvl5pPr marL="18288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r>
              <a:rPr lang="en-US" b="1"/>
              <a:t>Disinfectant</a:t>
            </a:r>
          </a:p>
        </p:txBody>
      </p:sp>
      <p:pic>
        <p:nvPicPr>
          <p:cNvPr id="2050" name="Picture 2" descr="Image result for toys"/>
          <p:cNvPicPr>
            <a:picLocks noChangeAspect="1" noChangeArrowheads="1"/>
          </p:cNvPicPr>
          <p:nvPr/>
        </p:nvPicPr>
        <p:blipFill>
          <a:blip r:embed="rId3" cstate="screen">
            <a:extLst>
              <a:ext uri="{28A0092B-C50C-407E-A947-70E740481C1C}">
                <a14:useLocalDpi xmlns:a14="http://schemas.microsoft.com/office/drawing/2010/main"/>
              </a:ext>
            </a:extLst>
          </a:blip>
          <a:srcRect/>
          <a:stretch>
            <a:fillRect/>
          </a:stretch>
        </p:blipFill>
        <p:spPr bwMode="auto">
          <a:xfrm>
            <a:off x="2583499" y="3862274"/>
            <a:ext cx="1827277" cy="1517462"/>
          </a:xfrm>
          <a:prstGeom prst="rect">
            <a:avLst/>
          </a:prstGeom>
          <a:noFill/>
          <a:extLst>
            <a:ext uri="{909E8E84-426E-40DD-AFC4-6F175D3DCCD1}">
              <a14:hiddenFill xmlns:a14="http://schemas.microsoft.com/office/drawing/2010/main">
                <a:solidFill>
                  <a:srgbClr val="FFFFFF"/>
                </a:solidFill>
              </a14:hiddenFill>
            </a:ext>
          </a:extLst>
        </p:spPr>
      </p:pic>
      <p:pic>
        <p:nvPicPr>
          <p:cNvPr id="2052" name="Picture 4" descr="Image result for kids table"/>
          <p:cNvPicPr>
            <a:picLocks noChangeAspect="1" noChangeArrowheads="1"/>
          </p:cNvPicPr>
          <p:nvPr/>
        </p:nvPicPr>
        <p:blipFill>
          <a:blip r:embed="rId4" cstate="screen">
            <a:extLst>
              <a:ext uri="{28A0092B-C50C-407E-A947-70E740481C1C}">
                <a14:useLocalDpi xmlns:a14="http://schemas.microsoft.com/office/drawing/2010/main"/>
              </a:ext>
            </a:extLst>
          </a:blip>
          <a:srcRect/>
          <a:stretch>
            <a:fillRect/>
          </a:stretch>
        </p:blipFill>
        <p:spPr bwMode="auto">
          <a:xfrm>
            <a:off x="2391832" y="2487009"/>
            <a:ext cx="1568637" cy="1568637"/>
          </a:xfrm>
          <a:prstGeom prst="rect">
            <a:avLst/>
          </a:prstGeom>
          <a:noFill/>
          <a:extLst>
            <a:ext uri="{909E8E84-426E-40DD-AFC4-6F175D3DCCD1}">
              <a14:hiddenFill xmlns:a14="http://schemas.microsoft.com/office/drawing/2010/main">
                <a:solidFill>
                  <a:srgbClr val="FFFFFF"/>
                </a:solidFill>
              </a14:hiddenFill>
            </a:ext>
          </a:extLst>
        </p:spPr>
      </p:pic>
      <p:pic>
        <p:nvPicPr>
          <p:cNvPr id="2056" name="Picture 8" descr="Image result for changing table"/>
          <p:cNvPicPr>
            <a:picLocks noChangeAspect="1" noChangeArrowheads="1"/>
          </p:cNvPicPr>
          <p:nvPr/>
        </p:nvPicPr>
        <p:blipFill>
          <a:blip r:embed="rId5" cstate="screen">
            <a:extLst>
              <a:ext uri="{28A0092B-C50C-407E-A947-70E740481C1C}">
                <a14:useLocalDpi xmlns:a14="http://schemas.microsoft.com/office/drawing/2010/main"/>
              </a:ext>
            </a:extLst>
          </a:blip>
          <a:srcRect/>
          <a:stretch>
            <a:fillRect/>
          </a:stretch>
        </p:blipFill>
        <p:spPr bwMode="auto">
          <a:xfrm>
            <a:off x="6926786" y="2608241"/>
            <a:ext cx="2508065" cy="250806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842365004"/>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Create a Safe Food Environment</a:t>
            </a:r>
          </a:p>
        </p:txBody>
      </p:sp>
      <p:sp>
        <p:nvSpPr>
          <p:cNvPr id="3" name="Slide Number Placeholder 2"/>
          <p:cNvSpPr>
            <a:spLocks noGrp="1"/>
          </p:cNvSpPr>
          <p:nvPr>
            <p:ph type="sldNum" sz="quarter" idx="12"/>
          </p:nvPr>
        </p:nvSpPr>
        <p:spPr/>
        <p:txBody>
          <a:bodyPr/>
          <a:lstStyle/>
          <a:p>
            <a:fld id="{17DF4567-1C0D-564E-BA68-9AF622E7948C}" type="slidenum">
              <a:rPr lang="en-US" smtClean="0"/>
              <a:t>10</a:t>
            </a:fld>
            <a:endParaRPr lang="en-US"/>
          </a:p>
        </p:txBody>
      </p:sp>
      <p:sp>
        <p:nvSpPr>
          <p:cNvPr id="4" name="Text Placeholder 3"/>
          <p:cNvSpPr>
            <a:spLocks noGrp="1"/>
          </p:cNvSpPr>
          <p:nvPr>
            <p:ph type="body" sz="quarter" idx="13"/>
          </p:nvPr>
        </p:nvSpPr>
        <p:spPr>
          <a:xfrm>
            <a:off x="5979319" y="2214563"/>
            <a:ext cx="4982207" cy="2971800"/>
          </a:xfrm>
        </p:spPr>
        <p:txBody>
          <a:bodyPr/>
          <a:lstStyle/>
          <a:p>
            <a:pPr marL="285750" indent="-285750">
              <a:buFont typeface="Wingdings" panose="05000000000000000000" pitchFamily="2" charset="2"/>
              <a:buChar char="§"/>
            </a:pPr>
            <a:r>
              <a:rPr lang="en-US"/>
              <a:t> Safe behaviors in the kitchen and at the table</a:t>
            </a:r>
          </a:p>
          <a:p>
            <a:pPr marL="285750" indent="-285750">
              <a:buFont typeface="Wingdings" panose="05000000000000000000" pitchFamily="2" charset="2"/>
              <a:buChar char="§"/>
            </a:pPr>
            <a:r>
              <a:rPr lang="en-US"/>
              <a:t> Developmentally-appropriate environment</a:t>
            </a:r>
          </a:p>
          <a:p>
            <a:pPr marL="285750" indent="-285750">
              <a:buFont typeface="Wingdings" panose="05000000000000000000" pitchFamily="2" charset="2"/>
              <a:buChar char="§"/>
            </a:pPr>
            <a:r>
              <a:rPr lang="en-US"/>
              <a:t> Providing appropriate foods </a:t>
            </a:r>
          </a:p>
          <a:p>
            <a:endParaRPr lang="en-US"/>
          </a:p>
        </p:txBody>
      </p:sp>
      <p:pic>
        <p:nvPicPr>
          <p:cNvPr id="5" name="Picture 2" descr="Image result for family style dining"/>
          <p:cNvPicPr>
            <a:picLocks noChangeAspect="1" noChangeArrowheads="1"/>
          </p:cNvPicPr>
          <p:nvPr/>
        </p:nvPicPr>
        <p:blipFill>
          <a:blip r:embed="rId3" cstate="screen">
            <a:extLst>
              <a:ext uri="{28A0092B-C50C-407E-A947-70E740481C1C}">
                <a14:useLocalDpi xmlns:a14="http://schemas.microsoft.com/office/drawing/2010/main"/>
              </a:ext>
            </a:extLst>
          </a:blip>
          <a:srcRect/>
          <a:stretch>
            <a:fillRect/>
          </a:stretch>
        </p:blipFill>
        <p:spPr bwMode="auto">
          <a:xfrm>
            <a:off x="1600200" y="2214563"/>
            <a:ext cx="3827860" cy="255190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101405286"/>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70F39AB-64DA-4CA9-ACA4-09825196F11B}"/>
              </a:ext>
            </a:extLst>
          </p:cNvPr>
          <p:cNvSpPr>
            <a:spLocks noGrp="1"/>
          </p:cNvSpPr>
          <p:nvPr>
            <p:ph type="title"/>
          </p:nvPr>
        </p:nvSpPr>
        <p:spPr>
          <a:xfrm>
            <a:off x="1600200" y="445294"/>
            <a:ext cx="8758238" cy="941387"/>
          </a:xfrm>
        </p:spPr>
        <p:txBody>
          <a:bodyPr/>
          <a:lstStyle/>
          <a:p>
            <a:r>
              <a:rPr lang="en-US"/>
              <a:t>Sizing up Safety</a:t>
            </a:r>
          </a:p>
        </p:txBody>
      </p:sp>
      <p:sp>
        <p:nvSpPr>
          <p:cNvPr id="3" name="Slide Number Placeholder 2">
            <a:extLst>
              <a:ext uri="{FF2B5EF4-FFF2-40B4-BE49-F238E27FC236}">
                <a16:creationId xmlns:a16="http://schemas.microsoft.com/office/drawing/2014/main" id="{EBF4585E-6C2C-43A5-B560-4173156F49A3}"/>
              </a:ext>
            </a:extLst>
          </p:cNvPr>
          <p:cNvSpPr>
            <a:spLocks noGrp="1"/>
          </p:cNvSpPr>
          <p:nvPr>
            <p:ph type="sldNum" sz="quarter" idx="12"/>
          </p:nvPr>
        </p:nvSpPr>
        <p:spPr/>
        <p:txBody>
          <a:bodyPr/>
          <a:lstStyle/>
          <a:p>
            <a:fld id="{17DF4567-1C0D-564E-BA68-9AF622E7948C}" type="slidenum">
              <a:rPr lang="en-US" smtClean="0"/>
              <a:t>11</a:t>
            </a:fld>
            <a:endParaRPr lang="en-US"/>
          </a:p>
        </p:txBody>
      </p:sp>
      <p:pic>
        <p:nvPicPr>
          <p:cNvPr id="6" name="Picture 5">
            <a:extLst>
              <a:ext uri="{FF2B5EF4-FFF2-40B4-BE49-F238E27FC236}">
                <a16:creationId xmlns:a16="http://schemas.microsoft.com/office/drawing/2014/main" id="{3F34DE91-9858-476E-940B-7964C77E396E}"/>
              </a:ext>
            </a:extLst>
          </p:cNvPr>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1833562" y="1386681"/>
            <a:ext cx="8048375" cy="4898659"/>
          </a:xfrm>
          <a:prstGeom prst="rect">
            <a:avLst/>
          </a:prstGeom>
        </p:spPr>
      </p:pic>
    </p:spTree>
    <p:extLst>
      <p:ext uri="{BB962C8B-B14F-4D97-AF65-F5344CB8AC3E}">
        <p14:creationId xmlns:p14="http://schemas.microsoft.com/office/powerpoint/2010/main" val="894969097"/>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Child Food Allergies </a:t>
            </a:r>
          </a:p>
        </p:txBody>
      </p:sp>
      <p:sp>
        <p:nvSpPr>
          <p:cNvPr id="3" name="Slide Number Placeholder 2"/>
          <p:cNvSpPr>
            <a:spLocks noGrp="1"/>
          </p:cNvSpPr>
          <p:nvPr>
            <p:ph type="sldNum" sz="quarter" idx="12"/>
          </p:nvPr>
        </p:nvSpPr>
        <p:spPr/>
        <p:txBody>
          <a:bodyPr/>
          <a:lstStyle/>
          <a:p>
            <a:fld id="{17DF4567-1C0D-564E-BA68-9AF622E7948C}" type="slidenum">
              <a:rPr lang="en-US" smtClean="0"/>
              <a:t>12</a:t>
            </a:fld>
            <a:endParaRPr lang="en-US"/>
          </a:p>
        </p:txBody>
      </p:sp>
      <p:sp>
        <p:nvSpPr>
          <p:cNvPr id="4" name="Text Placeholder 3"/>
          <p:cNvSpPr>
            <a:spLocks noGrp="1"/>
          </p:cNvSpPr>
          <p:nvPr>
            <p:ph type="body" sz="quarter" idx="13"/>
          </p:nvPr>
        </p:nvSpPr>
        <p:spPr>
          <a:xfrm>
            <a:off x="1433945" y="1880499"/>
            <a:ext cx="4163291" cy="985837"/>
          </a:xfrm>
        </p:spPr>
        <p:txBody>
          <a:bodyPr>
            <a:normAutofit/>
          </a:bodyPr>
          <a:lstStyle/>
          <a:p>
            <a:r>
              <a:rPr lang="en-US" sz="1800"/>
              <a:t>Share your experiences feeding kids with allergies. </a:t>
            </a:r>
          </a:p>
        </p:txBody>
      </p:sp>
      <p:pic>
        <p:nvPicPr>
          <p:cNvPr id="5" name="Content Placeholder 3"/>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1877786" y="2889460"/>
            <a:ext cx="5441372" cy="3060772"/>
          </a:xfrm>
          <a:prstGeom prst="rect">
            <a:avLst/>
          </a:prstGeom>
        </p:spPr>
      </p:pic>
      <p:pic>
        <p:nvPicPr>
          <p:cNvPr id="7" name="Picture 6">
            <a:extLst>
              <a:ext uri="{FF2B5EF4-FFF2-40B4-BE49-F238E27FC236}">
                <a16:creationId xmlns:a16="http://schemas.microsoft.com/office/drawing/2014/main" id="{11738D01-82F5-4C4C-8B36-5242B94D184D}"/>
              </a:ext>
            </a:extLst>
          </p:cNvPr>
          <p:cNvPicPr>
            <a:picLocks noChangeAspect="1"/>
          </p:cNvPicPr>
          <p:nvPr/>
        </p:nvPicPr>
        <p:blipFill>
          <a:blip r:embed="rId4">
            <a:extLst>
              <a:ext uri="{28A0092B-C50C-407E-A947-70E740481C1C}">
                <a14:useLocalDpi xmlns:a14="http://schemas.microsoft.com/office/drawing/2010/main"/>
              </a:ext>
            </a:extLst>
          </a:blip>
          <a:stretch>
            <a:fillRect/>
          </a:stretch>
        </p:blipFill>
        <p:spPr>
          <a:xfrm>
            <a:off x="8229600" y="555761"/>
            <a:ext cx="3190875" cy="5635410"/>
          </a:xfrm>
          <a:prstGeom prst="rect">
            <a:avLst/>
          </a:prstGeom>
        </p:spPr>
      </p:pic>
      <p:sp>
        <p:nvSpPr>
          <p:cNvPr id="8" name="TextBox 7">
            <a:extLst>
              <a:ext uri="{FF2B5EF4-FFF2-40B4-BE49-F238E27FC236}">
                <a16:creationId xmlns:a16="http://schemas.microsoft.com/office/drawing/2014/main" id="{D8A88E60-C1CF-404C-8A9C-008469AC6B77}"/>
              </a:ext>
            </a:extLst>
          </p:cNvPr>
          <p:cNvSpPr txBox="1"/>
          <p:nvPr/>
        </p:nvSpPr>
        <p:spPr>
          <a:xfrm>
            <a:off x="930727" y="6076928"/>
            <a:ext cx="8347301" cy="307777"/>
          </a:xfrm>
          <a:prstGeom prst="rect">
            <a:avLst/>
          </a:prstGeom>
          <a:noFill/>
        </p:spPr>
        <p:txBody>
          <a:bodyPr wrap="square" rtlCol="0">
            <a:spAutoFit/>
          </a:bodyPr>
          <a:lstStyle/>
          <a:p>
            <a:r>
              <a:rPr lang="en-US" sz="1400">
                <a:latin typeface="Arial" panose="020B0604020202020204" pitchFamily="34" charset="0"/>
                <a:cs typeface="Arial" panose="020B0604020202020204" pitchFamily="34" charset="0"/>
              </a:rPr>
              <a:t>Food manufacturers must carry on their label indicating the presence of an allergen</a:t>
            </a:r>
          </a:p>
        </p:txBody>
      </p:sp>
    </p:spTree>
    <p:extLst>
      <p:ext uri="{BB962C8B-B14F-4D97-AF65-F5344CB8AC3E}">
        <p14:creationId xmlns:p14="http://schemas.microsoft.com/office/powerpoint/2010/main" val="1993841636"/>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a:t>Before you Begin Cooking</a:t>
            </a:r>
          </a:p>
        </p:txBody>
      </p:sp>
      <p:sp>
        <p:nvSpPr>
          <p:cNvPr id="5" name="Text Placeholder 4"/>
          <p:cNvSpPr>
            <a:spLocks noGrp="1"/>
          </p:cNvSpPr>
          <p:nvPr>
            <p:ph type="body" sz="quarter" idx="13"/>
          </p:nvPr>
        </p:nvSpPr>
        <p:spPr>
          <a:xfrm>
            <a:off x="1600200" y="2214563"/>
            <a:ext cx="8758238" cy="4274372"/>
          </a:xfrm>
        </p:spPr>
        <p:txBody>
          <a:bodyPr>
            <a:normAutofit/>
          </a:bodyPr>
          <a:lstStyle/>
          <a:p>
            <a:r>
              <a:rPr lang="en-US" b="1"/>
              <a:t>What order should these steps go in?</a:t>
            </a:r>
          </a:p>
          <a:p>
            <a:pPr marL="285750" indent="-285750">
              <a:buFont typeface="Wingdings" panose="05000000000000000000" pitchFamily="2" charset="2"/>
              <a:buChar char="§"/>
            </a:pPr>
            <a:r>
              <a:rPr lang="en-US"/>
              <a:t>Prep all of the ingredients so they are ready to be used in the recipe</a:t>
            </a:r>
          </a:p>
          <a:p>
            <a:pPr marL="285750" indent="-285750">
              <a:buFont typeface="Wingdings" panose="05000000000000000000" pitchFamily="2" charset="2"/>
              <a:buChar char="§"/>
            </a:pPr>
            <a:r>
              <a:rPr lang="en-US"/>
              <a:t>Note the required and optional ingredients</a:t>
            </a:r>
          </a:p>
          <a:p>
            <a:pPr marL="285750" indent="-285750">
              <a:buFont typeface="Wingdings" panose="05000000000000000000" pitchFamily="2" charset="2"/>
              <a:buChar char="§"/>
            </a:pPr>
            <a:r>
              <a:rPr lang="en-US"/>
              <a:t>Review the recipe steps once more before you begin</a:t>
            </a:r>
          </a:p>
          <a:p>
            <a:pPr marL="285750" indent="-285750">
              <a:buFont typeface="Wingdings" panose="05000000000000000000" pitchFamily="2" charset="2"/>
              <a:buChar char="§"/>
            </a:pPr>
            <a:r>
              <a:rPr lang="en-US"/>
              <a:t>Read the recipe from start to finish, twice!</a:t>
            </a:r>
          </a:p>
          <a:p>
            <a:pPr marL="285750" indent="-285750">
              <a:buFont typeface="Wingdings" panose="05000000000000000000" pitchFamily="2" charset="2"/>
              <a:buChar char="§"/>
            </a:pPr>
            <a:r>
              <a:rPr lang="en-US"/>
              <a:t>Gather all of the ingredients, cooking equipment, and serving dishes you need</a:t>
            </a:r>
          </a:p>
        </p:txBody>
      </p:sp>
    </p:spTree>
    <p:extLst>
      <p:ext uri="{BB962C8B-B14F-4D97-AF65-F5344CB8AC3E}">
        <p14:creationId xmlns:p14="http://schemas.microsoft.com/office/powerpoint/2010/main" val="2476772872"/>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a:t>Before you Begin Cooking</a:t>
            </a:r>
          </a:p>
        </p:txBody>
      </p:sp>
      <p:sp>
        <p:nvSpPr>
          <p:cNvPr id="5" name="Text Placeholder 4"/>
          <p:cNvSpPr>
            <a:spLocks noGrp="1"/>
          </p:cNvSpPr>
          <p:nvPr>
            <p:ph type="body" sz="quarter" idx="13"/>
          </p:nvPr>
        </p:nvSpPr>
        <p:spPr>
          <a:xfrm>
            <a:off x="1600200" y="2214563"/>
            <a:ext cx="8758238" cy="4274372"/>
          </a:xfrm>
        </p:spPr>
        <p:txBody>
          <a:bodyPr>
            <a:normAutofit/>
          </a:bodyPr>
          <a:lstStyle/>
          <a:p>
            <a:r>
              <a:rPr lang="en-US" b="1"/>
              <a:t>What order should these steps go in?</a:t>
            </a:r>
          </a:p>
          <a:p>
            <a:pPr marL="285750" indent="-285750">
              <a:buFont typeface="Wingdings" panose="05000000000000000000" pitchFamily="2" charset="2"/>
              <a:buChar char="§"/>
            </a:pPr>
            <a:r>
              <a:rPr lang="en-US"/>
              <a:t>Read the recipe from start to finish, twice!</a:t>
            </a:r>
          </a:p>
          <a:p>
            <a:pPr marL="285750" indent="-285750">
              <a:buFont typeface="Wingdings" panose="05000000000000000000" pitchFamily="2" charset="2"/>
              <a:buChar char="§"/>
            </a:pPr>
            <a:r>
              <a:rPr lang="en-US"/>
              <a:t>Note the required and optional ingredients</a:t>
            </a:r>
          </a:p>
          <a:p>
            <a:pPr marL="285750" indent="-285750">
              <a:buFont typeface="Wingdings" panose="05000000000000000000" pitchFamily="2" charset="2"/>
              <a:buChar char="§"/>
            </a:pPr>
            <a:r>
              <a:rPr lang="en-US"/>
              <a:t>Gather all of the ingredients and cooking equipment you need</a:t>
            </a:r>
          </a:p>
          <a:p>
            <a:pPr marL="285750" indent="-285750">
              <a:buFont typeface="Wingdings" panose="05000000000000000000" pitchFamily="2" charset="2"/>
              <a:buChar char="§"/>
            </a:pPr>
            <a:r>
              <a:rPr lang="en-US"/>
              <a:t>Prep all of the ingredients so they are ready to be used in the recipe</a:t>
            </a:r>
          </a:p>
          <a:p>
            <a:pPr marL="285750" indent="-285750">
              <a:buFont typeface="Wingdings" panose="05000000000000000000" pitchFamily="2" charset="2"/>
              <a:buChar char="§"/>
            </a:pPr>
            <a:r>
              <a:rPr lang="en-US"/>
              <a:t>Review the recipe steps once more before you begin</a:t>
            </a:r>
          </a:p>
        </p:txBody>
      </p:sp>
    </p:spTree>
    <p:extLst>
      <p:ext uri="{BB962C8B-B14F-4D97-AF65-F5344CB8AC3E}">
        <p14:creationId xmlns:p14="http://schemas.microsoft.com/office/powerpoint/2010/main" val="2580575080"/>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a:t>Using Knives Safely </a:t>
            </a:r>
          </a:p>
        </p:txBody>
      </p:sp>
      <p:sp>
        <p:nvSpPr>
          <p:cNvPr id="5" name="Content Placeholder 4"/>
          <p:cNvSpPr>
            <a:spLocks noGrp="1"/>
          </p:cNvSpPr>
          <p:nvPr>
            <p:ph sz="half" idx="1"/>
          </p:nvPr>
        </p:nvSpPr>
        <p:spPr/>
        <p:txBody>
          <a:bodyPr/>
          <a:lstStyle/>
          <a:p>
            <a:pPr marL="285750" indent="-285750">
              <a:buFont typeface="Wingdings" panose="05000000000000000000" pitchFamily="2" charset="2"/>
              <a:buChar char="§"/>
            </a:pPr>
            <a:r>
              <a:rPr lang="en-US"/>
              <a:t>Watch your fingers</a:t>
            </a:r>
          </a:p>
          <a:p>
            <a:pPr marL="285750" indent="-285750">
              <a:buFont typeface="Wingdings" panose="05000000000000000000" pitchFamily="2" charset="2"/>
              <a:buChar char="§"/>
            </a:pPr>
            <a:r>
              <a:rPr lang="en-US"/>
              <a:t>Let down with the tip</a:t>
            </a:r>
          </a:p>
          <a:p>
            <a:pPr marL="285750" indent="-285750">
              <a:buFont typeface="Wingdings" panose="05000000000000000000" pitchFamily="2" charset="2"/>
              <a:buChar char="§"/>
            </a:pPr>
            <a:r>
              <a:rPr lang="en-US"/>
              <a:t>Slice, don’t push</a:t>
            </a:r>
          </a:p>
          <a:p>
            <a:pPr marL="285750" indent="-285750">
              <a:buFont typeface="Wingdings" panose="05000000000000000000" pitchFamily="2" charset="2"/>
              <a:buChar char="§"/>
            </a:pPr>
            <a:r>
              <a:rPr lang="en-US"/>
              <a:t>Create a flat surface</a:t>
            </a:r>
          </a:p>
        </p:txBody>
      </p:sp>
      <p:pic>
        <p:nvPicPr>
          <p:cNvPr id="1026" name="Picture 2" descr="A simple guide on how to choose the right knife">
            <a:extLst>
              <a:ext uri="{FF2B5EF4-FFF2-40B4-BE49-F238E27FC236}">
                <a16:creationId xmlns:a16="http://schemas.microsoft.com/office/drawing/2014/main" id="{DE037667-6443-4C0B-828B-9C22F66169D0}"/>
              </a:ext>
            </a:extLst>
          </p:cNvPr>
          <p:cNvPicPr>
            <a:picLocks noChangeAspect="1" noChangeArrowheads="1"/>
          </p:cNvPicPr>
          <p:nvPr/>
        </p:nvPicPr>
        <p:blipFill rotWithShape="1">
          <a:blip r:embed="rId3">
            <a:extLst>
              <a:ext uri="{28A0092B-C50C-407E-A947-70E740481C1C}">
                <a14:useLocalDpi xmlns:a14="http://schemas.microsoft.com/office/drawing/2010/main"/>
              </a:ext>
            </a:extLst>
          </a:blip>
          <a:srcRect/>
          <a:stretch/>
        </p:blipFill>
        <p:spPr bwMode="auto">
          <a:xfrm>
            <a:off x="208547" y="1644566"/>
            <a:ext cx="5013490" cy="356886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172398858"/>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p:txBody>
          <a:bodyPr>
            <a:normAutofit/>
          </a:bodyPr>
          <a:lstStyle/>
          <a:p>
            <a:r>
              <a:rPr lang="en-US" sz="4400" dirty="0" smtClean="0"/>
              <a:t>Let’s get cooking!</a:t>
            </a:r>
            <a:endParaRPr lang="en-US" sz="4400" dirty="0"/>
          </a:p>
        </p:txBody>
      </p:sp>
      <p:sp>
        <p:nvSpPr>
          <p:cNvPr id="4" name="Slide Number Placeholder 3"/>
          <p:cNvSpPr>
            <a:spLocks noGrp="1"/>
          </p:cNvSpPr>
          <p:nvPr>
            <p:ph type="sldNum" sz="quarter" idx="12"/>
          </p:nvPr>
        </p:nvSpPr>
        <p:spPr/>
        <p:txBody>
          <a:bodyPr/>
          <a:lstStyle/>
          <a:p>
            <a:fld id="{17DF4567-1C0D-564E-BA68-9AF622E7948C}" type="slidenum">
              <a:rPr lang="en-US" smtClean="0"/>
              <a:t>16</a:t>
            </a:fld>
            <a:endParaRPr lang="en-US"/>
          </a:p>
        </p:txBody>
      </p:sp>
    </p:spTree>
    <p:extLst>
      <p:ext uri="{BB962C8B-B14F-4D97-AF65-F5344CB8AC3E}">
        <p14:creationId xmlns:p14="http://schemas.microsoft.com/office/powerpoint/2010/main" val="4103469706"/>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5D2197E-BBE8-4A78-95BA-B7202B2302DF}"/>
              </a:ext>
            </a:extLst>
          </p:cNvPr>
          <p:cNvSpPr>
            <a:spLocks noGrp="1"/>
          </p:cNvSpPr>
          <p:nvPr>
            <p:ph type="title"/>
          </p:nvPr>
        </p:nvSpPr>
        <p:spPr>
          <a:xfrm>
            <a:off x="1599639" y="646165"/>
            <a:ext cx="8758238" cy="941387"/>
          </a:xfrm>
        </p:spPr>
        <p:txBody>
          <a:bodyPr/>
          <a:lstStyle/>
          <a:p>
            <a:r>
              <a:rPr lang="en-US"/>
              <a:t>Egg Frittatas </a:t>
            </a:r>
          </a:p>
        </p:txBody>
      </p:sp>
      <p:sp>
        <p:nvSpPr>
          <p:cNvPr id="3" name="Slide Number Placeholder 2">
            <a:extLst>
              <a:ext uri="{FF2B5EF4-FFF2-40B4-BE49-F238E27FC236}">
                <a16:creationId xmlns:a16="http://schemas.microsoft.com/office/drawing/2014/main" id="{181E5481-8D25-4527-BCDE-B40740ED67F2}"/>
              </a:ext>
            </a:extLst>
          </p:cNvPr>
          <p:cNvSpPr>
            <a:spLocks noGrp="1"/>
          </p:cNvSpPr>
          <p:nvPr>
            <p:ph type="sldNum" sz="quarter" idx="12"/>
          </p:nvPr>
        </p:nvSpPr>
        <p:spPr/>
        <p:txBody>
          <a:bodyPr/>
          <a:lstStyle/>
          <a:p>
            <a:fld id="{17DF4567-1C0D-564E-BA68-9AF622E7948C}" type="slidenum">
              <a:rPr lang="en-US" smtClean="0"/>
              <a:t>17</a:t>
            </a:fld>
            <a:endParaRPr lang="en-US"/>
          </a:p>
        </p:txBody>
      </p:sp>
      <p:pic>
        <p:nvPicPr>
          <p:cNvPr id="5" name="Online Media 4" title="Recipe Demo: Frittata">
            <a:hlinkClick r:id="" action="ppaction://media"/>
            <a:extLst>
              <a:ext uri="{FF2B5EF4-FFF2-40B4-BE49-F238E27FC236}">
                <a16:creationId xmlns:a16="http://schemas.microsoft.com/office/drawing/2014/main" id="{2C9AA74D-54BA-479D-AEE7-0026FC4A60EF}"/>
              </a:ext>
            </a:extLst>
          </p:cNvPr>
          <p:cNvPicPr>
            <a:picLocks noRot="1" noChangeAspect="1"/>
          </p:cNvPicPr>
          <p:nvPr>
            <a:videoFile r:link="rId1"/>
          </p:nvPr>
        </p:nvPicPr>
        <p:blipFill>
          <a:blip r:embed="rId4"/>
          <a:stretch>
            <a:fillRect/>
          </a:stretch>
        </p:blipFill>
        <p:spPr>
          <a:xfrm>
            <a:off x="1833562" y="1693004"/>
            <a:ext cx="8290393" cy="4663346"/>
          </a:xfrm>
          <a:prstGeom prst="rect">
            <a:avLst/>
          </a:prstGeom>
        </p:spPr>
      </p:pic>
    </p:spTree>
    <p:extLst>
      <p:ext uri="{BB962C8B-B14F-4D97-AF65-F5344CB8AC3E}">
        <p14:creationId xmlns:p14="http://schemas.microsoft.com/office/powerpoint/2010/main" val="4290199276"/>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normAutofit/>
          </a:bodyPr>
          <a:lstStyle/>
          <a:p>
            <a:r>
              <a:rPr lang="en-US" sz="2000"/>
              <a:t>Do you think a child would find this recipe appealing?</a:t>
            </a:r>
          </a:p>
        </p:txBody>
      </p:sp>
      <p:sp>
        <p:nvSpPr>
          <p:cNvPr id="4" name="Text Placeholder 1">
            <a:extLst>
              <a:ext uri="{FF2B5EF4-FFF2-40B4-BE49-F238E27FC236}">
                <a16:creationId xmlns:a16="http://schemas.microsoft.com/office/drawing/2014/main" id="{1A78FDF1-F87B-428D-A3FC-58892A5C509E}"/>
              </a:ext>
            </a:extLst>
          </p:cNvPr>
          <p:cNvSpPr>
            <a:spLocks noGrp="1"/>
          </p:cNvSpPr>
          <p:nvPr>
            <p:ph type="body" sz="quarter" idx="10"/>
          </p:nvPr>
        </p:nvSpPr>
        <p:spPr>
          <a:xfrm>
            <a:off x="6378221" y="3057525"/>
            <a:ext cx="4694321" cy="1028700"/>
          </a:xfrm>
        </p:spPr>
        <p:txBody>
          <a:bodyPr>
            <a:noAutofit/>
          </a:bodyPr>
          <a:lstStyle/>
          <a:p>
            <a:r>
              <a:rPr lang="en-US"/>
              <a:t>Recipes are a framework that can be adjusted. What modifications would you make to this dish?</a:t>
            </a:r>
          </a:p>
        </p:txBody>
      </p:sp>
    </p:spTree>
    <p:extLst>
      <p:ext uri="{BB962C8B-B14F-4D97-AF65-F5344CB8AC3E}">
        <p14:creationId xmlns:p14="http://schemas.microsoft.com/office/powerpoint/2010/main" val="407395441"/>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2191F74-56C6-452C-BB6D-1BA46FC86C57}"/>
              </a:ext>
            </a:extLst>
          </p:cNvPr>
          <p:cNvSpPr>
            <a:spLocks noGrp="1"/>
          </p:cNvSpPr>
          <p:nvPr>
            <p:ph type="title"/>
          </p:nvPr>
        </p:nvSpPr>
        <p:spPr>
          <a:xfrm>
            <a:off x="1600200" y="915987"/>
            <a:ext cx="8758238" cy="941387"/>
          </a:xfrm>
        </p:spPr>
        <p:txBody>
          <a:bodyPr/>
          <a:lstStyle/>
          <a:p>
            <a:r>
              <a:rPr lang="en-US"/>
              <a:t>Time Saving Strategies </a:t>
            </a:r>
          </a:p>
        </p:txBody>
      </p:sp>
      <p:sp>
        <p:nvSpPr>
          <p:cNvPr id="3" name="Slide Number Placeholder 2">
            <a:extLst>
              <a:ext uri="{FF2B5EF4-FFF2-40B4-BE49-F238E27FC236}">
                <a16:creationId xmlns:a16="http://schemas.microsoft.com/office/drawing/2014/main" id="{E9E31D2E-73EE-422E-A7DE-F68B0E1E9D17}"/>
              </a:ext>
            </a:extLst>
          </p:cNvPr>
          <p:cNvSpPr>
            <a:spLocks noGrp="1"/>
          </p:cNvSpPr>
          <p:nvPr>
            <p:ph type="sldNum" sz="quarter" idx="12"/>
          </p:nvPr>
        </p:nvSpPr>
        <p:spPr/>
        <p:txBody>
          <a:bodyPr/>
          <a:lstStyle/>
          <a:p>
            <a:fld id="{17DF4567-1C0D-564E-BA68-9AF622E7948C}" type="slidenum">
              <a:rPr lang="en-US" smtClean="0"/>
              <a:t>19</a:t>
            </a:fld>
            <a:endParaRPr lang="en-US"/>
          </a:p>
        </p:txBody>
      </p:sp>
      <p:sp>
        <p:nvSpPr>
          <p:cNvPr id="4" name="Text Placeholder 3">
            <a:extLst>
              <a:ext uri="{FF2B5EF4-FFF2-40B4-BE49-F238E27FC236}">
                <a16:creationId xmlns:a16="http://schemas.microsoft.com/office/drawing/2014/main" id="{B7230519-5744-4F5C-8487-8B099CAFD86D}"/>
              </a:ext>
            </a:extLst>
          </p:cNvPr>
          <p:cNvSpPr>
            <a:spLocks noGrp="1"/>
          </p:cNvSpPr>
          <p:nvPr>
            <p:ph type="body" sz="quarter" idx="13"/>
          </p:nvPr>
        </p:nvSpPr>
        <p:spPr>
          <a:xfrm>
            <a:off x="1395662" y="1893761"/>
            <a:ext cx="9978191" cy="4645151"/>
          </a:xfrm>
        </p:spPr>
        <p:txBody>
          <a:bodyPr numCol="3" spcCol="457200">
            <a:noAutofit/>
          </a:bodyPr>
          <a:lstStyle/>
          <a:p>
            <a:r>
              <a:rPr lang="en-US" sz="2000" b="1"/>
              <a:t>Stay Organized</a:t>
            </a:r>
          </a:p>
          <a:p>
            <a:pPr>
              <a:lnSpc>
                <a:spcPct val="100000"/>
              </a:lnSpc>
            </a:pPr>
            <a:r>
              <a:rPr lang="en-US" sz="1400"/>
              <a:t>Organize your kitchen. Know where to find the ingredients and cooking tools you need.</a:t>
            </a:r>
          </a:p>
          <a:p>
            <a:pPr>
              <a:lnSpc>
                <a:spcPct val="100000"/>
              </a:lnSpc>
            </a:pPr>
            <a:r>
              <a:rPr lang="en-US" sz="1400"/>
              <a:t>Read the recipe all the way through at least twice. Make sure you have all the ingredients and supplies you will need.</a:t>
            </a:r>
          </a:p>
          <a:p>
            <a:pPr>
              <a:lnSpc>
                <a:spcPct val="100000"/>
              </a:lnSpc>
            </a:pPr>
            <a:r>
              <a:rPr lang="en-US" sz="1400"/>
              <a:t>Prep all ingredients — such as rinsing and chopping all vegetables — before you start cooking. Everything should be ready to use as soon as the recipe calls for it. If you can, prep some ingredients the night before.</a:t>
            </a:r>
          </a:p>
          <a:p>
            <a:endParaRPr lang="en-US" sz="1400"/>
          </a:p>
          <a:p>
            <a:r>
              <a:rPr lang="en-US" sz="2000" b="1"/>
              <a:t>Use the Freezer</a:t>
            </a:r>
          </a:p>
          <a:p>
            <a:pPr>
              <a:lnSpc>
                <a:spcPct val="100000"/>
              </a:lnSpc>
            </a:pPr>
            <a:r>
              <a:rPr lang="en-US" sz="1400"/>
              <a:t>Cut up large amounts of onions, carrots, celery, and peppers. Freeze in large, zip-top plastic bags. Use as needed.</a:t>
            </a:r>
          </a:p>
          <a:p>
            <a:pPr>
              <a:lnSpc>
                <a:spcPct val="100000"/>
              </a:lnSpc>
            </a:pPr>
            <a:r>
              <a:rPr lang="en-US" sz="1400"/>
              <a:t>Double the recipe and freeze the extra portion. Serve it later in the month when you don’t have time to cook</a:t>
            </a:r>
          </a:p>
          <a:p>
            <a:endParaRPr lang="en-US" sz="1400"/>
          </a:p>
          <a:p>
            <a:endParaRPr lang="en-US" sz="1400"/>
          </a:p>
          <a:p>
            <a:endParaRPr lang="en-US" sz="1400"/>
          </a:p>
          <a:p>
            <a:endParaRPr lang="en-US" sz="1400"/>
          </a:p>
          <a:p>
            <a:r>
              <a:rPr lang="en-US" sz="2000" b="1"/>
              <a:t>Make Clean-up Easy</a:t>
            </a:r>
          </a:p>
          <a:p>
            <a:pPr>
              <a:lnSpc>
                <a:spcPct val="100000"/>
              </a:lnSpc>
            </a:pPr>
            <a:r>
              <a:rPr lang="en-US" sz="1400"/>
              <a:t>Wipe up spills as they happen.</a:t>
            </a:r>
          </a:p>
          <a:p>
            <a:pPr>
              <a:lnSpc>
                <a:spcPct val="100000"/>
              </a:lnSpc>
            </a:pPr>
            <a:r>
              <a:rPr lang="en-US" sz="1400"/>
              <a:t>Line baking sheets with aluminum foil. Then, use it to cover leftovers.</a:t>
            </a:r>
          </a:p>
          <a:p>
            <a:pPr>
              <a:lnSpc>
                <a:spcPct val="100000"/>
              </a:lnSpc>
            </a:pPr>
            <a:r>
              <a:rPr lang="en-US" sz="1400"/>
              <a:t>Pre-soak pots, pans, and dishes as soon as they are used.</a:t>
            </a:r>
          </a:p>
          <a:p>
            <a:pPr>
              <a:lnSpc>
                <a:spcPct val="100000"/>
              </a:lnSpc>
            </a:pPr>
            <a:r>
              <a:rPr lang="en-US" sz="1400"/>
              <a:t>Clean as you cook. Don’t save it all for the end.</a:t>
            </a:r>
          </a:p>
          <a:p>
            <a:pPr>
              <a:lnSpc>
                <a:spcPct val="100000"/>
              </a:lnSpc>
            </a:pPr>
            <a:r>
              <a:rPr lang="en-US" sz="1400"/>
              <a:t>Use plastic dishes for easier cleanup and fewer accidents with kids.</a:t>
            </a:r>
          </a:p>
          <a:p>
            <a:pPr>
              <a:lnSpc>
                <a:spcPct val="100000"/>
              </a:lnSpc>
            </a:pPr>
            <a:r>
              <a:rPr lang="en-US" sz="1400"/>
              <a:t>Organize a clean-up team with kids. Sing while you work</a:t>
            </a:r>
          </a:p>
        </p:txBody>
      </p:sp>
    </p:spTree>
    <p:extLst>
      <p:ext uri="{BB962C8B-B14F-4D97-AF65-F5344CB8AC3E}">
        <p14:creationId xmlns:p14="http://schemas.microsoft.com/office/powerpoint/2010/main" val="1700018194"/>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Recipe Frameworks</a:t>
            </a:r>
          </a:p>
        </p:txBody>
      </p:sp>
      <p:sp>
        <p:nvSpPr>
          <p:cNvPr id="3" name="Slide Number Placeholder 2"/>
          <p:cNvSpPr>
            <a:spLocks noGrp="1"/>
          </p:cNvSpPr>
          <p:nvPr>
            <p:ph type="sldNum" sz="quarter" idx="12"/>
          </p:nvPr>
        </p:nvSpPr>
        <p:spPr/>
        <p:txBody>
          <a:bodyPr/>
          <a:lstStyle/>
          <a:p>
            <a:fld id="{17DF4567-1C0D-564E-BA68-9AF622E7948C}" type="slidenum">
              <a:rPr lang="en-US" smtClean="0"/>
              <a:t>20</a:t>
            </a:fld>
            <a:endParaRPr lang="en-US"/>
          </a:p>
        </p:txBody>
      </p:sp>
      <p:sp>
        <p:nvSpPr>
          <p:cNvPr id="4" name="Text Placeholder 3"/>
          <p:cNvSpPr>
            <a:spLocks noGrp="1"/>
          </p:cNvSpPr>
          <p:nvPr>
            <p:ph type="body" sz="quarter" idx="13"/>
          </p:nvPr>
        </p:nvSpPr>
        <p:spPr>
          <a:xfrm>
            <a:off x="6533002" y="1999409"/>
            <a:ext cx="3825436" cy="3702143"/>
          </a:xfrm>
        </p:spPr>
        <p:txBody>
          <a:bodyPr/>
          <a:lstStyle/>
          <a:p>
            <a:r>
              <a:rPr lang="en-US" b="1"/>
              <a:t>Chicken Soup</a:t>
            </a:r>
          </a:p>
          <a:p>
            <a:pPr marL="285750" indent="-285750">
              <a:buFont typeface="Wingdings" panose="05000000000000000000" pitchFamily="2" charset="2"/>
              <a:buChar char="§"/>
            </a:pPr>
            <a:r>
              <a:rPr lang="en-US"/>
              <a:t>Onion</a:t>
            </a:r>
          </a:p>
          <a:p>
            <a:pPr marL="285750" indent="-285750">
              <a:buFont typeface="Wingdings" panose="05000000000000000000" pitchFamily="2" charset="2"/>
              <a:buChar char="§"/>
            </a:pPr>
            <a:r>
              <a:rPr lang="en-US"/>
              <a:t>Whole chicken</a:t>
            </a:r>
          </a:p>
          <a:p>
            <a:pPr marL="285750" indent="-285750">
              <a:buFont typeface="Wingdings" panose="05000000000000000000" pitchFamily="2" charset="2"/>
              <a:buChar char="§"/>
            </a:pPr>
            <a:r>
              <a:rPr lang="en-US"/>
              <a:t>Celery</a:t>
            </a:r>
          </a:p>
          <a:p>
            <a:pPr marL="285750" indent="-285750">
              <a:buFont typeface="Wingdings" panose="05000000000000000000" pitchFamily="2" charset="2"/>
              <a:buChar char="§"/>
            </a:pPr>
            <a:r>
              <a:rPr lang="en-US"/>
              <a:t>Leafy greens</a:t>
            </a:r>
          </a:p>
          <a:p>
            <a:pPr marL="285750" indent="-285750">
              <a:buFont typeface="Wingdings" panose="05000000000000000000" pitchFamily="2" charset="2"/>
              <a:buChar char="§"/>
            </a:pPr>
            <a:r>
              <a:rPr lang="en-US"/>
              <a:t>Carrots</a:t>
            </a:r>
          </a:p>
          <a:p>
            <a:pPr marL="285750" indent="-285750">
              <a:buFont typeface="Wingdings" panose="05000000000000000000" pitchFamily="2" charset="2"/>
              <a:buChar char="§"/>
            </a:pPr>
            <a:r>
              <a:rPr lang="en-US"/>
              <a:t>Whole wheat pasta</a:t>
            </a:r>
          </a:p>
        </p:txBody>
      </p:sp>
      <p:pic>
        <p:nvPicPr>
          <p:cNvPr id="2050" name="Picture 2" descr="A cup full of the hot, comforting classic; chicken vegetable soup."/>
          <p:cNvPicPr>
            <a:picLocks noChangeAspect="1" noChangeArrowheads="1"/>
          </p:cNvPicPr>
          <p:nvPr/>
        </p:nvPicPr>
        <p:blipFill>
          <a:blip r:embed="rId3" cstate="screen">
            <a:extLst>
              <a:ext uri="{28A0092B-C50C-407E-A947-70E740481C1C}">
                <a14:useLocalDpi xmlns:a14="http://schemas.microsoft.com/office/drawing/2010/main"/>
              </a:ext>
            </a:extLst>
          </a:blip>
          <a:srcRect/>
          <a:stretch>
            <a:fillRect/>
          </a:stretch>
        </p:blipFill>
        <p:spPr bwMode="auto">
          <a:xfrm>
            <a:off x="1600200" y="2365893"/>
            <a:ext cx="4555332" cy="266914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121789978"/>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E468C7D-F3E3-414B-A90F-BED00AF8380F}"/>
              </a:ext>
            </a:extLst>
          </p:cNvPr>
          <p:cNvSpPr>
            <a:spLocks noGrp="1"/>
          </p:cNvSpPr>
          <p:nvPr>
            <p:ph type="title"/>
          </p:nvPr>
        </p:nvSpPr>
        <p:spPr>
          <a:xfrm>
            <a:off x="1600200" y="643272"/>
            <a:ext cx="8758238" cy="941387"/>
          </a:xfrm>
        </p:spPr>
        <p:txBody>
          <a:bodyPr/>
          <a:lstStyle/>
          <a:p>
            <a:r>
              <a:rPr lang="en-US"/>
              <a:t>Making Recipes Work for You</a:t>
            </a:r>
          </a:p>
        </p:txBody>
      </p:sp>
      <p:sp>
        <p:nvSpPr>
          <p:cNvPr id="3" name="Slide Number Placeholder 2">
            <a:extLst>
              <a:ext uri="{FF2B5EF4-FFF2-40B4-BE49-F238E27FC236}">
                <a16:creationId xmlns:a16="http://schemas.microsoft.com/office/drawing/2014/main" id="{1AE2589F-442E-419F-9848-8B42427893B3}"/>
              </a:ext>
            </a:extLst>
          </p:cNvPr>
          <p:cNvSpPr>
            <a:spLocks noGrp="1"/>
          </p:cNvSpPr>
          <p:nvPr>
            <p:ph type="sldNum" sz="quarter" idx="12"/>
          </p:nvPr>
        </p:nvSpPr>
        <p:spPr/>
        <p:txBody>
          <a:bodyPr/>
          <a:lstStyle/>
          <a:p>
            <a:fld id="{17DF4567-1C0D-564E-BA68-9AF622E7948C}" type="slidenum">
              <a:rPr lang="en-US" smtClean="0"/>
              <a:t>21</a:t>
            </a:fld>
            <a:endParaRPr lang="en-US"/>
          </a:p>
        </p:txBody>
      </p:sp>
      <p:pic>
        <p:nvPicPr>
          <p:cNvPr id="5" name="Picture 4">
            <a:extLst>
              <a:ext uri="{FF2B5EF4-FFF2-40B4-BE49-F238E27FC236}">
                <a16:creationId xmlns:a16="http://schemas.microsoft.com/office/drawing/2014/main" id="{43A4307A-44F4-4F94-A2DC-DBE2E0796081}"/>
              </a:ext>
            </a:extLst>
          </p:cNvPr>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1600200" y="1469468"/>
            <a:ext cx="7561346" cy="5252007"/>
          </a:xfrm>
          <a:prstGeom prst="rect">
            <a:avLst/>
          </a:prstGeom>
        </p:spPr>
      </p:pic>
    </p:spTree>
    <p:extLst>
      <p:ext uri="{BB962C8B-B14F-4D97-AF65-F5344CB8AC3E}">
        <p14:creationId xmlns:p14="http://schemas.microsoft.com/office/powerpoint/2010/main" val="2180802105"/>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DBC186F-56C2-46CD-8A7C-638F67D6F2B5}"/>
              </a:ext>
            </a:extLst>
          </p:cNvPr>
          <p:cNvSpPr>
            <a:spLocks noGrp="1"/>
          </p:cNvSpPr>
          <p:nvPr>
            <p:ph type="title"/>
          </p:nvPr>
        </p:nvSpPr>
        <p:spPr/>
        <p:txBody>
          <a:bodyPr/>
          <a:lstStyle/>
          <a:p>
            <a:r>
              <a:rPr lang="en-US"/>
              <a:t>Fruit and Yogurt Parfaits</a:t>
            </a:r>
          </a:p>
        </p:txBody>
      </p:sp>
      <p:sp>
        <p:nvSpPr>
          <p:cNvPr id="3" name="Slide Number Placeholder 2">
            <a:extLst>
              <a:ext uri="{FF2B5EF4-FFF2-40B4-BE49-F238E27FC236}">
                <a16:creationId xmlns:a16="http://schemas.microsoft.com/office/drawing/2014/main" id="{EC3D1F42-29EF-43B7-8BC9-F74483D9DAE7}"/>
              </a:ext>
            </a:extLst>
          </p:cNvPr>
          <p:cNvSpPr>
            <a:spLocks noGrp="1"/>
          </p:cNvSpPr>
          <p:nvPr>
            <p:ph type="sldNum" sz="quarter" idx="12"/>
          </p:nvPr>
        </p:nvSpPr>
        <p:spPr/>
        <p:txBody>
          <a:bodyPr/>
          <a:lstStyle/>
          <a:p>
            <a:fld id="{17DF4567-1C0D-564E-BA68-9AF622E7948C}" type="slidenum">
              <a:rPr lang="en-US" smtClean="0"/>
              <a:t>22</a:t>
            </a:fld>
            <a:endParaRPr lang="en-US"/>
          </a:p>
        </p:txBody>
      </p:sp>
      <p:pic>
        <p:nvPicPr>
          <p:cNvPr id="5" name="Online Media 4" title="Recipe Demo: Fruit and Yogurt Parfait">
            <a:hlinkClick r:id="" action="ppaction://media"/>
            <a:extLst>
              <a:ext uri="{FF2B5EF4-FFF2-40B4-BE49-F238E27FC236}">
                <a16:creationId xmlns:a16="http://schemas.microsoft.com/office/drawing/2014/main" id="{CDD43F0F-CAE5-4997-8F67-8897FE60622A}"/>
              </a:ext>
            </a:extLst>
          </p:cNvPr>
          <p:cNvPicPr>
            <a:picLocks noRot="1" noChangeAspect="1"/>
          </p:cNvPicPr>
          <p:nvPr>
            <a:videoFile r:link="rId1"/>
          </p:nvPr>
        </p:nvPicPr>
        <p:blipFill>
          <a:blip r:embed="rId4"/>
          <a:stretch>
            <a:fillRect/>
          </a:stretch>
        </p:blipFill>
        <p:spPr>
          <a:xfrm>
            <a:off x="1801629" y="1792287"/>
            <a:ext cx="8113890" cy="4564063"/>
          </a:xfrm>
          <a:prstGeom prst="rect">
            <a:avLst/>
          </a:prstGeom>
        </p:spPr>
      </p:pic>
    </p:spTree>
    <p:extLst>
      <p:ext uri="{BB962C8B-B14F-4D97-AF65-F5344CB8AC3E}">
        <p14:creationId xmlns:p14="http://schemas.microsoft.com/office/powerpoint/2010/main" val="2503397947"/>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normAutofit/>
          </a:bodyPr>
          <a:lstStyle/>
          <a:p>
            <a:r>
              <a:rPr lang="en-US" sz="2000"/>
              <a:t>What colors, shapes, or textures could be used to make it more appealing?</a:t>
            </a:r>
          </a:p>
        </p:txBody>
      </p:sp>
      <p:sp>
        <p:nvSpPr>
          <p:cNvPr id="4" name="Text Placeholder 1">
            <a:extLst>
              <a:ext uri="{FF2B5EF4-FFF2-40B4-BE49-F238E27FC236}">
                <a16:creationId xmlns:a16="http://schemas.microsoft.com/office/drawing/2014/main" id="{1A78FDF1-F87B-428D-A3FC-58892A5C509E}"/>
              </a:ext>
            </a:extLst>
          </p:cNvPr>
          <p:cNvSpPr>
            <a:spLocks noGrp="1"/>
          </p:cNvSpPr>
          <p:nvPr>
            <p:ph type="body" sz="quarter" idx="10"/>
          </p:nvPr>
        </p:nvSpPr>
        <p:spPr>
          <a:xfrm>
            <a:off x="6378221" y="3057525"/>
            <a:ext cx="4694321" cy="1524000"/>
          </a:xfrm>
        </p:spPr>
        <p:txBody>
          <a:bodyPr>
            <a:noAutofit/>
          </a:bodyPr>
          <a:lstStyle/>
          <a:p>
            <a:r>
              <a:rPr lang="en-US"/>
              <a:t>How could you involve kids in making this recipe?</a:t>
            </a:r>
          </a:p>
        </p:txBody>
      </p:sp>
    </p:spTree>
    <p:extLst>
      <p:ext uri="{BB962C8B-B14F-4D97-AF65-F5344CB8AC3E}">
        <p14:creationId xmlns:p14="http://schemas.microsoft.com/office/powerpoint/2010/main" val="1881662462"/>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E4784B1-D94F-442C-A052-1A13625684F7}"/>
              </a:ext>
            </a:extLst>
          </p:cNvPr>
          <p:cNvSpPr>
            <a:spLocks noGrp="1"/>
          </p:cNvSpPr>
          <p:nvPr>
            <p:ph type="title"/>
          </p:nvPr>
        </p:nvSpPr>
        <p:spPr>
          <a:xfrm>
            <a:off x="1397000" y="594254"/>
            <a:ext cx="8758238" cy="941387"/>
          </a:xfrm>
        </p:spPr>
        <p:txBody>
          <a:bodyPr/>
          <a:lstStyle/>
          <a:p>
            <a:r>
              <a:rPr lang="en-US"/>
              <a:t>Exploring Foods Together</a:t>
            </a:r>
          </a:p>
        </p:txBody>
      </p:sp>
      <p:sp>
        <p:nvSpPr>
          <p:cNvPr id="3" name="Slide Number Placeholder 2">
            <a:extLst>
              <a:ext uri="{FF2B5EF4-FFF2-40B4-BE49-F238E27FC236}">
                <a16:creationId xmlns:a16="http://schemas.microsoft.com/office/drawing/2014/main" id="{377B8969-8560-47D1-BE5E-2D5E0B191ED8}"/>
              </a:ext>
            </a:extLst>
          </p:cNvPr>
          <p:cNvSpPr>
            <a:spLocks noGrp="1"/>
          </p:cNvSpPr>
          <p:nvPr>
            <p:ph type="sldNum" sz="quarter" idx="12"/>
          </p:nvPr>
        </p:nvSpPr>
        <p:spPr/>
        <p:txBody>
          <a:bodyPr/>
          <a:lstStyle/>
          <a:p>
            <a:fld id="{17DF4567-1C0D-564E-BA68-9AF622E7948C}" type="slidenum">
              <a:rPr lang="en-US" smtClean="0"/>
              <a:t>24</a:t>
            </a:fld>
            <a:endParaRPr lang="en-US"/>
          </a:p>
        </p:txBody>
      </p:sp>
      <p:pic>
        <p:nvPicPr>
          <p:cNvPr id="5" name="Picture 4">
            <a:extLst>
              <a:ext uri="{FF2B5EF4-FFF2-40B4-BE49-F238E27FC236}">
                <a16:creationId xmlns:a16="http://schemas.microsoft.com/office/drawing/2014/main" id="{49FDEF64-B3B8-4398-A52E-2BE53843D5FB}"/>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2292571" y="1445683"/>
            <a:ext cx="6967095" cy="5000625"/>
          </a:xfrm>
          <a:prstGeom prst="rect">
            <a:avLst/>
          </a:prstGeom>
        </p:spPr>
      </p:pic>
    </p:spTree>
    <p:extLst>
      <p:ext uri="{BB962C8B-B14F-4D97-AF65-F5344CB8AC3E}">
        <p14:creationId xmlns:p14="http://schemas.microsoft.com/office/powerpoint/2010/main" val="3656131494"/>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a:t>Questions?</a:t>
            </a:r>
          </a:p>
        </p:txBody>
      </p:sp>
      <p:sp>
        <p:nvSpPr>
          <p:cNvPr id="3" name="Slide Number Placeholder 2"/>
          <p:cNvSpPr>
            <a:spLocks noGrp="1"/>
          </p:cNvSpPr>
          <p:nvPr>
            <p:ph type="sldNum" sz="quarter" idx="4294967295"/>
          </p:nvPr>
        </p:nvSpPr>
        <p:spPr>
          <a:xfrm>
            <a:off x="9448800" y="6356350"/>
            <a:ext cx="2743200" cy="365125"/>
          </a:xfrm>
        </p:spPr>
        <p:txBody>
          <a:bodyPr/>
          <a:lstStyle/>
          <a:p>
            <a:fld id="{17DF4567-1C0D-564E-BA68-9AF622E7948C}" type="slidenum">
              <a:rPr lang="en-US" smtClean="0"/>
              <a:t>25</a:t>
            </a:fld>
            <a:endParaRPr lang="en-US"/>
          </a:p>
        </p:txBody>
      </p:sp>
      <p:pic>
        <p:nvPicPr>
          <p:cNvPr id="7" name="Picture 6"/>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7213001" y="1569340"/>
            <a:ext cx="3451917" cy="4233212"/>
          </a:xfrm>
          <a:prstGeom prst="rect">
            <a:avLst/>
          </a:prstGeom>
        </p:spPr>
      </p:pic>
    </p:spTree>
    <p:extLst>
      <p:ext uri="{BB962C8B-B14F-4D97-AF65-F5344CB8AC3E}">
        <p14:creationId xmlns:p14="http://schemas.microsoft.com/office/powerpoint/2010/main" val="1777568546"/>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p:cNvSpPr>
            <a:spLocks noGrp="1"/>
          </p:cNvSpPr>
          <p:nvPr>
            <p:ph type="sldNum" sz="quarter" idx="12"/>
          </p:nvPr>
        </p:nvSpPr>
        <p:spPr/>
        <p:txBody>
          <a:bodyPr/>
          <a:lstStyle/>
          <a:p>
            <a:fld id="{17DF4567-1C0D-564E-BA68-9AF622E7948C}" type="slidenum">
              <a:rPr lang="en-US" smtClean="0"/>
              <a:t>26</a:t>
            </a:fld>
            <a:endParaRPr lang="en-US"/>
          </a:p>
        </p:txBody>
      </p:sp>
      <p:sp>
        <p:nvSpPr>
          <p:cNvPr id="4" name="Text Placeholder 3"/>
          <p:cNvSpPr>
            <a:spLocks noGrp="1"/>
          </p:cNvSpPr>
          <p:nvPr>
            <p:ph type="body" sz="quarter" idx="13"/>
          </p:nvPr>
        </p:nvSpPr>
        <p:spPr>
          <a:xfrm>
            <a:off x="1416756" y="865976"/>
            <a:ext cx="7149570" cy="5562163"/>
          </a:xfrm>
        </p:spPr>
        <p:txBody>
          <a:bodyPr vert="horz" lIns="91440" tIns="45720" rIns="91440" bIns="45720" rtlCol="0" anchor="t">
            <a:normAutofit/>
          </a:bodyPr>
          <a:lstStyle/>
          <a:p>
            <a:r>
              <a:rPr lang="en-US" sz="2400" dirty="0">
                <a:solidFill>
                  <a:schemeClr val="accent6"/>
                </a:solidFill>
                <a:latin typeface="Arial"/>
                <a:cs typeface="Arial"/>
              </a:rPr>
              <a:t>Food Related Activities for the classroom (or at home!)</a:t>
            </a:r>
          </a:p>
          <a:p>
            <a:pPr marL="342900" indent="-342900">
              <a:buChar char="•"/>
            </a:pPr>
            <a:r>
              <a:rPr lang="en-US" sz="2000" dirty="0" err="1">
                <a:latin typeface="Arial"/>
                <a:cs typeface="Arial"/>
              </a:rPr>
              <a:t>MyPlate</a:t>
            </a:r>
            <a:r>
              <a:rPr lang="en-US" sz="2000" dirty="0">
                <a:latin typeface="Arial"/>
                <a:cs typeface="Arial"/>
              </a:rPr>
              <a:t> for Preschoolers - choosemyplate.gov</a:t>
            </a:r>
            <a:endParaRPr lang="en-US" sz="2000" dirty="0"/>
          </a:p>
          <a:p>
            <a:pPr marL="342900" indent="-342900">
              <a:buChar char="•"/>
            </a:pPr>
            <a:r>
              <a:rPr lang="en-US" sz="2000" dirty="0">
                <a:latin typeface="Arial"/>
                <a:cs typeface="Arial"/>
              </a:rPr>
              <a:t>Nibbles for Health Newsletter - fns.usda.gov/</a:t>
            </a:r>
            <a:r>
              <a:rPr lang="en-US" sz="2000" dirty="0" err="1">
                <a:latin typeface="Arial"/>
                <a:cs typeface="Arial"/>
              </a:rPr>
              <a:t>tn</a:t>
            </a:r>
            <a:r>
              <a:rPr lang="en-US" sz="2000" dirty="0">
                <a:latin typeface="Arial"/>
                <a:cs typeface="Arial"/>
              </a:rPr>
              <a:t>/nibbles</a:t>
            </a:r>
            <a:endParaRPr lang="en-US" sz="2000" dirty="0"/>
          </a:p>
          <a:p>
            <a:pPr marL="342900" indent="-342900">
              <a:buChar char="•"/>
            </a:pPr>
            <a:r>
              <a:rPr lang="en-US" sz="2000" dirty="0">
                <a:latin typeface="Arial"/>
                <a:cs typeface="Arial"/>
              </a:rPr>
              <a:t>Exploring Foods Together Toolkit – </a:t>
            </a:r>
            <a:r>
              <a:rPr lang="en-US" sz="2000" dirty="0" smtClean="0">
                <a:latin typeface="Arial"/>
                <a:cs typeface="Arial"/>
              </a:rPr>
              <a:t>cookingmatters.org</a:t>
            </a:r>
            <a:endParaRPr lang="en-US" sz="2000" dirty="0">
              <a:cs typeface="Arial"/>
            </a:endParaRPr>
          </a:p>
          <a:p>
            <a:endParaRPr lang="en-US" sz="2000" dirty="0">
              <a:solidFill>
                <a:schemeClr val="accent6"/>
              </a:solidFill>
              <a:latin typeface="Arial"/>
              <a:cs typeface="Arial"/>
            </a:endParaRPr>
          </a:p>
          <a:p>
            <a:r>
              <a:rPr lang="en-US" sz="2400" dirty="0">
                <a:solidFill>
                  <a:schemeClr val="accent6"/>
                </a:solidFill>
                <a:latin typeface="Arial"/>
                <a:cs typeface="Arial"/>
              </a:rPr>
              <a:t>COVID-19 Related Resources:</a:t>
            </a:r>
            <a:endParaRPr lang="en-US" sz="2000" dirty="0">
              <a:solidFill>
                <a:schemeClr val="accent6"/>
              </a:solidFill>
            </a:endParaRPr>
          </a:p>
          <a:p>
            <a:pPr marL="285750" indent="-285750">
              <a:buChar char="•"/>
            </a:pPr>
            <a:r>
              <a:rPr lang="en-US" sz="2000" dirty="0">
                <a:latin typeface="Arial"/>
                <a:cs typeface="Arial"/>
              </a:rPr>
              <a:t>Cooking Matters Stretching Food Resources : COVID19 -</a:t>
            </a:r>
            <a:r>
              <a:rPr lang="en-US" sz="2000" dirty="0">
                <a:latin typeface="Arial"/>
                <a:cs typeface="Arial"/>
                <a:hlinkClick r:id="rId3"/>
              </a:rPr>
              <a:t>https://</a:t>
            </a:r>
            <a:r>
              <a:rPr lang="en-US" sz="2000" dirty="0" smtClean="0">
                <a:latin typeface="Arial"/>
                <a:cs typeface="Arial"/>
                <a:hlinkClick r:id="rId3"/>
              </a:rPr>
              <a:t>co.cookingmatters.org/stretching-food-resources-covid19</a:t>
            </a:r>
            <a:r>
              <a:rPr lang="en-US" sz="2000" dirty="0">
                <a:latin typeface="Arial"/>
                <a:cs typeface="Arial"/>
              </a:rPr>
              <a:t> </a:t>
            </a:r>
          </a:p>
          <a:p>
            <a:pPr marL="285750" indent="-285750">
              <a:buFont typeface="Arial"/>
              <a:buChar char="•"/>
            </a:pPr>
            <a:endParaRPr lang="en-US" b="1" dirty="0"/>
          </a:p>
          <a:p>
            <a:pPr marL="285750" indent="-285750">
              <a:buFont typeface="Wingdings" panose="05000000000000000000" pitchFamily="2" charset="2"/>
              <a:buChar char="§"/>
            </a:pPr>
            <a:endParaRPr lang="en-US" dirty="0"/>
          </a:p>
        </p:txBody>
      </p:sp>
      <p:pic>
        <p:nvPicPr>
          <p:cNvPr id="8" name="Picture 7"/>
          <p:cNvPicPr>
            <a:picLocks noChangeAspect="1"/>
          </p:cNvPicPr>
          <p:nvPr/>
        </p:nvPicPr>
        <p:blipFill rotWithShape="1">
          <a:blip r:embed="rId4" cstate="screen">
            <a:extLst>
              <a:ext uri="{28A0092B-C50C-407E-A947-70E740481C1C}">
                <a14:useLocalDpi xmlns:a14="http://schemas.microsoft.com/office/drawing/2010/main"/>
              </a:ext>
            </a:extLst>
          </a:blip>
          <a:srcRect/>
          <a:stretch/>
        </p:blipFill>
        <p:spPr>
          <a:xfrm>
            <a:off x="9518434" y="4987330"/>
            <a:ext cx="2557831" cy="1303091"/>
          </a:xfrm>
          <a:prstGeom prst="rect">
            <a:avLst/>
          </a:prstGeom>
        </p:spPr>
      </p:pic>
    </p:spTree>
    <p:extLst>
      <p:ext uri="{BB962C8B-B14F-4D97-AF65-F5344CB8AC3E}">
        <p14:creationId xmlns:p14="http://schemas.microsoft.com/office/powerpoint/2010/main" val="124123727"/>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8524568" y="0"/>
            <a:ext cx="3667432" cy="6858000"/>
          </a:xfrm>
          <a:prstGeom prst="rect">
            <a:avLst/>
          </a:prstGeom>
          <a:solidFill>
            <a:srgbClr val="6FBE44"/>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Title 2"/>
          <p:cNvSpPr>
            <a:spLocks noGrp="1"/>
          </p:cNvSpPr>
          <p:nvPr>
            <p:ph type="title"/>
          </p:nvPr>
        </p:nvSpPr>
        <p:spPr>
          <a:xfrm>
            <a:off x="1409700" y="1057275"/>
            <a:ext cx="6688394" cy="941387"/>
          </a:xfrm>
        </p:spPr>
        <p:txBody>
          <a:bodyPr/>
          <a:lstStyle/>
          <a:p>
            <a:r>
              <a:rPr lang="en-US" b="0">
                <a:solidFill>
                  <a:srgbClr val="6FBE44"/>
                </a:solidFill>
                <a:latin typeface="Arial" panose="020B0604020202020204" pitchFamily="34" charset="0"/>
                <a:cs typeface="Arial" panose="020B0604020202020204" pitchFamily="34" charset="0"/>
              </a:rPr>
              <a:t>SURVEY</a:t>
            </a:r>
          </a:p>
        </p:txBody>
      </p:sp>
      <p:sp>
        <p:nvSpPr>
          <p:cNvPr id="5" name="Text Placeholder 4"/>
          <p:cNvSpPr>
            <a:spLocks noGrp="1"/>
          </p:cNvSpPr>
          <p:nvPr>
            <p:ph type="body" sz="quarter" idx="13"/>
          </p:nvPr>
        </p:nvSpPr>
        <p:spPr>
          <a:xfrm>
            <a:off x="1409700" y="1998662"/>
            <a:ext cx="6878894" cy="4071937"/>
          </a:xfrm>
        </p:spPr>
        <p:txBody>
          <a:bodyPr vert="horz" lIns="91440" tIns="45720" rIns="91440" bIns="45720" rtlCol="0" anchor="t">
            <a:normAutofit/>
          </a:bodyPr>
          <a:lstStyle/>
          <a:p>
            <a:pPr marL="0" indent="0">
              <a:buNone/>
            </a:pPr>
            <a:r>
              <a:rPr lang="en-US" sz="1800" dirty="0"/>
              <a:t>This survey was intended for SNAP-eligible participants enrolled in Cooking Matters courses, but is now being used for online trainings for child care providers. </a:t>
            </a:r>
          </a:p>
          <a:p>
            <a:pPr marL="0" indent="0">
              <a:buNone/>
            </a:pPr>
            <a:endParaRPr lang="en-US" sz="1800" dirty="0"/>
          </a:p>
          <a:p>
            <a:pPr marL="0" indent="0">
              <a:buNone/>
            </a:pPr>
            <a:r>
              <a:rPr lang="en-US" sz="1800" b="1" dirty="0"/>
              <a:t>Please answer the questions through the lens of a child care provider. </a:t>
            </a:r>
          </a:p>
          <a:p>
            <a:pPr marL="0" indent="0">
              <a:buNone/>
            </a:pPr>
            <a:endParaRPr lang="en-US" sz="1800" b="1" dirty="0"/>
          </a:p>
          <a:p>
            <a:r>
              <a:rPr lang="en-US" sz="1800" b="1" dirty="0"/>
              <a:t>Program Code: </a:t>
            </a:r>
            <a:r>
              <a:rPr lang="en-US" dirty="0" smtClean="0"/>
              <a:t>E######</a:t>
            </a:r>
            <a:r>
              <a:rPr lang="en-US" sz="2000" dirty="0"/>
              <a:t/>
            </a:r>
            <a:br>
              <a:rPr lang="en-US" sz="2000" dirty="0"/>
            </a:br>
            <a:r>
              <a:rPr lang="en-US" sz="1800" dirty="0"/>
              <a:t>Letter “E” followed </a:t>
            </a:r>
            <a:r>
              <a:rPr lang="en-US" sz="1800" dirty="0" smtClean="0"/>
              <a:t>by six numbers</a:t>
            </a:r>
            <a:endParaRPr lang="en-US" sz="2000" dirty="0"/>
          </a:p>
        </p:txBody>
      </p:sp>
      <p:sp>
        <p:nvSpPr>
          <p:cNvPr id="4" name="TextBox 3"/>
          <p:cNvSpPr txBox="1"/>
          <p:nvPr/>
        </p:nvSpPr>
        <p:spPr>
          <a:xfrm>
            <a:off x="8796959" y="2530815"/>
            <a:ext cx="3395041" cy="523220"/>
          </a:xfrm>
          <a:prstGeom prst="rect">
            <a:avLst/>
          </a:prstGeom>
          <a:noFill/>
        </p:spPr>
        <p:txBody>
          <a:bodyPr wrap="square" rtlCol="0">
            <a:spAutoFit/>
          </a:bodyPr>
          <a:lstStyle/>
          <a:p>
            <a:r>
              <a:rPr lang="en-US" sz="2800">
                <a:solidFill>
                  <a:schemeClr val="bg1"/>
                </a:solidFill>
                <a:latin typeface="Arial" panose="020B0604020202020204" pitchFamily="34" charset="0"/>
                <a:cs typeface="Arial" panose="020B0604020202020204" pitchFamily="34" charset="0"/>
              </a:rPr>
              <a:t>THANK YOU!</a:t>
            </a:r>
          </a:p>
        </p:txBody>
      </p:sp>
    </p:spTree>
    <p:extLst>
      <p:ext uri="{BB962C8B-B14F-4D97-AF65-F5344CB8AC3E}">
        <p14:creationId xmlns:p14="http://schemas.microsoft.com/office/powerpoint/2010/main" val="1973479949"/>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Annual Report cover photo.png"/>
          <p:cNvPicPr>
            <a:picLocks noChangeAspect="1"/>
          </p:cNvPicPr>
          <p:nvPr/>
        </p:nvPicPr>
        <p:blipFill rotWithShape="1">
          <a:blip r:embed="rId3" cstate="screen">
            <a:extLst>
              <a:ext uri="{28A0092B-C50C-407E-A947-70E740481C1C}">
                <a14:useLocalDpi xmlns:a14="http://schemas.microsoft.com/office/drawing/2010/main"/>
              </a:ext>
            </a:extLst>
          </a:blip>
          <a:srcRect/>
          <a:stretch/>
        </p:blipFill>
        <p:spPr>
          <a:xfrm>
            <a:off x="0" y="0"/>
            <a:ext cx="12192001" cy="7014207"/>
          </a:xfrm>
          <a:prstGeom prst="rect">
            <a:avLst/>
          </a:prstGeom>
        </p:spPr>
      </p:pic>
      <p:sp>
        <p:nvSpPr>
          <p:cNvPr id="14" name="Rectangle 13"/>
          <p:cNvSpPr/>
          <p:nvPr/>
        </p:nvSpPr>
        <p:spPr>
          <a:xfrm>
            <a:off x="635049" y="3857531"/>
            <a:ext cx="11039007" cy="2498819"/>
          </a:xfrm>
          <a:prstGeom prst="rect">
            <a:avLst/>
          </a:prstGeom>
          <a:solidFill>
            <a:srgbClr val="FFFFFF">
              <a:alpha val="86000"/>
            </a:srgbClr>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pic>
        <p:nvPicPr>
          <p:cNvPr id="2" name="Picture 1"/>
          <p:cNvPicPr>
            <a:picLocks noChangeAspect="1"/>
          </p:cNvPicPr>
          <p:nvPr/>
        </p:nvPicPr>
        <p:blipFill>
          <a:blip r:embed="rId4">
            <a:extLst>
              <a:ext uri="{28A0092B-C50C-407E-A947-70E740481C1C}">
                <a14:useLocalDpi xmlns:a14="http://schemas.microsoft.com/office/drawing/2010/main"/>
              </a:ext>
            </a:extLst>
          </a:blip>
          <a:stretch>
            <a:fillRect/>
          </a:stretch>
        </p:blipFill>
        <p:spPr>
          <a:xfrm>
            <a:off x="6251527" y="4507975"/>
            <a:ext cx="2645048" cy="1582808"/>
          </a:xfrm>
          <a:prstGeom prst="rect">
            <a:avLst/>
          </a:prstGeom>
        </p:spPr>
      </p:pic>
      <p:pic>
        <p:nvPicPr>
          <p:cNvPr id="4" name="Picture 3"/>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3270325" y="4511290"/>
            <a:ext cx="2466526" cy="1579493"/>
          </a:xfrm>
          <a:prstGeom prst="rect">
            <a:avLst/>
          </a:prstGeom>
        </p:spPr>
      </p:pic>
      <p:sp>
        <p:nvSpPr>
          <p:cNvPr id="5" name="Rectangle 4"/>
          <p:cNvSpPr/>
          <p:nvPr/>
        </p:nvSpPr>
        <p:spPr>
          <a:xfrm>
            <a:off x="932756" y="4042775"/>
            <a:ext cx="5442516" cy="369332"/>
          </a:xfrm>
          <a:prstGeom prst="rect">
            <a:avLst/>
          </a:prstGeom>
        </p:spPr>
        <p:txBody>
          <a:bodyPr wrap="none">
            <a:spAutoFit/>
          </a:bodyPr>
          <a:lstStyle/>
          <a:p>
            <a:r>
              <a:rPr lang="en-US" dirty="0">
                <a:latin typeface="Arial"/>
                <a:cs typeface="Arial"/>
              </a:rPr>
              <a:t>Cooking Matters Maine is generously supported by:</a:t>
            </a:r>
          </a:p>
        </p:txBody>
      </p:sp>
    </p:spTree>
    <p:extLst>
      <p:ext uri="{BB962C8B-B14F-4D97-AF65-F5344CB8AC3E}">
        <p14:creationId xmlns:p14="http://schemas.microsoft.com/office/powerpoint/2010/main" val="840952367"/>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E415A72-F453-404E-ABF3-0264CE7692EA}"/>
              </a:ext>
            </a:extLst>
          </p:cNvPr>
          <p:cNvSpPr>
            <a:spLocks noGrp="1"/>
          </p:cNvSpPr>
          <p:nvPr>
            <p:ph type="title"/>
          </p:nvPr>
        </p:nvSpPr>
        <p:spPr>
          <a:xfrm>
            <a:off x="422087" y="453292"/>
            <a:ext cx="7568867" cy="1454930"/>
          </a:xfrm>
        </p:spPr>
        <p:txBody>
          <a:bodyPr/>
          <a:lstStyle/>
          <a:p>
            <a:pPr>
              <a:lnSpc>
                <a:spcPct val="100000"/>
              </a:lnSpc>
            </a:pPr>
            <a:r>
              <a:rPr lang="en-US" sz="4800" dirty="0">
                <a:latin typeface="Arial"/>
                <a:cs typeface="Arial"/>
                <a:hlinkClick r:id="rId3"/>
              </a:rPr>
              <a:t>Peanut Butter &amp; Banana Pockets</a:t>
            </a:r>
            <a:endParaRPr lang="en-US" sz="4800" dirty="0"/>
          </a:p>
        </p:txBody>
      </p:sp>
      <p:pic>
        <p:nvPicPr>
          <p:cNvPr id="8" name="Picture 8" descr="A screenshot of a cell phone&#10;&#10;Description automatically generated">
            <a:extLst>
              <a:ext uri="{FF2B5EF4-FFF2-40B4-BE49-F238E27FC236}">
                <a16:creationId xmlns:a16="http://schemas.microsoft.com/office/drawing/2014/main" id="{BEA374A7-1CA7-4F99-87FE-3047C744624B}"/>
              </a:ext>
            </a:extLst>
          </p:cNvPr>
          <p:cNvPicPr>
            <a:picLocks noChangeAspect="1"/>
          </p:cNvPicPr>
          <p:nvPr/>
        </p:nvPicPr>
        <p:blipFill>
          <a:blip r:embed="rId4">
            <a:extLst>
              <a:ext uri="{28A0092B-C50C-407E-A947-70E740481C1C}">
                <a14:useLocalDpi xmlns:a14="http://schemas.microsoft.com/office/drawing/2010/main"/>
              </a:ext>
            </a:extLst>
          </a:blip>
          <a:stretch>
            <a:fillRect/>
          </a:stretch>
        </p:blipFill>
        <p:spPr>
          <a:xfrm>
            <a:off x="238664" y="2099056"/>
            <a:ext cx="3347049" cy="2832416"/>
          </a:xfrm>
          <a:prstGeom prst="rect">
            <a:avLst/>
          </a:prstGeom>
        </p:spPr>
      </p:pic>
      <p:pic>
        <p:nvPicPr>
          <p:cNvPr id="9" name="Picture 9" descr="A picture containing bird&#10;&#10;Description automatically generated">
            <a:extLst>
              <a:ext uri="{FF2B5EF4-FFF2-40B4-BE49-F238E27FC236}">
                <a16:creationId xmlns:a16="http://schemas.microsoft.com/office/drawing/2014/main" id="{F990526B-FA47-41DE-AE00-0485718C6048}"/>
              </a:ext>
            </a:extLst>
          </p:cNvPr>
          <p:cNvPicPr>
            <a:picLocks noChangeAspect="1"/>
          </p:cNvPicPr>
          <p:nvPr/>
        </p:nvPicPr>
        <p:blipFill>
          <a:blip r:embed="rId5">
            <a:extLst>
              <a:ext uri="{28A0092B-C50C-407E-A947-70E740481C1C}">
                <a14:useLocalDpi xmlns:a14="http://schemas.microsoft.com/office/drawing/2010/main"/>
              </a:ext>
            </a:extLst>
          </a:blip>
          <a:stretch>
            <a:fillRect/>
          </a:stretch>
        </p:blipFill>
        <p:spPr>
          <a:xfrm>
            <a:off x="3459193" y="1717388"/>
            <a:ext cx="8551651" cy="4012695"/>
          </a:xfrm>
          <a:prstGeom prst="rect">
            <a:avLst/>
          </a:prstGeom>
        </p:spPr>
      </p:pic>
      <p:pic>
        <p:nvPicPr>
          <p:cNvPr id="6" name="Picture 6" descr="A sandwich cut in half on a plate&#10;&#10;Description automatically generated">
            <a:extLst>
              <a:ext uri="{FF2B5EF4-FFF2-40B4-BE49-F238E27FC236}">
                <a16:creationId xmlns:a16="http://schemas.microsoft.com/office/drawing/2014/main" id="{B6FA53B6-FC33-49FE-BE1D-87CEF88DD459}"/>
              </a:ext>
            </a:extLst>
          </p:cNvPr>
          <p:cNvPicPr>
            <a:picLocks noGrp="1" noChangeAspect="1"/>
          </p:cNvPicPr>
          <p:nvPr>
            <p:ph type="pic" sz="quarter" idx="16"/>
          </p:nvPr>
        </p:nvPicPr>
        <p:blipFill rotWithShape="1">
          <a:blip r:embed="rId6" cstate="screen">
            <a:extLst>
              <a:ext uri="{28A0092B-C50C-407E-A947-70E740481C1C}">
                <a14:useLocalDpi xmlns:a14="http://schemas.microsoft.com/office/drawing/2010/main"/>
              </a:ext>
            </a:extLst>
          </a:blip>
          <a:srcRect/>
          <a:stretch/>
        </p:blipFill>
        <p:spPr>
          <a:xfrm>
            <a:off x="8012349" y="770553"/>
            <a:ext cx="3998495" cy="2658447"/>
          </a:xfrm>
        </p:spPr>
      </p:pic>
    </p:spTree>
    <p:extLst>
      <p:ext uri="{BB962C8B-B14F-4D97-AF65-F5344CB8AC3E}">
        <p14:creationId xmlns:p14="http://schemas.microsoft.com/office/powerpoint/2010/main" val="4164931577"/>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7" descr="A picture containing bird&#10;&#10;Description automatically generated">
            <a:extLst>
              <a:ext uri="{FF2B5EF4-FFF2-40B4-BE49-F238E27FC236}">
                <a16:creationId xmlns:a16="http://schemas.microsoft.com/office/drawing/2014/main" id="{1F966AD6-8F52-44CA-9640-3975D458EF0F}"/>
              </a:ext>
            </a:extLst>
          </p:cNvPr>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5751" y="2139556"/>
            <a:ext cx="3835877" cy="2938319"/>
          </a:xfrm>
          <a:prstGeom prst="rect">
            <a:avLst/>
          </a:prstGeom>
        </p:spPr>
      </p:pic>
      <p:sp>
        <p:nvSpPr>
          <p:cNvPr id="2" name="Title 1">
            <a:extLst>
              <a:ext uri="{FF2B5EF4-FFF2-40B4-BE49-F238E27FC236}">
                <a16:creationId xmlns:a16="http://schemas.microsoft.com/office/drawing/2014/main" id="{5D8C182E-342E-4980-8DEA-F87A6CDF4ADF}"/>
              </a:ext>
            </a:extLst>
          </p:cNvPr>
          <p:cNvSpPr>
            <a:spLocks noGrp="1"/>
          </p:cNvSpPr>
          <p:nvPr>
            <p:ph type="title"/>
          </p:nvPr>
        </p:nvSpPr>
        <p:spPr/>
        <p:txBody>
          <a:bodyPr/>
          <a:lstStyle/>
          <a:p>
            <a:r>
              <a:rPr lang="en-US">
                <a:latin typeface="Arial"/>
                <a:cs typeface="Arial"/>
                <a:hlinkClick r:id="rId4"/>
              </a:rPr>
              <a:t>Yogurt Parfait</a:t>
            </a:r>
            <a:endParaRPr lang="en-US"/>
          </a:p>
        </p:txBody>
      </p:sp>
      <p:pic>
        <p:nvPicPr>
          <p:cNvPr id="8" name="Picture 8" descr="A picture containing food&#10;&#10;Description automatically generated">
            <a:extLst>
              <a:ext uri="{FF2B5EF4-FFF2-40B4-BE49-F238E27FC236}">
                <a16:creationId xmlns:a16="http://schemas.microsoft.com/office/drawing/2014/main" id="{92F6AFA3-20FC-4FE2-87CB-E6C1772EB545}"/>
              </a:ext>
            </a:extLst>
          </p:cNvPr>
          <p:cNvPicPr>
            <a:picLocks noChangeAspect="1"/>
          </p:cNvPicPr>
          <p:nvPr/>
        </p:nvPicPr>
        <p:blipFill>
          <a:blip r:embed="rId5">
            <a:extLst>
              <a:ext uri="{28A0092B-C50C-407E-A947-70E740481C1C}">
                <a14:useLocalDpi xmlns:a14="http://schemas.microsoft.com/office/drawing/2010/main"/>
              </a:ext>
            </a:extLst>
          </a:blip>
          <a:stretch>
            <a:fillRect/>
          </a:stretch>
        </p:blipFill>
        <p:spPr>
          <a:xfrm>
            <a:off x="3344172" y="1678177"/>
            <a:ext cx="7847162" cy="3861079"/>
          </a:xfrm>
          <a:prstGeom prst="rect">
            <a:avLst/>
          </a:prstGeom>
        </p:spPr>
      </p:pic>
      <p:pic>
        <p:nvPicPr>
          <p:cNvPr id="6" name="Picture 6" descr="A plate of food on a table&#10;&#10;Description automatically generated">
            <a:extLst>
              <a:ext uri="{FF2B5EF4-FFF2-40B4-BE49-F238E27FC236}">
                <a16:creationId xmlns:a16="http://schemas.microsoft.com/office/drawing/2014/main" id="{58A02BDD-4ECC-46DA-A745-E3CD8A1832B6}"/>
              </a:ext>
            </a:extLst>
          </p:cNvPr>
          <p:cNvPicPr>
            <a:picLocks noGrp="1" noChangeAspect="1"/>
          </p:cNvPicPr>
          <p:nvPr>
            <p:ph type="pic" sz="quarter" idx="16"/>
          </p:nvPr>
        </p:nvPicPr>
        <p:blipFill rotWithShape="1">
          <a:blip r:embed="rId6" cstate="screen">
            <a:extLst>
              <a:ext uri="{28A0092B-C50C-407E-A947-70E740481C1C}">
                <a14:useLocalDpi xmlns:a14="http://schemas.microsoft.com/office/drawing/2010/main"/>
              </a:ext>
            </a:extLst>
          </a:blip>
          <a:srcRect/>
          <a:stretch/>
        </p:blipFill>
        <p:spPr>
          <a:xfrm>
            <a:off x="8244272" y="1134343"/>
            <a:ext cx="3710948" cy="2471542"/>
          </a:xfrm>
        </p:spPr>
      </p:pic>
    </p:spTree>
    <p:extLst>
      <p:ext uri="{BB962C8B-B14F-4D97-AF65-F5344CB8AC3E}">
        <p14:creationId xmlns:p14="http://schemas.microsoft.com/office/powerpoint/2010/main" val="266632611"/>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E47235A-1345-427C-B7CF-CCA69A2260E1}"/>
              </a:ext>
            </a:extLst>
          </p:cNvPr>
          <p:cNvSpPr>
            <a:spLocks noGrp="1"/>
          </p:cNvSpPr>
          <p:nvPr>
            <p:ph type="title"/>
          </p:nvPr>
        </p:nvSpPr>
        <p:spPr/>
        <p:txBody>
          <a:bodyPr/>
          <a:lstStyle/>
          <a:p>
            <a:pPr>
              <a:lnSpc>
                <a:spcPct val="100000"/>
              </a:lnSpc>
            </a:pPr>
            <a:r>
              <a:rPr lang="en-US" sz="4800" dirty="0">
                <a:latin typeface="Arial"/>
                <a:cs typeface="Arial"/>
                <a:hlinkClick r:id="rId3"/>
              </a:rPr>
              <a:t>Black Bean &amp; Veggie Quesadilla</a:t>
            </a:r>
            <a:endParaRPr lang="en-US" sz="4800" dirty="0"/>
          </a:p>
        </p:txBody>
      </p:sp>
      <p:pic>
        <p:nvPicPr>
          <p:cNvPr id="18" name="Picture 18" descr="A close up of text on a white background&#10;&#10;Description automatically generated">
            <a:extLst>
              <a:ext uri="{FF2B5EF4-FFF2-40B4-BE49-F238E27FC236}">
                <a16:creationId xmlns:a16="http://schemas.microsoft.com/office/drawing/2014/main" id="{60DE56E3-BF63-46F7-8FA6-2A35CD222738}"/>
              </a:ext>
            </a:extLst>
          </p:cNvPr>
          <p:cNvPicPr>
            <a:picLocks noGrp="1" noChangeAspect="1"/>
          </p:cNvPicPr>
          <p:nvPr>
            <p:ph type="pic" sz="quarter" idx="15"/>
          </p:nvPr>
        </p:nvPicPr>
        <p:blipFill rotWithShape="1">
          <a:blip r:embed="rId4" cstate="screen">
            <a:extLst>
              <a:ext uri="{28A0092B-C50C-407E-A947-70E740481C1C}">
                <a14:useLocalDpi xmlns:a14="http://schemas.microsoft.com/office/drawing/2010/main"/>
              </a:ext>
            </a:extLst>
          </a:blip>
          <a:srcRect/>
          <a:stretch/>
        </p:blipFill>
        <p:spPr>
          <a:xfrm>
            <a:off x="4074365" y="1694379"/>
            <a:ext cx="6178212" cy="4853699"/>
          </a:xfrm>
        </p:spPr>
      </p:pic>
      <p:pic>
        <p:nvPicPr>
          <p:cNvPr id="11" name="Picture 11" descr="A plate topped with a sandwich and a salad&#10;&#10;Description automatically generated">
            <a:extLst>
              <a:ext uri="{FF2B5EF4-FFF2-40B4-BE49-F238E27FC236}">
                <a16:creationId xmlns:a16="http://schemas.microsoft.com/office/drawing/2014/main" id="{F5DF9A70-1E09-47A7-AC07-E871FD5D3FC3}"/>
              </a:ext>
            </a:extLst>
          </p:cNvPr>
          <p:cNvPicPr>
            <a:picLocks noGrp="1" noChangeAspect="1"/>
          </p:cNvPicPr>
          <p:nvPr>
            <p:ph type="pic" sz="quarter" idx="16"/>
          </p:nvPr>
        </p:nvPicPr>
        <p:blipFill rotWithShape="1">
          <a:blip r:embed="rId5" cstate="screen">
            <a:extLst>
              <a:ext uri="{28A0092B-C50C-407E-A947-70E740481C1C}">
                <a14:useLocalDpi xmlns:a14="http://schemas.microsoft.com/office/drawing/2010/main"/>
              </a:ext>
            </a:extLst>
          </a:blip>
          <a:srcRect/>
          <a:stretch/>
        </p:blipFill>
        <p:spPr>
          <a:xfrm>
            <a:off x="7050952" y="113551"/>
            <a:ext cx="4027249" cy="2687202"/>
          </a:xfrm>
        </p:spPr>
      </p:pic>
      <p:pic>
        <p:nvPicPr>
          <p:cNvPr id="21" name="Picture 21" descr="A screenshot of a cell phone&#10;&#10;Description automatically generated">
            <a:extLst>
              <a:ext uri="{FF2B5EF4-FFF2-40B4-BE49-F238E27FC236}">
                <a16:creationId xmlns:a16="http://schemas.microsoft.com/office/drawing/2014/main" id="{8C9DCBD4-8427-4925-878D-03F8E4030D84}"/>
              </a:ext>
            </a:extLst>
          </p:cNvPr>
          <p:cNvPicPr>
            <a:picLocks noChangeAspect="1"/>
          </p:cNvPicPr>
          <p:nvPr/>
        </p:nvPicPr>
        <p:blipFill>
          <a:blip r:embed="rId6">
            <a:extLst>
              <a:ext uri="{28A0092B-C50C-407E-A947-70E740481C1C}">
                <a14:useLocalDpi xmlns:a14="http://schemas.microsoft.com/office/drawing/2010/main"/>
              </a:ext>
            </a:extLst>
          </a:blip>
          <a:stretch>
            <a:fillRect/>
          </a:stretch>
        </p:blipFill>
        <p:spPr>
          <a:xfrm>
            <a:off x="80513" y="1706510"/>
            <a:ext cx="3548332" cy="4724564"/>
          </a:xfrm>
          <a:prstGeom prst="rect">
            <a:avLst/>
          </a:prstGeom>
        </p:spPr>
      </p:pic>
    </p:spTree>
    <p:extLst>
      <p:ext uri="{BB962C8B-B14F-4D97-AF65-F5344CB8AC3E}">
        <p14:creationId xmlns:p14="http://schemas.microsoft.com/office/powerpoint/2010/main" val="669264392"/>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E47235A-1345-427C-B7CF-CCA69A2260E1}"/>
              </a:ext>
            </a:extLst>
          </p:cNvPr>
          <p:cNvSpPr>
            <a:spLocks noGrp="1"/>
          </p:cNvSpPr>
          <p:nvPr>
            <p:ph type="title"/>
          </p:nvPr>
        </p:nvSpPr>
        <p:spPr/>
        <p:txBody>
          <a:bodyPr/>
          <a:lstStyle/>
          <a:p>
            <a:pPr>
              <a:lnSpc>
                <a:spcPct val="100000"/>
              </a:lnSpc>
            </a:pPr>
            <a:r>
              <a:rPr lang="en-US" sz="4800" dirty="0" smtClean="0">
                <a:latin typeface="Arial"/>
                <a:cs typeface="Arial"/>
                <a:hlinkClick r:id="rId3"/>
              </a:rPr>
              <a:t>Turkey Tacos</a:t>
            </a:r>
            <a:endParaRPr lang="en-US" sz="4800" dirty="0"/>
          </a:p>
        </p:txBody>
      </p:sp>
      <p:pic>
        <p:nvPicPr>
          <p:cNvPr id="3" name="Picture 2"/>
          <p:cNvPicPr>
            <a:picLocks noChangeAspect="1"/>
          </p:cNvPicPr>
          <p:nvPr/>
        </p:nvPicPr>
        <p:blipFill>
          <a:blip r:embed="rId4">
            <a:extLst>
              <a:ext uri="{28A0092B-C50C-407E-A947-70E740481C1C}">
                <a14:useLocalDpi xmlns:a14="http://schemas.microsoft.com/office/drawing/2010/main"/>
              </a:ext>
            </a:extLst>
          </a:blip>
          <a:stretch>
            <a:fillRect/>
          </a:stretch>
        </p:blipFill>
        <p:spPr>
          <a:xfrm>
            <a:off x="395287" y="1457152"/>
            <a:ext cx="3171825" cy="5162550"/>
          </a:xfrm>
          <a:prstGeom prst="rect">
            <a:avLst/>
          </a:prstGeom>
        </p:spPr>
      </p:pic>
      <p:pic>
        <p:nvPicPr>
          <p:cNvPr id="8" name="Picture 7"/>
          <p:cNvPicPr>
            <a:picLocks noChangeAspect="1"/>
          </p:cNvPicPr>
          <p:nvPr/>
        </p:nvPicPr>
        <p:blipFill>
          <a:blip r:embed="rId5">
            <a:extLst>
              <a:ext uri="{28A0092B-C50C-407E-A947-70E740481C1C}">
                <a14:useLocalDpi xmlns:a14="http://schemas.microsoft.com/office/drawing/2010/main"/>
              </a:ext>
            </a:extLst>
          </a:blip>
          <a:stretch>
            <a:fillRect/>
          </a:stretch>
        </p:blipFill>
        <p:spPr>
          <a:xfrm>
            <a:off x="3496128" y="2376927"/>
            <a:ext cx="7391400" cy="4124325"/>
          </a:xfrm>
          <a:prstGeom prst="rect">
            <a:avLst/>
          </a:prstGeom>
        </p:spPr>
      </p:pic>
      <p:pic>
        <p:nvPicPr>
          <p:cNvPr id="1026" name="Picture 2" descr="A plate with two crispy corn tortilla shell tacos with turkey, lettuce, grated vegetables and tomato., "/>
          <p:cNvPicPr>
            <a:picLocks noChangeAspect="1" noChangeArrowheads="1"/>
          </p:cNvPicPr>
          <p:nvPr/>
        </p:nvPicPr>
        <p:blipFill>
          <a:blip r:embed="rId6" cstate="screen">
            <a:extLst>
              <a:ext uri="{28A0092B-C50C-407E-A947-70E740481C1C}">
                <a14:useLocalDpi xmlns:a14="http://schemas.microsoft.com/office/drawing/2010/main"/>
              </a:ext>
            </a:extLst>
          </a:blip>
          <a:srcRect/>
          <a:stretch>
            <a:fillRect/>
          </a:stretch>
        </p:blipFill>
        <p:spPr bwMode="auto">
          <a:xfrm>
            <a:off x="6962776" y="379254"/>
            <a:ext cx="4967968" cy="3308735"/>
          </a:xfrm>
          <a:prstGeom prst="rect">
            <a:avLst/>
          </a:prstGeom>
          <a:noFill/>
          <a:extLst>
            <a:ext uri="{909E8E84-426E-40DD-AFC4-6F175D3DCCD1}">
              <a14:hiddenFill xmlns:a14="http://schemas.microsoft.com/office/drawing/2010/main">
                <a:solidFill>
                  <a:srgbClr val="FFFFFF"/>
                </a:solidFill>
              </a14:hiddenFill>
            </a:ext>
          </a:extLst>
        </p:spPr>
      </p:pic>
      <p:pic>
        <p:nvPicPr>
          <p:cNvPr id="10" name="Picture 9"/>
          <p:cNvPicPr>
            <a:picLocks noChangeAspect="1"/>
          </p:cNvPicPr>
          <p:nvPr/>
        </p:nvPicPr>
        <p:blipFill>
          <a:blip r:embed="rId7">
            <a:extLst>
              <a:ext uri="{28A0092B-C50C-407E-A947-70E740481C1C}">
                <a14:useLocalDpi xmlns:a14="http://schemas.microsoft.com/office/drawing/2010/main"/>
              </a:ext>
            </a:extLst>
          </a:blip>
          <a:stretch>
            <a:fillRect/>
          </a:stretch>
        </p:blipFill>
        <p:spPr>
          <a:xfrm>
            <a:off x="3417093" y="1872102"/>
            <a:ext cx="2571750" cy="504825"/>
          </a:xfrm>
          <a:prstGeom prst="rect">
            <a:avLst/>
          </a:prstGeom>
        </p:spPr>
      </p:pic>
    </p:spTree>
    <p:extLst>
      <p:ext uri="{BB962C8B-B14F-4D97-AF65-F5344CB8AC3E}">
        <p14:creationId xmlns:p14="http://schemas.microsoft.com/office/powerpoint/2010/main" val="1312035008"/>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50B5A08-17A7-4353-AFE8-D46EF48DFE2C}"/>
              </a:ext>
            </a:extLst>
          </p:cNvPr>
          <p:cNvSpPr>
            <a:spLocks noGrp="1"/>
          </p:cNvSpPr>
          <p:nvPr>
            <p:ph type="title"/>
          </p:nvPr>
        </p:nvSpPr>
        <p:spPr/>
        <p:txBody>
          <a:bodyPr/>
          <a:lstStyle/>
          <a:p>
            <a:r>
              <a:rPr lang="en-US">
                <a:latin typeface="Arial"/>
                <a:cs typeface="Arial"/>
                <a:hlinkClick r:id="rId3"/>
              </a:rPr>
              <a:t>Veggie Wraps</a:t>
            </a:r>
            <a:r>
              <a:rPr lang="en-US">
                <a:latin typeface="Arial"/>
                <a:cs typeface="Arial"/>
              </a:rPr>
              <a:t/>
            </a:r>
            <a:br>
              <a:rPr lang="en-US">
                <a:latin typeface="Arial"/>
                <a:cs typeface="Arial"/>
              </a:rPr>
            </a:br>
            <a:endParaRPr lang="en-US"/>
          </a:p>
        </p:txBody>
      </p:sp>
      <p:pic>
        <p:nvPicPr>
          <p:cNvPr id="7" name="Picture 7" descr="A screenshot of a cell phone&#10;&#10;Description automatically generated">
            <a:extLst>
              <a:ext uri="{FF2B5EF4-FFF2-40B4-BE49-F238E27FC236}">
                <a16:creationId xmlns:a16="http://schemas.microsoft.com/office/drawing/2014/main" id="{45206EF5-C215-412F-9341-40747A58BBDA}"/>
              </a:ext>
            </a:extLst>
          </p:cNvPr>
          <p:cNvPicPr>
            <a:picLocks noChangeAspect="1"/>
          </p:cNvPicPr>
          <p:nvPr/>
        </p:nvPicPr>
        <p:blipFill>
          <a:blip r:embed="rId4">
            <a:extLst>
              <a:ext uri="{28A0092B-C50C-407E-A947-70E740481C1C}">
                <a14:useLocalDpi xmlns:a14="http://schemas.microsoft.com/office/drawing/2010/main"/>
              </a:ext>
            </a:extLst>
          </a:blip>
          <a:stretch>
            <a:fillRect/>
          </a:stretch>
        </p:blipFill>
        <p:spPr>
          <a:xfrm>
            <a:off x="326496" y="1435650"/>
            <a:ext cx="3649333" cy="4775080"/>
          </a:xfrm>
          <a:prstGeom prst="rect">
            <a:avLst/>
          </a:prstGeom>
        </p:spPr>
      </p:pic>
      <p:pic>
        <p:nvPicPr>
          <p:cNvPr id="8" name="Picture 8" descr="A screenshot of a cell phone&#10;&#10;Description automatically generated">
            <a:extLst>
              <a:ext uri="{FF2B5EF4-FFF2-40B4-BE49-F238E27FC236}">
                <a16:creationId xmlns:a16="http://schemas.microsoft.com/office/drawing/2014/main" id="{0BBCF335-B83E-47E9-998B-97A35A9F5353}"/>
              </a:ext>
            </a:extLst>
          </p:cNvPr>
          <p:cNvPicPr>
            <a:picLocks noChangeAspect="1"/>
          </p:cNvPicPr>
          <p:nvPr/>
        </p:nvPicPr>
        <p:blipFill>
          <a:blip r:embed="rId5">
            <a:extLst>
              <a:ext uri="{28A0092B-C50C-407E-A947-70E740481C1C}">
                <a14:useLocalDpi xmlns:a14="http://schemas.microsoft.com/office/drawing/2010/main"/>
              </a:ext>
            </a:extLst>
          </a:blip>
          <a:stretch>
            <a:fillRect/>
          </a:stretch>
        </p:blipFill>
        <p:spPr>
          <a:xfrm>
            <a:off x="3876136" y="1251942"/>
            <a:ext cx="6955765" cy="5403662"/>
          </a:xfrm>
          <a:prstGeom prst="rect">
            <a:avLst/>
          </a:prstGeom>
        </p:spPr>
      </p:pic>
      <p:pic>
        <p:nvPicPr>
          <p:cNvPr id="6" name="Picture 6" descr="A sandwich cut in half on a plate&#10;&#10;Description automatically generated">
            <a:extLst>
              <a:ext uri="{FF2B5EF4-FFF2-40B4-BE49-F238E27FC236}">
                <a16:creationId xmlns:a16="http://schemas.microsoft.com/office/drawing/2014/main" id="{78F42AD4-57D5-4FD3-BD88-216C2C5EDBD5}"/>
              </a:ext>
            </a:extLst>
          </p:cNvPr>
          <p:cNvPicPr>
            <a:picLocks noGrp="1" noChangeAspect="1"/>
          </p:cNvPicPr>
          <p:nvPr>
            <p:ph type="pic" sz="quarter" idx="16"/>
          </p:nvPr>
        </p:nvPicPr>
        <p:blipFill rotWithShape="1">
          <a:blip r:embed="rId6" cstate="screen">
            <a:extLst>
              <a:ext uri="{28A0092B-C50C-407E-A947-70E740481C1C}">
                <a14:useLocalDpi xmlns:a14="http://schemas.microsoft.com/office/drawing/2010/main"/>
              </a:ext>
            </a:extLst>
          </a:blip>
          <a:srcRect/>
          <a:stretch/>
        </p:blipFill>
        <p:spPr>
          <a:xfrm>
            <a:off x="7137215" y="516117"/>
            <a:ext cx="3710948" cy="2471542"/>
          </a:xfrm>
        </p:spPr>
      </p:pic>
    </p:spTree>
    <p:extLst>
      <p:ext uri="{BB962C8B-B14F-4D97-AF65-F5344CB8AC3E}">
        <p14:creationId xmlns:p14="http://schemas.microsoft.com/office/powerpoint/2010/main" val="2603081719"/>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DED74F5-E887-464C-A756-D7F23FE0FA22}"/>
              </a:ext>
            </a:extLst>
          </p:cNvPr>
          <p:cNvSpPr>
            <a:spLocks noGrp="1"/>
          </p:cNvSpPr>
          <p:nvPr>
            <p:ph type="title"/>
          </p:nvPr>
        </p:nvSpPr>
        <p:spPr>
          <a:xfrm>
            <a:off x="323849" y="340178"/>
            <a:ext cx="7215933" cy="1035238"/>
          </a:xfrm>
        </p:spPr>
        <p:txBody>
          <a:bodyPr/>
          <a:lstStyle/>
          <a:p>
            <a:pPr>
              <a:lnSpc>
                <a:spcPct val="100000"/>
              </a:lnSpc>
            </a:pPr>
            <a:r>
              <a:rPr lang="en-US" sz="4800" dirty="0">
                <a:latin typeface="Arial"/>
                <a:cs typeface="Arial"/>
                <a:hlinkClick r:id="rId3"/>
              </a:rPr>
              <a:t>Stovetop Mac &amp; </a:t>
            </a:r>
            <a:br>
              <a:rPr lang="en-US" sz="4800" dirty="0">
                <a:latin typeface="Arial"/>
                <a:cs typeface="Arial"/>
                <a:hlinkClick r:id="rId3"/>
              </a:rPr>
            </a:br>
            <a:r>
              <a:rPr lang="en-US" sz="4800" dirty="0">
                <a:latin typeface="Arial"/>
                <a:cs typeface="Arial"/>
                <a:hlinkClick r:id="rId3"/>
              </a:rPr>
              <a:t>Cheese</a:t>
            </a:r>
            <a:endParaRPr lang="en-US" sz="4800" dirty="0">
              <a:latin typeface="Arial"/>
              <a:cs typeface="Arial"/>
            </a:endParaRPr>
          </a:p>
        </p:txBody>
      </p:sp>
      <p:pic>
        <p:nvPicPr>
          <p:cNvPr id="10" name="Picture 10" descr="A screenshot of a cell phone&#10;&#10;Description automatically generated">
            <a:extLst>
              <a:ext uri="{FF2B5EF4-FFF2-40B4-BE49-F238E27FC236}">
                <a16:creationId xmlns:a16="http://schemas.microsoft.com/office/drawing/2014/main" id="{66E524FF-78BF-4F92-8948-D0DAC1332037}"/>
              </a:ext>
            </a:extLst>
          </p:cNvPr>
          <p:cNvPicPr>
            <a:picLocks noChangeAspect="1"/>
          </p:cNvPicPr>
          <p:nvPr/>
        </p:nvPicPr>
        <p:blipFill>
          <a:blip r:embed="rId4">
            <a:extLst>
              <a:ext uri="{28A0092B-C50C-407E-A947-70E740481C1C}">
                <a14:useLocalDpi xmlns:a14="http://schemas.microsoft.com/office/drawing/2010/main"/>
              </a:ext>
            </a:extLst>
          </a:blip>
          <a:stretch>
            <a:fillRect/>
          </a:stretch>
        </p:blipFill>
        <p:spPr>
          <a:xfrm>
            <a:off x="324928" y="1546151"/>
            <a:ext cx="3835879" cy="4714603"/>
          </a:xfrm>
          <a:prstGeom prst="rect">
            <a:avLst/>
          </a:prstGeom>
        </p:spPr>
      </p:pic>
      <p:pic>
        <p:nvPicPr>
          <p:cNvPr id="11" name="Picture 11" descr="A picture containing fruit, food&#10;&#10;Description automatically generated">
            <a:extLst>
              <a:ext uri="{FF2B5EF4-FFF2-40B4-BE49-F238E27FC236}">
                <a16:creationId xmlns:a16="http://schemas.microsoft.com/office/drawing/2014/main" id="{4C155146-81C3-4E7A-A260-9954F93CD71E}"/>
              </a:ext>
            </a:extLst>
          </p:cNvPr>
          <p:cNvPicPr>
            <a:picLocks noChangeAspect="1"/>
          </p:cNvPicPr>
          <p:nvPr/>
        </p:nvPicPr>
        <p:blipFill>
          <a:blip r:embed="rId5">
            <a:extLst>
              <a:ext uri="{28A0092B-C50C-407E-A947-70E740481C1C}">
                <a14:useLocalDpi xmlns:a14="http://schemas.microsoft.com/office/drawing/2010/main"/>
              </a:ext>
            </a:extLst>
          </a:blip>
          <a:stretch>
            <a:fillRect/>
          </a:stretch>
        </p:blipFill>
        <p:spPr>
          <a:xfrm>
            <a:off x="3545457" y="1102176"/>
            <a:ext cx="8019689" cy="5415647"/>
          </a:xfrm>
          <a:prstGeom prst="rect">
            <a:avLst/>
          </a:prstGeom>
        </p:spPr>
      </p:pic>
      <p:pic>
        <p:nvPicPr>
          <p:cNvPr id="6" name="Picture 6" descr="A bowl of food with broccoli&#10;&#10;Description automatically generated">
            <a:extLst>
              <a:ext uri="{FF2B5EF4-FFF2-40B4-BE49-F238E27FC236}">
                <a16:creationId xmlns:a16="http://schemas.microsoft.com/office/drawing/2014/main" id="{FE9DFB5F-8702-464B-889E-19ED56AB0EE6}"/>
              </a:ext>
            </a:extLst>
          </p:cNvPr>
          <p:cNvPicPr>
            <a:picLocks noGrp="1" noChangeAspect="1"/>
          </p:cNvPicPr>
          <p:nvPr>
            <p:ph type="pic" sz="quarter" idx="16"/>
          </p:nvPr>
        </p:nvPicPr>
        <p:blipFill rotWithShape="1">
          <a:blip r:embed="rId6" cstate="screen">
            <a:extLst>
              <a:ext uri="{28A0092B-C50C-407E-A947-70E740481C1C}">
                <a14:useLocalDpi xmlns:a14="http://schemas.microsoft.com/office/drawing/2010/main"/>
              </a:ext>
            </a:extLst>
          </a:blip>
          <a:srcRect/>
          <a:stretch/>
        </p:blipFill>
        <p:spPr>
          <a:xfrm>
            <a:off x="7539782" y="444231"/>
            <a:ext cx="4113514" cy="2773465"/>
          </a:xfrm>
        </p:spPr>
      </p:pic>
    </p:spTree>
    <p:extLst>
      <p:ext uri="{BB962C8B-B14F-4D97-AF65-F5344CB8AC3E}">
        <p14:creationId xmlns:p14="http://schemas.microsoft.com/office/powerpoint/2010/main" val="2972697091"/>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4</TotalTime>
  <Words>3601</Words>
  <Application>Microsoft Office PowerPoint</Application>
  <PresentationFormat>Widescreen</PresentationFormat>
  <Paragraphs>340</Paragraphs>
  <Slides>34</Slides>
  <Notes>34</Notes>
  <HiddenSlides>0</HiddenSlides>
  <MMClips>2</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34</vt:i4>
      </vt:variant>
    </vt:vector>
  </HeadingPairs>
  <TitlesOfParts>
    <vt:vector size="39" baseType="lpstr">
      <vt:lpstr>Arial</vt:lpstr>
      <vt:lpstr>Calibri</vt:lpstr>
      <vt:lpstr>Calibri Light</vt:lpstr>
      <vt:lpstr>Wingdings</vt:lpstr>
      <vt:lpstr>Office Theme</vt:lpstr>
      <vt:lpstr>Cooking Matters for Child Care Professionals</vt:lpstr>
      <vt:lpstr>Welcome!</vt:lpstr>
      <vt:lpstr>Objectives</vt:lpstr>
      <vt:lpstr>Why should food safety be a priority for you?</vt:lpstr>
      <vt:lpstr>Why should food safety be a priority for you?</vt:lpstr>
      <vt:lpstr>Handwashing </vt:lpstr>
      <vt:lpstr>Avoid Cross Contamination </vt:lpstr>
      <vt:lpstr>Keep Foods out of the Temperate Danger Zone</vt:lpstr>
      <vt:lpstr>Sanitizer vs. Disinfectant</vt:lpstr>
      <vt:lpstr>Create a Safe Food Environment</vt:lpstr>
      <vt:lpstr>Sizing up Safety</vt:lpstr>
      <vt:lpstr>Child Food Allergies </vt:lpstr>
      <vt:lpstr>Before you Begin Cooking</vt:lpstr>
      <vt:lpstr>Before you Begin Cooking</vt:lpstr>
      <vt:lpstr>Using Knives Safely </vt:lpstr>
      <vt:lpstr>Let’s get cooking!</vt:lpstr>
      <vt:lpstr>Egg Frittatas </vt:lpstr>
      <vt:lpstr>Do you think a child would find this recipe appealing?</vt:lpstr>
      <vt:lpstr>Time Saving Strategies </vt:lpstr>
      <vt:lpstr>Recipe Frameworks</vt:lpstr>
      <vt:lpstr>Making Recipes Work for You</vt:lpstr>
      <vt:lpstr>Fruit and Yogurt Parfaits</vt:lpstr>
      <vt:lpstr>What colors, shapes, or textures could be used to make it more appealing?</vt:lpstr>
      <vt:lpstr>Exploring Foods Together</vt:lpstr>
      <vt:lpstr>Questions?</vt:lpstr>
      <vt:lpstr>PowerPoint Presentation</vt:lpstr>
      <vt:lpstr>SURVEY</vt:lpstr>
      <vt:lpstr>PowerPoint Presentation</vt:lpstr>
      <vt:lpstr>Peanut Butter &amp; Banana Pockets</vt:lpstr>
      <vt:lpstr>Yogurt Parfait</vt:lpstr>
      <vt:lpstr>Black Bean &amp; Veggie Quesadilla</vt:lpstr>
      <vt:lpstr>Turkey Tacos</vt:lpstr>
      <vt:lpstr>Veggie Wraps </vt:lpstr>
      <vt:lpstr>Stovetop Mac &amp;  Cheese</vt:lpstr>
    </vt:vector>
  </TitlesOfParts>
  <Company>Windows User</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Cooking Matters for Child Care Professionals</dc:title>
  <dc:creator>Denise Gaudette</dc:creator>
  <cp:lastModifiedBy>Denise Gaudette</cp:lastModifiedBy>
  <cp:revision>3</cp:revision>
  <dcterms:created xsi:type="dcterms:W3CDTF">2021-07-20T18:40:46Z</dcterms:created>
  <dcterms:modified xsi:type="dcterms:W3CDTF">2021-07-20T18:55:16Z</dcterms:modified>
</cp:coreProperties>
</file>